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3042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2317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119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812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6563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1458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042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636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952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978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2497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393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0A026-3F86-44A4-BEE9-460B17F5BB8C}" type="datetimeFigureOut">
              <a:rPr lang="es-ES" smtClean="0"/>
              <a:t>07/03/2024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678ED-F723-4D19-892F-011B81F8AD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693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ecoviz.cgmlab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3DDCA31-7334-4FA5-A5BD-8969868274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2" t="25954" r="15560" b="10977"/>
          <a:stretch/>
        </p:blipFill>
        <p:spPr>
          <a:xfrm>
            <a:off x="48597" y="1095154"/>
            <a:ext cx="6844977" cy="292403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8A82A2B-3A86-4BF0-BA33-06963030E590}"/>
              </a:ext>
            </a:extLst>
          </p:cNvPr>
          <p:cNvSpPr txBox="1"/>
          <p:nvPr/>
        </p:nvSpPr>
        <p:spPr>
          <a:xfrm>
            <a:off x="601135" y="4491335"/>
            <a:ext cx="58747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Palatino Linotype" panose="02040502050505030304" pitchFamily="18" charset="0"/>
              </a:rPr>
              <a:t>Supplementary</a:t>
            </a:r>
            <a:r>
              <a:rPr lang="es-ES" sz="1200" b="1" dirty="0">
                <a:latin typeface="Palatino Linotype" panose="02040502050505030304" pitchFamily="18" charset="0"/>
              </a:rPr>
              <a:t> Figure S1. </a:t>
            </a:r>
            <a:r>
              <a:rPr lang="es-ES" sz="1200" dirty="0" err="1">
                <a:latin typeface="Palatino Linotype" panose="02040502050505030304" pitchFamily="18" charset="0"/>
              </a:rPr>
              <a:t>Genomic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context</a:t>
            </a:r>
            <a:r>
              <a:rPr lang="es-ES" sz="1200" dirty="0">
                <a:latin typeface="Palatino Linotype" panose="02040502050505030304" pitchFamily="18" charset="0"/>
              </a:rPr>
              <a:t> of </a:t>
            </a:r>
            <a:r>
              <a:rPr lang="es-ES" sz="1200" i="1" dirty="0" err="1">
                <a:latin typeface="Palatino Linotype" panose="02040502050505030304" pitchFamily="18" charset="0"/>
              </a:rPr>
              <a:t>pstSCAB</a:t>
            </a:r>
            <a:r>
              <a:rPr lang="es-ES" sz="1200" dirty="0">
                <a:latin typeface="Palatino Linotype" panose="02040502050505030304" pitchFamily="18" charset="0"/>
              </a:rPr>
              <a:t> genes in </a:t>
            </a:r>
            <a:r>
              <a:rPr lang="es-ES" sz="1200" dirty="0" err="1">
                <a:latin typeface="Palatino Linotype" panose="02040502050505030304" pitchFamily="18" charset="0"/>
              </a:rPr>
              <a:t>members</a:t>
            </a:r>
            <a:r>
              <a:rPr lang="es-ES" sz="1200" dirty="0">
                <a:latin typeface="Palatino Linotype" panose="02040502050505030304" pitchFamily="18" charset="0"/>
              </a:rPr>
              <a:t> of </a:t>
            </a:r>
            <a:r>
              <a:rPr lang="es-ES" sz="1200" dirty="0" err="1" smtClean="0">
                <a:latin typeface="Palatino Linotype" panose="02040502050505030304" pitchFamily="18" charset="0"/>
              </a:rPr>
              <a:t>family</a:t>
            </a:r>
            <a:r>
              <a:rPr lang="es-ES" sz="1200" dirty="0" smtClean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Lactobacillaceae</a:t>
            </a:r>
            <a:r>
              <a:rPr lang="es-ES" sz="1200" dirty="0">
                <a:latin typeface="Palatino Linotype" panose="02040502050505030304" pitchFamily="18" charset="0"/>
              </a:rPr>
              <a:t>.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phoP</a:t>
            </a:r>
            <a:r>
              <a:rPr lang="es-ES" sz="1200" dirty="0">
                <a:latin typeface="Palatino Linotype" panose="02040502050505030304" pitchFamily="18" charset="0"/>
              </a:rPr>
              <a:t> genes, </a:t>
            </a:r>
            <a:r>
              <a:rPr lang="es-ES" sz="1200" dirty="0" err="1">
                <a:latin typeface="Palatino Linotype" panose="02040502050505030304" pitchFamily="18" charset="0"/>
              </a:rPr>
              <a:t>which</a:t>
            </a:r>
            <a:r>
              <a:rPr lang="es-ES" sz="1200" dirty="0">
                <a:latin typeface="Palatino Linotype" panose="02040502050505030304" pitchFamily="18" charset="0"/>
              </a:rPr>
              <a:t> in </a:t>
            </a:r>
            <a:r>
              <a:rPr lang="es-ES" sz="1200" dirty="0" err="1">
                <a:latin typeface="Palatino Linotype" panose="02040502050505030304" pitchFamily="18" charset="0"/>
              </a:rPr>
              <a:t>most</a:t>
            </a:r>
            <a:r>
              <a:rPr lang="es-ES" sz="1200" dirty="0">
                <a:latin typeface="Palatino Linotype" panose="02040502050505030304" pitchFamily="18" charset="0"/>
              </a:rPr>
              <a:t> cases precede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gene </a:t>
            </a:r>
            <a:r>
              <a:rPr lang="es-ES" sz="1200" dirty="0" err="1">
                <a:latin typeface="Palatino Linotype" panose="02040502050505030304" pitchFamily="18" charset="0"/>
              </a:rPr>
              <a:t>encoding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sensor </a:t>
            </a:r>
            <a:r>
              <a:rPr lang="es-ES" sz="1200" dirty="0" err="1">
                <a:latin typeface="Palatino Linotype" panose="02040502050505030304" pitchFamily="18" charset="0"/>
              </a:rPr>
              <a:t>kinase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PhoR</a:t>
            </a:r>
            <a:r>
              <a:rPr lang="es-ES" sz="1200" dirty="0">
                <a:latin typeface="Palatino Linotype" panose="02040502050505030304" pitchFamily="18" charset="0"/>
              </a:rPr>
              <a:t> are </a:t>
            </a:r>
            <a:r>
              <a:rPr lang="es-ES" sz="1200" dirty="0" err="1">
                <a:latin typeface="Palatino Linotype" panose="02040502050505030304" pitchFamily="18" charset="0"/>
              </a:rPr>
              <a:t>depicted</a:t>
            </a:r>
            <a:r>
              <a:rPr lang="es-ES" sz="1200" dirty="0">
                <a:latin typeface="Palatino Linotype" panose="02040502050505030304" pitchFamily="18" charset="0"/>
              </a:rPr>
              <a:t> in </a:t>
            </a:r>
            <a:r>
              <a:rPr lang="es-ES" sz="1200" dirty="0" err="1">
                <a:latin typeface="Palatino Linotype" panose="02040502050505030304" pitchFamily="18" charset="0"/>
              </a:rPr>
              <a:t>dark</a:t>
            </a:r>
            <a:r>
              <a:rPr lang="es-ES" sz="1200" dirty="0">
                <a:latin typeface="Palatino Linotype" panose="02040502050505030304" pitchFamily="18" charset="0"/>
              </a:rPr>
              <a:t> blue color. In </a:t>
            </a:r>
            <a:r>
              <a:rPr lang="es-ES" sz="1200" dirty="0" err="1">
                <a:latin typeface="Palatino Linotype" panose="02040502050505030304" pitchFamily="18" charset="0"/>
              </a:rPr>
              <a:t>some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strains</a:t>
            </a:r>
            <a:r>
              <a:rPr lang="es-ES" sz="1200" dirty="0">
                <a:latin typeface="Palatino Linotype" panose="02040502050505030304" pitchFamily="18" charset="0"/>
              </a:rPr>
              <a:t>, </a:t>
            </a:r>
            <a:r>
              <a:rPr lang="es-ES" sz="1200" dirty="0" err="1">
                <a:latin typeface="Palatino Linotype" panose="02040502050505030304" pitchFamily="18" charset="0"/>
              </a:rPr>
              <a:t>two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pstSCBA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operons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exists</a:t>
            </a:r>
            <a:r>
              <a:rPr lang="es-ES" sz="1200" dirty="0">
                <a:latin typeface="Palatino Linotype" panose="02040502050505030304" pitchFamily="18" charset="0"/>
              </a:rPr>
              <a:t>, in </a:t>
            </a:r>
            <a:r>
              <a:rPr lang="es-ES" sz="1200" dirty="0" err="1">
                <a:latin typeface="Palatino Linotype" panose="02040502050505030304" pitchFamily="18" charset="0"/>
              </a:rPr>
              <a:t>which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one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of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them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is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clustered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with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phoPR</a:t>
            </a:r>
            <a:r>
              <a:rPr lang="es-ES" sz="1200" dirty="0">
                <a:latin typeface="Palatino Linotype" panose="02040502050505030304" pitchFamily="18" charset="0"/>
              </a:rPr>
              <a:t> genes.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gene </a:t>
            </a:r>
            <a:r>
              <a:rPr lang="es-ES" sz="1200" dirty="0" err="1">
                <a:latin typeface="Palatino Linotype" panose="02040502050505030304" pitchFamily="18" charset="0"/>
              </a:rPr>
              <a:t>encoding</a:t>
            </a:r>
            <a:r>
              <a:rPr lang="es-ES" sz="1200" dirty="0">
                <a:latin typeface="Palatino Linotype" panose="02040502050505030304" pitchFamily="18" charset="0"/>
              </a:rPr>
              <a:t> a </a:t>
            </a:r>
            <a:r>
              <a:rPr lang="es-ES" sz="1200" dirty="0" err="1">
                <a:latin typeface="Palatino Linotype" panose="02040502050505030304" pitchFamily="18" charset="0"/>
              </a:rPr>
              <a:t>putative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transmembrane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protein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with</a:t>
            </a:r>
            <a:r>
              <a:rPr lang="es-ES" sz="1200" dirty="0">
                <a:latin typeface="Palatino Linotype" panose="02040502050505030304" pitchFamily="18" charset="0"/>
              </a:rPr>
              <a:t> a PDZ </a:t>
            </a:r>
            <a:r>
              <a:rPr lang="es-ES" sz="1200" dirty="0" err="1">
                <a:latin typeface="Palatino Linotype" panose="02040502050505030304" pitchFamily="18" charset="0"/>
              </a:rPr>
              <a:t>domain</a:t>
            </a:r>
            <a:r>
              <a:rPr lang="es-ES" sz="1200" dirty="0">
                <a:latin typeface="Palatino Linotype" panose="02040502050505030304" pitchFamily="18" charset="0"/>
              </a:rPr>
              <a:t>, </a:t>
            </a:r>
            <a:r>
              <a:rPr lang="es-ES" sz="1200" dirty="0" err="1">
                <a:latin typeface="Palatino Linotype" panose="02040502050505030304" pitchFamily="18" charset="0"/>
              </a:rPr>
              <a:t>located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upstream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phoP</a:t>
            </a:r>
            <a:r>
              <a:rPr lang="es-ES" sz="1200" i="1" dirty="0">
                <a:latin typeface="Palatino Linotype" panose="02040502050505030304" pitchFamily="18" charset="0"/>
              </a:rPr>
              <a:t>,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is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annotated</a:t>
            </a:r>
            <a:r>
              <a:rPr lang="es-ES" sz="1200" dirty="0">
                <a:latin typeface="Palatino Linotype" panose="02040502050505030304" pitchFamily="18" charset="0"/>
              </a:rPr>
              <a:t> in </a:t>
            </a:r>
            <a:r>
              <a:rPr lang="es-ES" sz="1200" dirty="0" err="1">
                <a:latin typeface="Palatino Linotype" panose="02040502050505030304" pitchFamily="18" charset="0"/>
              </a:rPr>
              <a:t>most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genomes</a:t>
            </a:r>
            <a:r>
              <a:rPr lang="es-ES" sz="1200" dirty="0">
                <a:latin typeface="Palatino Linotype" panose="02040502050505030304" pitchFamily="18" charset="0"/>
              </a:rPr>
              <a:t> as </a:t>
            </a:r>
            <a:r>
              <a:rPr lang="es-ES" sz="1200" i="1" dirty="0" err="1">
                <a:latin typeface="Palatino Linotype" panose="02040502050505030304" pitchFamily="18" charset="0"/>
              </a:rPr>
              <a:t>minJ</a:t>
            </a:r>
            <a:r>
              <a:rPr lang="es-ES" sz="1200" dirty="0">
                <a:latin typeface="Palatino Linotype" panose="02040502050505030304" pitchFamily="18" charset="0"/>
              </a:rPr>
              <a:t>, </a:t>
            </a:r>
            <a:r>
              <a:rPr lang="es-ES" sz="1200" dirty="0" err="1">
                <a:latin typeface="Palatino Linotype" panose="02040502050505030304" pitchFamily="18" charset="0"/>
              </a:rPr>
              <a:t>due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to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homologies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with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MinJ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from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Bacillus</a:t>
            </a:r>
            <a:r>
              <a:rPr lang="es-ES" sz="1200" i="1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subtilis</a:t>
            </a:r>
            <a:r>
              <a:rPr lang="es-ES" sz="1200" i="1" dirty="0">
                <a:latin typeface="Palatino Linotype" panose="02040502050505030304" pitchFamily="18" charset="0"/>
              </a:rPr>
              <a:t>.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comparisons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were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carried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out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with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The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Genomic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Context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Visualizer</a:t>
            </a:r>
            <a:r>
              <a:rPr lang="es-ES" sz="1200" dirty="0">
                <a:latin typeface="Palatino Linotype" panose="02040502050505030304" pitchFamily="18" charset="0"/>
              </a:rPr>
              <a:t> (</a:t>
            </a:r>
            <a:r>
              <a:rPr lang="es-ES" sz="1200" dirty="0" err="1">
                <a:latin typeface="Palatino Linotype" panose="02040502050505030304" pitchFamily="18" charset="0"/>
              </a:rPr>
              <a:t>GeCoViz</a:t>
            </a:r>
            <a:r>
              <a:rPr lang="es-ES" sz="1200" dirty="0">
                <a:latin typeface="Palatino Linotype" panose="02040502050505030304" pitchFamily="18" charset="0"/>
              </a:rPr>
              <a:t>; </a:t>
            </a:r>
            <a:r>
              <a:rPr lang="es-ES" sz="1200" dirty="0">
                <a:latin typeface="Palatino Linotype" panose="02040502050505030304" pitchFamily="18" charset="0"/>
                <a:hlinkClick r:id="rId3"/>
              </a:rPr>
              <a:t>https://gecoviz.cgmlab.org/</a:t>
            </a:r>
            <a:r>
              <a:rPr lang="es-ES" sz="1200" dirty="0">
                <a:latin typeface="Palatino Linotype" panose="02040502050505030304" pitchFamily="18" charset="0"/>
              </a:rPr>
              <a:t>; Jorge Botas, Álvaro Rodríguez del Río, Joaquín Giner-Lamia, and Jaime Huerta-Cepas. (2022). </a:t>
            </a:r>
            <a:r>
              <a:rPr lang="es-ES" sz="1200" dirty="0" err="1">
                <a:latin typeface="Palatino Linotype" panose="02040502050505030304" pitchFamily="18" charset="0"/>
              </a:rPr>
              <a:t>GeCoViz</a:t>
            </a:r>
            <a:r>
              <a:rPr lang="es-ES" sz="1200" dirty="0">
                <a:latin typeface="Palatino Linotype" panose="02040502050505030304" pitchFamily="18" charset="0"/>
              </a:rPr>
              <a:t>: </a:t>
            </a:r>
            <a:r>
              <a:rPr lang="es-ES" sz="1200" dirty="0" err="1">
                <a:latin typeface="Palatino Linotype" panose="02040502050505030304" pitchFamily="18" charset="0"/>
              </a:rPr>
              <a:t>genomic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context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visualisation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of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prokaryotic</a:t>
            </a:r>
            <a:r>
              <a:rPr lang="es-ES" sz="1200" dirty="0">
                <a:latin typeface="Palatino Linotype" panose="02040502050505030304" pitchFamily="18" charset="0"/>
              </a:rPr>
              <a:t> genes </a:t>
            </a:r>
            <a:r>
              <a:rPr lang="es-ES" sz="1200" dirty="0" err="1">
                <a:latin typeface="Palatino Linotype" panose="02040502050505030304" pitchFamily="18" charset="0"/>
              </a:rPr>
              <a:t>from</a:t>
            </a:r>
            <a:r>
              <a:rPr lang="es-ES" sz="1200" dirty="0">
                <a:latin typeface="Palatino Linotype" panose="02040502050505030304" pitchFamily="18" charset="0"/>
              </a:rPr>
              <a:t> a </a:t>
            </a:r>
            <a:r>
              <a:rPr lang="es-ES" sz="1200" dirty="0" err="1">
                <a:latin typeface="Palatino Linotype" panose="02040502050505030304" pitchFamily="18" charset="0"/>
              </a:rPr>
              <a:t>functional</a:t>
            </a:r>
            <a:r>
              <a:rPr lang="es-ES" sz="1200" dirty="0">
                <a:latin typeface="Palatino Linotype" panose="02040502050505030304" pitchFamily="18" charset="0"/>
              </a:rPr>
              <a:t> and </a:t>
            </a:r>
            <a:r>
              <a:rPr lang="es-ES" sz="1200" dirty="0" err="1">
                <a:latin typeface="Palatino Linotype" panose="02040502050505030304" pitchFamily="18" charset="0"/>
              </a:rPr>
              <a:t>evolutionary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perspective</a:t>
            </a:r>
            <a:r>
              <a:rPr lang="es-ES" sz="1200" dirty="0">
                <a:latin typeface="Palatino Linotype" panose="02040502050505030304" pitchFamily="18" charset="0"/>
              </a:rPr>
              <a:t>.</a:t>
            </a:r>
            <a:r>
              <a:rPr lang="en-US" sz="1200" dirty="0">
                <a:latin typeface="Palatino Linotype" panose="02040502050505030304" pitchFamily="18" charset="0"/>
              </a:rPr>
              <a:t> Nucleic Acids Research, 50, W352–W357; doi.org/10.1093/nar/gkac367).</a:t>
            </a:r>
          </a:p>
          <a:p>
            <a:endParaRPr lang="es-E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157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46E7044-A13E-471E-86CA-921E0BF369EF}"/>
              </a:ext>
            </a:extLst>
          </p:cNvPr>
          <p:cNvSpPr txBox="1"/>
          <p:nvPr/>
        </p:nvSpPr>
        <p:spPr>
          <a:xfrm>
            <a:off x="627716" y="5433671"/>
            <a:ext cx="5874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Palatino Linotype" panose="02040502050505030304" pitchFamily="18" charset="0"/>
              </a:rPr>
              <a:t>Supplementary</a:t>
            </a:r>
            <a:r>
              <a:rPr lang="es-ES" sz="1200" b="1" dirty="0">
                <a:latin typeface="Palatino Linotype" panose="02040502050505030304" pitchFamily="18" charset="0"/>
              </a:rPr>
              <a:t> Figure S2. </a:t>
            </a:r>
            <a:r>
              <a:rPr lang="es-ES" sz="1200" dirty="0" err="1">
                <a:latin typeface="Palatino Linotype" panose="02040502050505030304" pitchFamily="18" charset="0"/>
              </a:rPr>
              <a:t>Growth</a:t>
            </a:r>
            <a:r>
              <a:rPr lang="es-ES" sz="1200" dirty="0">
                <a:latin typeface="Palatino Linotype" panose="02040502050505030304" pitchFamily="18" charset="0"/>
              </a:rPr>
              <a:t> of </a:t>
            </a:r>
            <a:r>
              <a:rPr lang="es-ES" sz="1200" dirty="0" err="1">
                <a:latin typeface="Palatino Linotype" panose="02040502050505030304" pitchFamily="18" charset="0"/>
              </a:rPr>
              <a:t>lactobacilli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strains</a:t>
            </a:r>
            <a:r>
              <a:rPr lang="es-ES" sz="1200" dirty="0">
                <a:latin typeface="Palatino Linotype" panose="02040502050505030304" pitchFamily="18" charset="0"/>
              </a:rPr>
              <a:t> in MEI </a:t>
            </a:r>
            <a:r>
              <a:rPr lang="es-ES" sz="1200" dirty="0" err="1">
                <a:latin typeface="Palatino Linotype" panose="02040502050505030304" pitchFamily="18" charset="0"/>
              </a:rPr>
              <a:t>medium</a:t>
            </a:r>
            <a:r>
              <a:rPr lang="es-ES" sz="1200" dirty="0">
                <a:latin typeface="Palatino Linotype" panose="02040502050505030304" pitchFamily="18" charset="0"/>
              </a:rPr>
              <a:t> (</a:t>
            </a:r>
            <a:r>
              <a:rPr lang="es-ES" sz="1200" dirty="0" err="1">
                <a:latin typeface="Palatino Linotype" panose="02040502050505030304" pitchFamily="18" charset="0"/>
              </a:rPr>
              <a:t>high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phosphate</a:t>
            </a:r>
            <a:r>
              <a:rPr lang="es-ES" sz="1200" dirty="0">
                <a:latin typeface="Palatino Linotype" panose="02040502050505030304" pitchFamily="18" charset="0"/>
              </a:rPr>
              <a:t>) </a:t>
            </a:r>
            <a:r>
              <a:rPr lang="es-ES" sz="1200" dirty="0" err="1">
                <a:latin typeface="Palatino Linotype" panose="02040502050505030304" pitchFamily="18" charset="0"/>
              </a:rPr>
              <a:t>with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different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concentrations</a:t>
            </a:r>
            <a:r>
              <a:rPr lang="es-ES" sz="1200" dirty="0">
                <a:latin typeface="Palatino Linotype" panose="02040502050505030304" pitchFamily="18" charset="0"/>
              </a:rPr>
              <a:t> of </a:t>
            </a:r>
            <a:r>
              <a:rPr lang="es-ES" sz="1200" dirty="0" smtClean="0">
                <a:latin typeface="Palatino Linotype" panose="02040502050505030304" pitchFamily="18" charset="0"/>
              </a:rPr>
              <a:t>As(V).</a:t>
            </a:r>
            <a:endParaRPr lang="es-ES" sz="1200" b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78AB765D-3CDD-4682-929F-8E38BEED8E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204563"/>
              </p:ext>
            </p:extLst>
          </p:nvPr>
        </p:nvGraphicFramePr>
        <p:xfrm>
          <a:off x="328579" y="958646"/>
          <a:ext cx="3100421" cy="1831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Prism Project" r:id="rId3" imgW="4974120" imgH="2937960" progId="Prism4.Document">
                  <p:embed/>
                </p:oleObj>
              </mc:Choice>
              <mc:Fallback>
                <p:oleObj name="Prism Project" r:id="rId3" imgW="4974120" imgH="293796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579" y="958646"/>
                        <a:ext cx="3100421" cy="1831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7321CD6E-7114-4453-9A02-444C9ACFB5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427367"/>
              </p:ext>
            </p:extLst>
          </p:nvPr>
        </p:nvGraphicFramePr>
        <p:xfrm>
          <a:off x="338306" y="3049404"/>
          <a:ext cx="3300505" cy="1831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Prism Project" r:id="rId5" imgW="5312520" imgH="2947320" progId="Prism4.Document">
                  <p:embed/>
                </p:oleObj>
              </mc:Choice>
              <mc:Fallback>
                <p:oleObj name="Prism Project" r:id="rId5" imgW="531252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8306" y="3049404"/>
                        <a:ext cx="3300505" cy="1831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08D68AF0-66F0-4CA3-ADEE-8E426FF81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208450"/>
              </p:ext>
            </p:extLst>
          </p:nvPr>
        </p:nvGraphicFramePr>
        <p:xfrm>
          <a:off x="3429000" y="1088150"/>
          <a:ext cx="3277818" cy="1831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Prism Project" r:id="rId7" imgW="5275800" imgH="2947320" progId="Prism4.Document">
                  <p:embed/>
                </p:oleObj>
              </mc:Choice>
              <mc:Fallback>
                <p:oleObj name="Prism Project" r:id="rId7" imgW="527580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9000" y="1088150"/>
                        <a:ext cx="3277818" cy="1831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8944F926-751C-4408-99BD-F9BA014D28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993211"/>
              </p:ext>
            </p:extLst>
          </p:nvPr>
        </p:nvGraphicFramePr>
        <p:xfrm>
          <a:off x="3480857" y="3049404"/>
          <a:ext cx="3306423" cy="1831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Prism Project" r:id="rId9" imgW="5321520" imgH="2947320" progId="Prism4.Document">
                  <p:embed/>
                </p:oleObj>
              </mc:Choice>
              <mc:Fallback>
                <p:oleObj name="Prism Project" r:id="rId9" imgW="532152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80857" y="3049404"/>
                        <a:ext cx="3306423" cy="1831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1036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B1F3C95-D365-4367-8419-34836B0A3965}"/>
              </a:ext>
            </a:extLst>
          </p:cNvPr>
          <p:cNvSpPr txBox="1"/>
          <p:nvPr/>
        </p:nvSpPr>
        <p:spPr>
          <a:xfrm>
            <a:off x="599603" y="8504940"/>
            <a:ext cx="587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Palatino Linotype" panose="02040502050505030304" pitchFamily="18" charset="0"/>
              </a:rPr>
              <a:t>Supplementary</a:t>
            </a:r>
            <a:r>
              <a:rPr lang="es-ES" sz="1200" b="1" dirty="0">
                <a:latin typeface="Palatino Linotype" panose="02040502050505030304" pitchFamily="18" charset="0"/>
              </a:rPr>
              <a:t> Figure S3. </a:t>
            </a:r>
            <a:r>
              <a:rPr lang="es-ES" sz="1200" dirty="0" err="1">
                <a:latin typeface="Palatino Linotype" panose="02040502050505030304" pitchFamily="18" charset="0"/>
              </a:rPr>
              <a:t>Growth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of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Lp</a:t>
            </a:r>
            <a:r>
              <a:rPr lang="es-ES" sz="1200" i="1" dirty="0">
                <a:latin typeface="Palatino Linotype" panose="02040502050505030304" pitchFamily="18" charset="0"/>
              </a:rPr>
              <a:t>. </a:t>
            </a:r>
            <a:r>
              <a:rPr lang="es-ES" sz="1200" i="1" dirty="0" err="1">
                <a:latin typeface="Palatino Linotype" panose="02040502050505030304" pitchFamily="18" charset="0"/>
              </a:rPr>
              <a:t>plantarum</a:t>
            </a:r>
            <a:r>
              <a:rPr lang="es-ES" sz="1200" i="1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Lpp</a:t>
            </a:r>
            <a:r>
              <a:rPr lang="es-ES" sz="1200" dirty="0">
                <a:latin typeface="Palatino Linotype" panose="02040502050505030304" pitchFamily="18" charset="0"/>
              </a:rPr>
              <a:t>+ and </a:t>
            </a:r>
            <a:r>
              <a:rPr lang="es-ES" sz="1200" i="1" dirty="0" err="1">
                <a:latin typeface="Palatino Linotype" panose="02040502050505030304" pitchFamily="18" charset="0"/>
              </a:rPr>
              <a:t>Lc</a:t>
            </a:r>
            <a:r>
              <a:rPr lang="es-ES" sz="1200" i="1" dirty="0">
                <a:latin typeface="Palatino Linotype" panose="02040502050505030304" pitchFamily="18" charset="0"/>
              </a:rPr>
              <a:t>. </a:t>
            </a:r>
            <a:r>
              <a:rPr lang="es-ES" sz="1200" i="1" dirty="0" err="1">
                <a:latin typeface="Palatino Linotype" panose="02040502050505030304" pitchFamily="18" charset="0"/>
              </a:rPr>
              <a:t>paracasei</a:t>
            </a:r>
            <a:r>
              <a:rPr lang="es-ES" sz="1200" i="1" dirty="0">
                <a:latin typeface="Palatino Linotype" panose="02040502050505030304" pitchFamily="18" charset="0"/>
              </a:rPr>
              <a:t> </a:t>
            </a:r>
            <a:r>
              <a:rPr lang="es-ES" sz="1200" dirty="0">
                <a:latin typeface="Palatino Linotype" panose="02040502050505030304" pitchFamily="18" charset="0"/>
              </a:rPr>
              <a:t>BL23 </a:t>
            </a:r>
            <a:r>
              <a:rPr lang="es-ES" sz="1200" dirty="0" err="1">
                <a:latin typeface="Palatino Linotype" panose="02040502050505030304" pitchFamily="18" charset="0"/>
              </a:rPr>
              <a:t>strains</a:t>
            </a:r>
            <a:r>
              <a:rPr lang="es-ES" sz="1200" dirty="0">
                <a:latin typeface="Palatino Linotype" panose="02040502050505030304" pitchFamily="18" charset="0"/>
              </a:rPr>
              <a:t> and </a:t>
            </a:r>
            <a:r>
              <a:rPr lang="es-ES" sz="1200" dirty="0" err="1">
                <a:latin typeface="Palatino Linotype" panose="02040502050505030304" pitchFamily="18" charset="0"/>
              </a:rPr>
              <a:t>their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 smtClean="0">
                <a:latin typeface="Palatino Linotype" panose="02040502050505030304" pitchFamily="18" charset="0"/>
              </a:rPr>
              <a:t>derivative</a:t>
            </a:r>
            <a:r>
              <a:rPr lang="es-ES" sz="1200" dirty="0" smtClean="0">
                <a:latin typeface="Palatino Linotype" panose="02040502050505030304" pitchFamily="18" charset="0"/>
              </a:rPr>
              <a:t> </a:t>
            </a:r>
            <a:r>
              <a:rPr lang="es-ES" sz="1200" i="1" dirty="0" err="1">
                <a:latin typeface="Palatino Linotype" panose="02040502050505030304" pitchFamily="18" charset="0"/>
              </a:rPr>
              <a:t>pstC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mutants</a:t>
            </a:r>
            <a:r>
              <a:rPr lang="es-ES" sz="1200" dirty="0">
                <a:latin typeface="Palatino Linotype" panose="02040502050505030304" pitchFamily="18" charset="0"/>
              </a:rPr>
              <a:t> in MEI and LP-MEI media </a:t>
            </a:r>
            <a:r>
              <a:rPr lang="es-ES" sz="1200" dirty="0" err="1">
                <a:latin typeface="Palatino Linotype" panose="02040502050505030304" pitchFamily="18" charset="0"/>
              </a:rPr>
              <a:t>with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different</a:t>
            </a:r>
            <a:r>
              <a:rPr lang="es-ES" sz="1200" dirty="0">
                <a:latin typeface="Palatino Linotype" panose="02040502050505030304" pitchFamily="18" charset="0"/>
              </a:rPr>
              <a:t> </a:t>
            </a:r>
            <a:r>
              <a:rPr lang="es-ES" sz="1200" dirty="0" err="1">
                <a:latin typeface="Palatino Linotype" panose="02040502050505030304" pitchFamily="18" charset="0"/>
              </a:rPr>
              <a:t>concentrations</a:t>
            </a:r>
            <a:r>
              <a:rPr lang="es-ES" sz="1200" dirty="0">
                <a:latin typeface="Palatino Linotype" panose="02040502050505030304" pitchFamily="18" charset="0"/>
              </a:rPr>
              <a:t> of </a:t>
            </a:r>
            <a:r>
              <a:rPr lang="es-ES" sz="1200" dirty="0" smtClean="0">
                <a:latin typeface="Palatino Linotype" panose="02040502050505030304" pitchFamily="18" charset="0"/>
              </a:rPr>
              <a:t>As(V).</a:t>
            </a:r>
            <a:endParaRPr lang="es-ES" sz="1200" b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065C506A-DC67-44A0-B19F-304ED57300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810343"/>
              </p:ext>
            </p:extLst>
          </p:nvPr>
        </p:nvGraphicFramePr>
        <p:xfrm>
          <a:off x="3453151" y="447676"/>
          <a:ext cx="3104403" cy="1787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Prism Project" r:id="rId3" imgW="5120640" imgH="2947320" progId="Prism4.Document">
                  <p:embed/>
                </p:oleObj>
              </mc:Choice>
              <mc:Fallback>
                <p:oleObj name="Prism Project" r:id="rId3" imgW="512064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53151" y="447676"/>
                        <a:ext cx="3104403" cy="1787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83A6AC7F-06DE-4D34-B45C-E12597E5E7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783092"/>
              </p:ext>
            </p:extLst>
          </p:nvPr>
        </p:nvGraphicFramePr>
        <p:xfrm>
          <a:off x="656007" y="6505128"/>
          <a:ext cx="2880949" cy="1708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Prism Project" r:id="rId5" imgW="4955760" imgH="2937960" progId="Prism4.Document">
                  <p:embed/>
                </p:oleObj>
              </mc:Choice>
              <mc:Fallback>
                <p:oleObj name="Prism Project" r:id="rId5" imgW="4955760" imgH="293796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6007" y="6505128"/>
                        <a:ext cx="2880949" cy="1708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6F8E07AD-1B9B-4A24-ACD4-C14358851E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074258"/>
              </p:ext>
            </p:extLst>
          </p:nvPr>
        </p:nvGraphicFramePr>
        <p:xfrm>
          <a:off x="3593270" y="6505128"/>
          <a:ext cx="3109872" cy="1708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Prism Project" r:id="rId7" imgW="5367240" imgH="2947320" progId="Prism4.Document">
                  <p:embed/>
                </p:oleObj>
              </mc:Choice>
              <mc:Fallback>
                <p:oleObj name="Prism Project" r:id="rId7" imgW="536724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3270" y="6505128"/>
                        <a:ext cx="3109872" cy="1708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C7B3B42A-42F7-49FB-80F3-40D7F6A4C7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754664"/>
              </p:ext>
            </p:extLst>
          </p:nvPr>
        </p:nvGraphicFramePr>
        <p:xfrm>
          <a:off x="738461" y="2234118"/>
          <a:ext cx="2875411" cy="1708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Prism Project" r:id="rId9" imgW="4946760" imgH="2937960" progId="Prism4.Document">
                  <p:embed/>
                </p:oleObj>
              </mc:Choice>
              <mc:Fallback>
                <p:oleObj name="Prism Project" r:id="rId9" imgW="4946760" imgH="293796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8461" y="2234118"/>
                        <a:ext cx="2875411" cy="1708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BB6DFBC3-4020-47C4-8B11-C834877631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713751"/>
              </p:ext>
            </p:extLst>
          </p:nvPr>
        </p:nvGraphicFramePr>
        <p:xfrm>
          <a:off x="3453151" y="2164772"/>
          <a:ext cx="3202627" cy="1777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Prism Project" r:id="rId11" imgW="5312520" imgH="2947320" progId="Prism4.Document">
                  <p:embed/>
                </p:oleObj>
              </mc:Choice>
              <mc:Fallback>
                <p:oleObj name="Prism Project" r:id="rId11" imgW="531252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53151" y="2164772"/>
                        <a:ext cx="3202627" cy="1777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id="{9DA10BA2-7F40-4256-9ED7-5F90986CCC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233322"/>
              </p:ext>
            </p:extLst>
          </p:nvPr>
        </p:nvGraphicFramePr>
        <p:xfrm>
          <a:off x="815147" y="593842"/>
          <a:ext cx="2596426" cy="1583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Prism Project" r:id="rId13" imgW="4818600" imgH="2937960" progId="Prism4.Document">
                  <p:embed/>
                </p:oleObj>
              </mc:Choice>
              <mc:Fallback>
                <p:oleObj name="Prism Project" r:id="rId13" imgW="4818600" imgH="293796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5147" y="593842"/>
                        <a:ext cx="2596426" cy="15835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id="{F18E2DD4-2B86-45DB-88B1-DBF5320248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811809"/>
              </p:ext>
            </p:extLst>
          </p:nvPr>
        </p:nvGraphicFramePr>
        <p:xfrm>
          <a:off x="646442" y="4689016"/>
          <a:ext cx="2967430" cy="1759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8" name="Prism Project" r:id="rId15" imgW="4955760" imgH="2937960" progId="Prism4.Document">
                  <p:embed/>
                </p:oleObj>
              </mc:Choice>
              <mc:Fallback>
                <p:oleObj name="Prism Project" r:id="rId15" imgW="4955760" imgH="293796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6442" y="4689016"/>
                        <a:ext cx="2967430" cy="17593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to 15">
            <a:extLst>
              <a:ext uri="{FF2B5EF4-FFF2-40B4-BE49-F238E27FC236}">
                <a16:creationId xmlns:a16="http://schemas.microsoft.com/office/drawing/2014/main" id="{9E999A2C-506F-4EC7-AE50-A74CCC678A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000587"/>
              </p:ext>
            </p:extLst>
          </p:nvPr>
        </p:nvGraphicFramePr>
        <p:xfrm>
          <a:off x="3560331" y="4683987"/>
          <a:ext cx="3216553" cy="178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" name="Prism Project" r:id="rId17" imgW="5321520" imgH="2947320" progId="Prism4.Document">
                  <p:embed/>
                </p:oleObj>
              </mc:Choice>
              <mc:Fallback>
                <p:oleObj name="Prism Project" r:id="rId17" imgW="532152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60331" y="4683987"/>
                        <a:ext cx="3216553" cy="178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8781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3313AE9-1D54-482A-BF7E-90F07CD8FFEB}"/>
              </a:ext>
            </a:extLst>
          </p:cNvPr>
          <p:cNvSpPr/>
          <p:nvPr/>
        </p:nvSpPr>
        <p:spPr>
          <a:xfrm>
            <a:off x="386265" y="5258481"/>
            <a:ext cx="6295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Supplementary Figure S4. </a:t>
            </a:r>
            <a:r>
              <a:rPr lang="en-US" sz="1200" dirty="0" smtClean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Growth</a:t>
            </a:r>
            <a:r>
              <a:rPr lang="en-US" sz="12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curves of </a:t>
            </a:r>
            <a:r>
              <a:rPr lang="en-US" sz="1200" i="1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Lp</a:t>
            </a:r>
            <a:r>
              <a:rPr lang="en-US" sz="1200" i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plantarum </a:t>
            </a:r>
            <a:r>
              <a:rPr lang="en-US" sz="12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WCFS1 and its </a:t>
            </a:r>
            <a:r>
              <a:rPr lang="en-US" sz="1200" dirty="0" smtClean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derivative</a:t>
            </a:r>
            <a:r>
              <a:rPr lang="en-US" sz="12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200" i="1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phoP</a:t>
            </a:r>
            <a:endParaRPr lang="en-US" sz="1200" i="1" dirty="0">
              <a:solidFill>
                <a:srgbClr val="000000"/>
              </a:solidFill>
              <a:latin typeface="Palatino Linotype" panose="0204050205050503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mutant in MEI medium with different amounts of </a:t>
            </a:r>
            <a:r>
              <a:rPr lang="en-US" sz="12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As(III).</a:t>
            </a:r>
            <a:endParaRPr lang="es-ES" sz="1200" dirty="0"/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1764CCA1-A844-4F79-976F-D5AF5FFE70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850332"/>
              </p:ext>
            </p:extLst>
          </p:nvPr>
        </p:nvGraphicFramePr>
        <p:xfrm>
          <a:off x="294896" y="2829095"/>
          <a:ext cx="3244370" cy="1892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Prism Project" r:id="rId3" imgW="4974120" imgH="2901600" progId="Prism4.Document">
                  <p:embed/>
                </p:oleObj>
              </mc:Choice>
              <mc:Fallback>
                <p:oleObj name="Prism Project" r:id="rId3" imgW="4974120" imgH="290160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896" y="2829095"/>
                        <a:ext cx="3244370" cy="1892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E463E2A1-0FF7-4109-9FBF-B3E68B904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429415"/>
              </p:ext>
            </p:extLst>
          </p:nvPr>
        </p:nvGraphicFramePr>
        <p:xfrm>
          <a:off x="3350070" y="2829094"/>
          <a:ext cx="3464945" cy="1892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Prism Project" r:id="rId5" imgW="5312520" imgH="2901600" progId="Prism4.Document">
                  <p:embed/>
                </p:oleObj>
              </mc:Choice>
              <mc:Fallback>
                <p:oleObj name="Prism Project" r:id="rId5" imgW="5312520" imgH="290160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0070" y="2829094"/>
                        <a:ext cx="3464945" cy="1892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D2DE1EC5-7AF7-4AF1-B7C4-93D67CA1E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572501"/>
              </p:ext>
            </p:extLst>
          </p:nvPr>
        </p:nvGraphicFramePr>
        <p:xfrm>
          <a:off x="335506" y="852774"/>
          <a:ext cx="3163150" cy="1892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Prism Project" r:id="rId7" imgW="4910040" imgH="2937960" progId="Prism4.Document">
                  <p:embed/>
                </p:oleObj>
              </mc:Choice>
              <mc:Fallback>
                <p:oleObj name="Prism Project" r:id="rId7" imgW="4910040" imgH="293796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506" y="852774"/>
                        <a:ext cx="3163150" cy="1892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CE590434-A6E8-4CB2-9EB3-0143302E73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129430"/>
              </p:ext>
            </p:extLst>
          </p:nvPr>
        </p:nvGraphicFramePr>
        <p:xfrm>
          <a:off x="3391398" y="829644"/>
          <a:ext cx="3423617" cy="1916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Prism Project" r:id="rId9" imgW="5266800" imgH="2947320" progId="Prism4.Document">
                  <p:embed/>
                </p:oleObj>
              </mc:Choice>
              <mc:Fallback>
                <p:oleObj name="Prism Project" r:id="rId9" imgW="5266800" imgH="2947320" progId="Prism4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91398" y="829644"/>
                        <a:ext cx="3423617" cy="19161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2292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654</TotalTime>
  <Words>231</Words>
  <Application>Microsoft Office PowerPoint</Application>
  <PresentationFormat>A4 (210 x 297 mm)</PresentationFormat>
  <Paragraphs>5</Paragraphs>
  <Slides>4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Palatino Linotype</vt:lpstr>
      <vt:lpstr>Times New Roman</vt:lpstr>
      <vt:lpstr>Tema de Office</vt:lpstr>
      <vt:lpstr>Prism Project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Vicente</dc:creator>
  <cp:lastModifiedBy>Manolo</cp:lastModifiedBy>
  <cp:revision>20</cp:revision>
  <dcterms:created xsi:type="dcterms:W3CDTF">2024-02-09T08:13:15Z</dcterms:created>
  <dcterms:modified xsi:type="dcterms:W3CDTF">2024-03-07T08:10:52Z</dcterms:modified>
</cp:coreProperties>
</file>