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3" r:id="rId3"/>
    <p:sldId id="272" r:id="rId4"/>
    <p:sldId id="265" r:id="rId5"/>
    <p:sldId id="266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ikahiro Miyake" userId="0db62d63db17a2f4" providerId="LiveId" clId="{ACE3C94A-38E4-4C2F-A7D3-12573DF762B1}"/>
    <pc:docChg chg="undo custSel addSld delSld modSld">
      <pc:chgData name="Chikahiro Miyake" userId="0db62d63db17a2f4" providerId="LiveId" clId="{ACE3C94A-38E4-4C2F-A7D3-12573DF762B1}" dt="2024-01-06T08:50:33.178" v="3" actId="47"/>
      <pc:docMkLst>
        <pc:docMk/>
      </pc:docMkLst>
      <pc:sldChg chg="add del">
        <pc:chgData name="Chikahiro Miyake" userId="0db62d63db17a2f4" providerId="LiveId" clId="{ACE3C94A-38E4-4C2F-A7D3-12573DF762B1}" dt="2024-01-06T08:41:08.869" v="1" actId="47"/>
        <pc:sldMkLst>
          <pc:docMk/>
          <pc:sldMk cId="1555291229" sldId="257"/>
        </pc:sldMkLst>
      </pc:sldChg>
      <pc:sldChg chg="add del">
        <pc:chgData name="Chikahiro Miyake" userId="0db62d63db17a2f4" providerId="LiveId" clId="{ACE3C94A-38E4-4C2F-A7D3-12573DF762B1}" dt="2024-01-06T08:41:08.869" v="1" actId="47"/>
        <pc:sldMkLst>
          <pc:docMk/>
          <pc:sldMk cId="4065487664" sldId="258"/>
        </pc:sldMkLst>
      </pc:sldChg>
      <pc:sldChg chg="add del">
        <pc:chgData name="Chikahiro Miyake" userId="0db62d63db17a2f4" providerId="LiveId" clId="{ACE3C94A-38E4-4C2F-A7D3-12573DF762B1}" dt="2024-01-06T08:41:08.869" v="1" actId="47"/>
        <pc:sldMkLst>
          <pc:docMk/>
          <pc:sldMk cId="3547765991" sldId="259"/>
        </pc:sldMkLst>
      </pc:sldChg>
      <pc:sldChg chg="add del">
        <pc:chgData name="Chikahiro Miyake" userId="0db62d63db17a2f4" providerId="LiveId" clId="{ACE3C94A-38E4-4C2F-A7D3-12573DF762B1}" dt="2024-01-06T08:41:08.869" v="1" actId="47"/>
        <pc:sldMkLst>
          <pc:docMk/>
          <pc:sldMk cId="2580625160" sldId="260"/>
        </pc:sldMkLst>
      </pc:sldChg>
      <pc:sldChg chg="add del">
        <pc:chgData name="Chikahiro Miyake" userId="0db62d63db17a2f4" providerId="LiveId" clId="{ACE3C94A-38E4-4C2F-A7D3-12573DF762B1}" dt="2024-01-06T08:41:08.869" v="1" actId="47"/>
        <pc:sldMkLst>
          <pc:docMk/>
          <pc:sldMk cId="1923345437" sldId="261"/>
        </pc:sldMkLst>
      </pc:sldChg>
      <pc:sldChg chg="add del">
        <pc:chgData name="Chikahiro Miyake" userId="0db62d63db17a2f4" providerId="LiveId" clId="{ACE3C94A-38E4-4C2F-A7D3-12573DF762B1}" dt="2024-01-06T08:41:08.869" v="1" actId="47"/>
        <pc:sldMkLst>
          <pc:docMk/>
          <pc:sldMk cId="2952153007" sldId="262"/>
        </pc:sldMkLst>
      </pc:sldChg>
      <pc:sldChg chg="del">
        <pc:chgData name="Chikahiro Miyake" userId="0db62d63db17a2f4" providerId="LiveId" clId="{ACE3C94A-38E4-4C2F-A7D3-12573DF762B1}" dt="2024-01-06T08:50:33.178" v="3" actId="47"/>
        <pc:sldMkLst>
          <pc:docMk/>
          <pc:sldMk cId="2444192962" sldId="264"/>
        </pc:sldMkLst>
      </pc:sldChg>
      <pc:sldChg chg="add">
        <pc:chgData name="Chikahiro Miyake" userId="0db62d63db17a2f4" providerId="LiveId" clId="{ACE3C94A-38E4-4C2F-A7D3-12573DF762B1}" dt="2024-01-06T08:50:29.451" v="2"/>
        <pc:sldMkLst>
          <pc:docMk/>
          <pc:sldMk cId="3840518768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20C6F9-AFE2-4C24-9020-E2E65090C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82495AD-F953-42C7-A742-04C2A2096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ABEF74-ED77-4E58-A3CB-AC8CF8074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CAA79-F32A-4D35-A019-32DA3D57B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282565-57CF-47E6-8710-E735DE168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588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F61E03-DA88-41B2-87E4-429B3C672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44387FD-1845-41D0-8C49-EB0C0AA48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E9FCC2-5055-4698-ADA7-F59E6A887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BBB78A-9853-4D5C-9024-DE216C574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4E8AF1-72E7-4228-9768-AD3825DB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5718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A37AE2C-12AE-4FD3-8069-6339F286B7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AE6EEAD-E77F-480D-A393-2AB19A2A2D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7CC76C-30BE-46D8-95E3-1B8862014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F2D9F7-1895-4AF4-8FB2-E0D71761F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4B1A27-CC61-44EE-AE72-E5A1D2599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16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F2131B-E4F2-4A45-99F4-BE8241D9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42E2AF-FF61-4C17-B0DE-D462888E2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C348CA-8A6C-43A9-8CC7-3F22FD230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97E773-5A52-4399-BED0-CD98C119D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EFC477-A960-49B5-8CAF-EE7EF72FC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597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E0C227-F7BA-4E49-ACE3-D9F6FA6B1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87FE48-6A82-4D79-B047-44133F46A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7D8C8-7244-4165-AFA2-7D14DE7A9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326E70-3C7B-4100-832C-09042D09A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F156BA-E1B9-4847-8D87-63C3E3D45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830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989F61-2729-499D-98C5-F8B58FEFA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A6832C-341D-452C-9DB5-84E3F6B8CB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3DEB95E-165D-4068-A735-110526E64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7D9FAA-E370-475C-A64B-4AA062113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9B2375-1BC9-497B-91C6-58CF4A22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426DF8F-5DDC-4A13-9CB9-E37C4B907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3586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33E87E-5F98-4139-9007-573C38996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0F83FD-EC7A-4C32-9754-BA63966DB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92D2EB-72DB-4BA2-9697-460180BA1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EBC9D6-19D6-48E6-9777-4718806646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A6A7ADC-F23C-4DE7-99A1-2B8DA85B49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2C0106-8BAE-41FD-8D8F-C2ECFD046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AB5D62B-6C4B-448F-9B5F-D003A9FAC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E743F52-6D39-4136-B6CC-0E0246C2B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174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F982D5-5E11-4968-9458-B2EE6256B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D2D26F6-02AE-4E71-86D0-AF50879F7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C79332E-1009-4202-8D9C-269C8773E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20A2A09-AC11-425E-85E1-4FC78316F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282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6220ED6-F448-483F-8DAB-1B71212E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AD29AF4-82E3-4322-8371-91D24496F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B759A2-E064-4DA0-937C-3BC50D7EE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06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6D3732-239D-43CC-AE41-B7A906892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8B4E7A-8807-42E4-9F63-773CCC389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F9F5BBC-F68A-406D-9F12-79B061D8F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E6BD679-E858-432A-93C4-2D026C9E4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20C49A2-8CD3-4619-8C4B-DE1CC3461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6497234-ED1E-467F-AB6C-6B31AA7B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05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F5DFA3-E5B7-4056-833A-530F70C2E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826FB9E-165B-45DA-AF15-3AA93289F1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7FF6F1-B23F-4863-A791-83D7E69880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666046-0069-4E02-812E-8C7D82A67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83D5AD-0362-48B7-AC5A-1A006B172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3706CEE-4455-4461-B969-0903DDD41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05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92B377F-8D7B-430C-9146-315C0212D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624CB0-A5E3-4E5B-83F7-CD739C196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B99F93-A18B-4513-B644-E34E3B50E6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F76BA-989E-49D8-94C7-77A1CE6F7E7D}" type="datetimeFigureOut">
              <a:rPr kumimoji="1" lang="ja-JP" altLang="en-US" smtClean="0"/>
              <a:t>2024/1/6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6A6B11-5C50-40CA-B5B6-CA9AE024F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17F4CD-84FC-4847-A35B-205A796841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50830-F9F5-4B93-8EB2-721BB800A0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754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F9967BA-AD8B-4CDB-AA61-C941A17DC319}"/>
              </a:ext>
            </a:extLst>
          </p:cNvPr>
          <p:cNvSpPr txBox="1"/>
          <p:nvPr/>
        </p:nvSpPr>
        <p:spPr>
          <a:xfrm>
            <a:off x="-2" y="6491570"/>
            <a:ext cx="1025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err="1">
                <a:latin typeface="Palatino Linotype" panose="02040502050505030304" pitchFamily="18" charset="0"/>
              </a:rPr>
              <a:t>Supplementary_Table</a:t>
            </a:r>
            <a:r>
              <a:rPr kumimoji="1" lang="en-US" altLang="ja-JP" b="1" dirty="0">
                <a:latin typeface="Palatino Linotype" panose="02040502050505030304" pitchFamily="18" charset="0"/>
              </a:rPr>
              <a:t> S1</a:t>
            </a:r>
            <a:endParaRPr kumimoji="1" lang="ja-JP" altLang="en-US" b="1" dirty="0">
              <a:latin typeface="Palatino Linotype" panose="0204050205050503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FD9C06F-1C98-F464-B89B-220B52613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2291047"/>
            <a:ext cx="12192000" cy="156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810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D729698-9165-4D25-A292-C1E92805A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1" y="949098"/>
            <a:ext cx="10848975" cy="4219575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B99B7A9-3A36-47AA-8110-B4EEDB6AF9ED}"/>
              </a:ext>
            </a:extLst>
          </p:cNvPr>
          <p:cNvSpPr txBox="1"/>
          <p:nvPr/>
        </p:nvSpPr>
        <p:spPr>
          <a:xfrm>
            <a:off x="542923" y="5609740"/>
            <a:ext cx="11106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Palatino Linotype" panose="02040502050505030304" pitchFamily="18" charset="0"/>
              </a:rPr>
              <a:t>Supplementary Figure S1. </a:t>
            </a:r>
            <a:r>
              <a:rPr lang="en-US" altLang="ja-JP" sz="1400" dirty="0">
                <a:latin typeface="Palatino Linotype" panose="02040502050505030304" pitchFamily="18" charset="0"/>
              </a:rPr>
              <a:t>DIRK analysis of the decay of the reduced 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Fd</a:t>
            </a:r>
            <a:r>
              <a:rPr lang="en-US" altLang="ja-JP" sz="1400" dirty="0">
                <a:latin typeface="Palatino Linotype" panose="02040502050505030304" pitchFamily="18" charset="0"/>
              </a:rPr>
              <a:t>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Fd</a:t>
            </a:r>
            <a:r>
              <a:rPr lang="en-US" altLang="ja-JP" sz="1400" b="1" baseline="30000" dirty="0">
                <a:latin typeface="Palatino Linotype" panose="02040502050505030304" pitchFamily="18" charset="0"/>
              </a:rPr>
              <a:t>-</a:t>
            </a:r>
            <a:r>
              <a:rPr lang="en-US" altLang="ja-JP" sz="1400" dirty="0">
                <a:latin typeface="Palatino Linotype" panose="02040502050505030304" pitchFamily="18" charset="0"/>
              </a:rPr>
              <a:t>) in WT and </a:t>
            </a:r>
            <a:r>
              <a:rPr lang="en-US" altLang="ja-JP" sz="1400" i="1" dirty="0">
                <a:latin typeface="Palatino Linotype" panose="02040502050505030304" pitchFamily="18" charset="0"/>
              </a:rPr>
              <a:t>pgr5</a:t>
            </a:r>
            <a:r>
              <a:rPr lang="en-US" altLang="ja-JP" sz="1400" i="1" baseline="30000" dirty="0">
                <a:latin typeface="Palatino Linotype" panose="02040502050505030304" pitchFamily="18" charset="0"/>
              </a:rPr>
              <a:t>hope1</a:t>
            </a:r>
            <a:r>
              <a:rPr lang="en-US" altLang="ja-JP" sz="1400" dirty="0">
                <a:latin typeface="Palatino Linotype" panose="02040502050505030304" pitchFamily="18" charset="0"/>
              </a:rPr>
              <a:t> after turning off actinic light (AL) illumination. AL was turned off at time zero 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ms.</a:t>
            </a:r>
            <a:r>
              <a:rPr lang="en-US" altLang="ja-JP" sz="1400" dirty="0">
                <a:latin typeface="Palatino Linotype" panose="02040502050505030304" pitchFamily="18" charset="0"/>
              </a:rPr>
              <a:t> The initial slope of the decrease in 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Fd</a:t>
            </a:r>
            <a:r>
              <a:rPr lang="en-US" altLang="ja-JP" sz="1400" b="1" baseline="30000" dirty="0">
                <a:latin typeface="Palatino Linotype" panose="02040502050505030304" pitchFamily="18" charset="0"/>
              </a:rPr>
              <a:t>-</a:t>
            </a:r>
            <a:r>
              <a:rPr lang="en-US" altLang="ja-JP" sz="1400" dirty="0">
                <a:latin typeface="Palatino Linotype" panose="02040502050505030304" pitchFamily="18" charset="0"/>
              </a:rPr>
              <a:t> at time zero indicated the oxidation rate of 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Fd</a:t>
            </a:r>
            <a:r>
              <a:rPr lang="en-US" altLang="ja-JP" sz="1400" b="1" baseline="30000" dirty="0">
                <a:latin typeface="Palatino Linotype" panose="02040502050505030304" pitchFamily="18" charset="0"/>
              </a:rPr>
              <a:t>-</a:t>
            </a:r>
            <a:r>
              <a:rPr lang="en-US" altLang="ja-JP" sz="1400" dirty="0">
                <a:latin typeface="Palatino Linotype" panose="02040502050505030304" pitchFamily="18" charset="0"/>
              </a:rPr>
              <a:t>. The typical data at both 0.45 (A) and 0.27 (B) of Y(II) in both WT and </a:t>
            </a:r>
            <a:r>
              <a:rPr lang="en-US" altLang="ja-JP" sz="1400" i="1" dirty="0">
                <a:latin typeface="Palatino Linotype" panose="02040502050505030304" pitchFamily="18" charset="0"/>
              </a:rPr>
              <a:t>pgr5</a:t>
            </a:r>
            <a:r>
              <a:rPr lang="en-US" altLang="ja-JP" sz="1400" i="1" baseline="30000" dirty="0">
                <a:latin typeface="Palatino Linotype" panose="02040502050505030304" pitchFamily="18" charset="0"/>
              </a:rPr>
              <a:t>hope1</a:t>
            </a:r>
            <a:r>
              <a:rPr lang="en-US" altLang="ja-JP" sz="1400" dirty="0">
                <a:latin typeface="Palatino Linotype" panose="02040502050505030304" pitchFamily="18" charset="0"/>
              </a:rPr>
              <a:t> are shown from the experiments in Figure 5. Black lines, WT; red lines, </a:t>
            </a:r>
            <a:r>
              <a:rPr lang="en-US" altLang="ja-JP" sz="1400" i="1" dirty="0">
                <a:latin typeface="Palatino Linotype" panose="02040502050505030304" pitchFamily="18" charset="0"/>
              </a:rPr>
              <a:t>pgr5</a:t>
            </a:r>
            <a:r>
              <a:rPr lang="en-US" altLang="ja-JP" sz="1400" i="1" baseline="30000" dirty="0">
                <a:latin typeface="Palatino Linotype" panose="02040502050505030304" pitchFamily="18" charset="0"/>
              </a:rPr>
              <a:t>hope1</a:t>
            </a:r>
            <a:r>
              <a:rPr lang="en-US" altLang="ja-JP" sz="1400" dirty="0">
                <a:latin typeface="Palatino Linotype" panose="02040502050505030304" pitchFamily="18" charset="0"/>
              </a:rPr>
              <a:t>.</a:t>
            </a:r>
            <a:endParaRPr lang="ja-JP" altLang="ja-JP" sz="1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298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1E03D39-8C6A-47EC-B3AE-258F26468BC0}"/>
              </a:ext>
            </a:extLst>
          </p:cNvPr>
          <p:cNvSpPr txBox="1"/>
          <p:nvPr/>
        </p:nvSpPr>
        <p:spPr>
          <a:xfrm>
            <a:off x="542923" y="5609740"/>
            <a:ext cx="111061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Palatino Linotype" panose="02040502050505030304" pitchFamily="18" charset="0"/>
              </a:rPr>
              <a:t>Supplementary Figure S2. </a:t>
            </a:r>
            <a:r>
              <a:rPr lang="en-US" altLang="ja-JP" sz="1400" dirty="0">
                <a:latin typeface="Palatino Linotype" panose="02040502050505030304" pitchFamily="18" charset="0"/>
              </a:rPr>
              <a:t>Dependence of 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Fd</a:t>
            </a:r>
            <a:r>
              <a:rPr lang="en-US" altLang="ja-JP" sz="1400" dirty="0">
                <a:latin typeface="Palatino Linotype" panose="02040502050505030304" pitchFamily="18" charset="0"/>
              </a:rPr>
              <a:t>-CEF activity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vCEF</a:t>
            </a:r>
            <a:r>
              <a:rPr lang="en-US" altLang="ja-JP" sz="1400" dirty="0">
                <a:latin typeface="Palatino Linotype" panose="02040502050505030304" pitchFamily="18" charset="0"/>
              </a:rPr>
              <a:t>) on the ratio of the oxidized PQ to total PQ pool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PQt</a:t>
            </a:r>
            <a:r>
              <a:rPr lang="en-US" altLang="ja-JP" sz="1400" dirty="0">
                <a:latin typeface="Palatino Linotype" panose="02040502050505030304" pitchFamily="18" charset="0"/>
              </a:rPr>
              <a:t>), (PQ/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PQt</a:t>
            </a:r>
            <a:r>
              <a:rPr lang="en-US" altLang="ja-JP" sz="1400" dirty="0">
                <a:latin typeface="Palatino Linotype" panose="02040502050505030304" pitchFamily="18" charset="0"/>
              </a:rPr>
              <a:t>). The 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vCEF</a:t>
            </a:r>
            <a:r>
              <a:rPr lang="en-US" altLang="ja-JP" sz="1400" dirty="0">
                <a:latin typeface="Palatino Linotype" panose="02040502050505030304" pitchFamily="18" charset="0"/>
              </a:rPr>
              <a:t> is plotted against PQ/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PQt</a:t>
            </a:r>
            <a:r>
              <a:rPr lang="en-US" altLang="ja-JP" sz="1400" dirty="0">
                <a:latin typeface="Palatino Linotype" panose="02040502050505030304" pitchFamily="18" charset="0"/>
              </a:rPr>
              <a:t> according to </a:t>
            </a:r>
            <a:r>
              <a:rPr lang="en-US" altLang="ja-JP" sz="1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游明朝" panose="02020400000000000000" pitchFamily="18" charset="-128"/>
                <a:cs typeface="Arial" panose="020B0604020202020204" pitchFamily="34" charset="0"/>
              </a:rPr>
              <a:t>the model of </a:t>
            </a:r>
            <a:r>
              <a:rPr lang="en-US" altLang="ja-JP" sz="14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游明朝" panose="02020400000000000000" pitchFamily="18" charset="-128"/>
                <a:cs typeface="Arial" panose="020B0604020202020204" pitchFamily="34" charset="0"/>
              </a:rPr>
              <a:t>Fd</a:t>
            </a:r>
            <a:r>
              <a:rPr lang="en-US" altLang="ja-JP" sz="1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游明朝" panose="02020400000000000000" pitchFamily="18" charset="-128"/>
                <a:cs typeface="Arial" panose="020B0604020202020204" pitchFamily="34" charset="0"/>
              </a:rPr>
              <a:t>-dependent cyclic electron flow around PSI [1]</a:t>
            </a:r>
            <a:r>
              <a:rPr lang="en-US" altLang="ja-JP" sz="1400" dirty="0">
                <a:latin typeface="Palatino Linotype" panose="02040502050505030304" pitchFamily="18" charset="0"/>
              </a:rPr>
              <a:t>. In the extremely reduced state of PQ, in which the intensity of actinic light is higher and/or the intercellular partial pressure of CO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 is lower, 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vCEF</a:t>
            </a:r>
            <a:r>
              <a:rPr lang="en-US" altLang="ja-JP" sz="1400" dirty="0">
                <a:latin typeface="Palatino Linotype" panose="02040502050505030304" pitchFamily="18" charset="0"/>
              </a:rPr>
              <a:t> is greatly suppressed. The stimulation of net CO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 assimilation with photosynthetic linear electron flow enhanced the oxidation of the reduced PQ, with 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vCEF</a:t>
            </a:r>
            <a:r>
              <a:rPr lang="en-US" altLang="ja-JP" sz="1400" dirty="0">
                <a:latin typeface="Palatino Linotype" panose="02040502050505030304" pitchFamily="18" charset="0"/>
              </a:rPr>
              <a:t> increasing, as shown in the present research and a previous report [20].</a:t>
            </a:r>
            <a:endParaRPr lang="ja-JP" altLang="ja-JP" sz="1400" dirty="0">
              <a:latin typeface="Palatino Linotype" panose="02040502050505030304" pitchFamily="18" charset="0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5AD0C5AE-65F1-437D-AAE2-B13470B4C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35" y="708933"/>
            <a:ext cx="6334125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518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92268D-8197-45BA-B411-80482C701769}"/>
              </a:ext>
            </a:extLst>
          </p:cNvPr>
          <p:cNvSpPr txBox="1"/>
          <p:nvPr/>
        </p:nvSpPr>
        <p:spPr>
          <a:xfrm>
            <a:off x="542925" y="4826675"/>
            <a:ext cx="111061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Palatino Linotype" panose="02040502050505030304" pitchFamily="18" charset="0"/>
              </a:rPr>
              <a:t>Supplementary Figure S3. </a:t>
            </a:r>
            <a:r>
              <a:rPr lang="en-US" altLang="ja-JP" sz="1400" dirty="0">
                <a:latin typeface="Palatino Linotype" panose="02040502050505030304" pitchFamily="18" charset="0"/>
              </a:rPr>
              <a:t>Effects of the intercellular partial pressure of CO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 (Ci) on the net CO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 assimilation rate (A) and the parameters of 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 conductance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gH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), proton motive force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pmf</a:t>
            </a:r>
            <a:r>
              <a:rPr lang="en-US" altLang="ja-JP" sz="1400" dirty="0">
                <a:latin typeface="Palatino Linotype" panose="02040502050505030304" pitchFamily="18" charset="0"/>
              </a:rPr>
              <a:t>), 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 consumption rate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vH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), and proton gradient across thylakoid membranes (</a:t>
            </a:r>
            <a:r>
              <a:rPr lang="en-US" altLang="ja-JP" sz="1400" dirty="0">
                <a:latin typeface="Palatino Linotype" panose="02040502050505030304" pitchFamily="18" charset="0"/>
                <a:sym typeface="Symbol" panose="05050102010706020507" pitchFamily="18" charset="2"/>
              </a:rPr>
              <a:t></a:t>
            </a:r>
            <a:r>
              <a:rPr lang="en-US" altLang="ja-JP" sz="1400" dirty="0">
                <a:latin typeface="Palatino Linotype" panose="02040502050505030304" pitchFamily="18" charset="0"/>
              </a:rPr>
              <a:t>pH) due to CO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 fixation as a function of the partial pressure of intercellular CO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 (Ci) in WT and </a:t>
            </a:r>
            <a:r>
              <a:rPr lang="en-US" altLang="ja-JP" sz="1400" i="1" dirty="0">
                <a:latin typeface="Palatino Linotype" panose="02040502050505030304" pitchFamily="18" charset="0"/>
              </a:rPr>
              <a:t>pgr5</a:t>
            </a:r>
            <a:r>
              <a:rPr lang="en-US" altLang="ja-JP" sz="1400" i="1" baseline="30000" dirty="0">
                <a:latin typeface="Palatino Linotype" panose="02040502050505030304" pitchFamily="18" charset="0"/>
              </a:rPr>
              <a:t>hope1</a:t>
            </a:r>
            <a:r>
              <a:rPr lang="en-US" altLang="ja-JP" sz="1400" dirty="0">
                <a:latin typeface="Palatino Linotype" panose="02040502050505030304" pitchFamily="18" charset="0"/>
              </a:rPr>
              <a:t> of </a:t>
            </a:r>
            <a:r>
              <a:rPr lang="en-US" altLang="ja-JP" sz="1400" i="1" dirty="0">
                <a:latin typeface="Palatino Linotype" panose="02040502050505030304" pitchFamily="18" charset="0"/>
              </a:rPr>
              <a:t>Arabidopsis thaliana</a:t>
            </a:r>
            <a:r>
              <a:rPr lang="en-US" altLang="ja-JP" sz="1400" dirty="0">
                <a:latin typeface="Palatino Linotype" panose="02040502050505030304" pitchFamily="18" charset="0"/>
              </a:rPr>
              <a:t>. (A) The net CO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 assimilation rates were measured at 400 </a:t>
            </a:r>
            <a:r>
              <a:rPr lang="en-US" altLang="ja-JP" sz="1400" dirty="0">
                <a:latin typeface="Palatino Linotype" panose="02040502050505030304" pitchFamily="18" charset="0"/>
                <a:sym typeface="Symbol" panose="05050102010706020507" pitchFamily="18" charset="2"/>
              </a:rPr>
              <a:t></a:t>
            </a:r>
            <a:r>
              <a:rPr lang="en-US" altLang="ja-JP" sz="1400" dirty="0">
                <a:latin typeface="Palatino Linotype" panose="02040502050505030304" pitchFamily="18" charset="0"/>
              </a:rPr>
              <a:t>mol photons m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-2</a:t>
            </a:r>
            <a:r>
              <a:rPr lang="en-US" altLang="ja-JP" sz="1400" dirty="0">
                <a:latin typeface="Palatino Linotype" panose="02040502050505030304" pitchFamily="18" charset="0"/>
              </a:rPr>
              <a:t> s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-1</a:t>
            </a:r>
            <a:r>
              <a:rPr lang="en-US" altLang="ja-JP" sz="1400" dirty="0">
                <a:latin typeface="Palatino Linotype" panose="02040502050505030304" pitchFamily="18" charset="0"/>
              </a:rPr>
              <a:t> and 21 kPa 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, and proton motive force parameters were simultaneously measured. The dark respiration rates (Rd) were measured before starting actinic light illumination. The net CO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 assimilation rates were plotted against Ci. (</a:t>
            </a:r>
            <a:r>
              <a:rPr lang="en-US" altLang="ja-JP" sz="1400" b="1" dirty="0">
                <a:latin typeface="Palatino Linotype" panose="02040502050505030304" pitchFamily="18" charset="0"/>
              </a:rPr>
              <a:t>B</a:t>
            </a:r>
            <a:r>
              <a:rPr lang="en-US" altLang="ja-JP" sz="1400" dirty="0">
                <a:latin typeface="Palatino Linotype" panose="02040502050505030304" pitchFamily="18" charset="0"/>
              </a:rPr>
              <a:t>) 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 conductance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gH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), (</a:t>
            </a:r>
            <a:r>
              <a:rPr lang="en-US" altLang="ja-JP" sz="1400" b="1" dirty="0">
                <a:latin typeface="Palatino Linotype" panose="02040502050505030304" pitchFamily="18" charset="0"/>
              </a:rPr>
              <a:t>C</a:t>
            </a:r>
            <a:r>
              <a:rPr lang="en-US" altLang="ja-JP" sz="1400" dirty="0">
                <a:latin typeface="Palatino Linotype" panose="02040502050505030304" pitchFamily="18" charset="0"/>
              </a:rPr>
              <a:t>) proton motive force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pmf</a:t>
            </a:r>
            <a:r>
              <a:rPr lang="en-US" altLang="ja-JP" sz="1400" dirty="0">
                <a:latin typeface="Palatino Linotype" panose="02040502050505030304" pitchFamily="18" charset="0"/>
              </a:rPr>
              <a:t>), (</a:t>
            </a:r>
            <a:r>
              <a:rPr lang="en-US" altLang="ja-JP" sz="1400" b="1" dirty="0">
                <a:latin typeface="Palatino Linotype" panose="02040502050505030304" pitchFamily="18" charset="0"/>
              </a:rPr>
              <a:t>D</a:t>
            </a:r>
            <a:r>
              <a:rPr lang="en-US" altLang="ja-JP" sz="1400" dirty="0">
                <a:latin typeface="Palatino Linotype" panose="02040502050505030304" pitchFamily="18" charset="0"/>
              </a:rPr>
              <a:t>) 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 consumption rate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vH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), and (</a:t>
            </a:r>
            <a:r>
              <a:rPr lang="en-US" altLang="ja-JP" sz="1400" b="1" dirty="0">
                <a:latin typeface="Palatino Linotype" panose="02040502050505030304" pitchFamily="18" charset="0"/>
              </a:rPr>
              <a:t>E</a:t>
            </a:r>
            <a:r>
              <a:rPr lang="en-US" altLang="ja-JP" sz="1400" dirty="0">
                <a:latin typeface="Palatino Linotype" panose="02040502050505030304" pitchFamily="18" charset="0"/>
              </a:rPr>
              <a:t>) proton gradient across thylakoid membranes (</a:t>
            </a:r>
            <a:r>
              <a:rPr lang="en-US" altLang="ja-JP" sz="1400" dirty="0">
                <a:latin typeface="Palatino Linotype" panose="02040502050505030304" pitchFamily="18" charset="0"/>
                <a:sym typeface="Symbol" panose="05050102010706020507" pitchFamily="18" charset="2"/>
              </a:rPr>
              <a:t></a:t>
            </a:r>
            <a:r>
              <a:rPr lang="en-US" altLang="ja-JP" sz="1400" dirty="0">
                <a:latin typeface="Palatino Linotype" panose="02040502050505030304" pitchFamily="18" charset="0"/>
              </a:rPr>
              <a:t>pH) were plotted against Ci. The data are from four independent experiments using leaves attached to four plants (</a:t>
            </a:r>
            <a:r>
              <a:rPr lang="en-US" altLang="ja-JP" sz="1400" i="1" dirty="0">
                <a:latin typeface="Palatino Linotype" panose="02040502050505030304" pitchFamily="18" charset="0"/>
              </a:rPr>
              <a:t>N</a:t>
            </a:r>
            <a:r>
              <a:rPr lang="en-US" altLang="ja-JP" sz="1400" dirty="0">
                <a:latin typeface="Palatino Linotype" panose="02040502050505030304" pitchFamily="18" charset="0"/>
              </a:rPr>
              <a:t> = 4). The ambient partial pressures of CO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 were changed from 400 ppm to 50 through 300, 200, and 100 Pa at 21 kPa 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 for the same leaves. Black symbols, WT; white symbols, </a:t>
            </a:r>
            <a:r>
              <a:rPr lang="en-US" altLang="ja-JP" sz="1400" i="1" dirty="0">
                <a:latin typeface="Palatino Linotype" panose="02040502050505030304" pitchFamily="18" charset="0"/>
              </a:rPr>
              <a:t>pgr5</a:t>
            </a:r>
            <a:r>
              <a:rPr lang="en-US" altLang="ja-JP" sz="1400" i="1" baseline="30000" dirty="0">
                <a:latin typeface="Palatino Linotype" panose="02040502050505030304" pitchFamily="18" charset="0"/>
              </a:rPr>
              <a:t>hope1</a:t>
            </a:r>
            <a:r>
              <a:rPr lang="en-US" altLang="ja-JP" sz="1400" dirty="0">
                <a:latin typeface="Palatino Linotype" panose="02040502050505030304" pitchFamily="18" charset="0"/>
              </a:rPr>
              <a:t>.</a:t>
            </a:r>
            <a:endParaRPr lang="ja-JP" altLang="ja-JP" sz="1400" dirty="0">
              <a:latin typeface="Palatino Linotype" panose="0204050205050503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46EB1BE-9450-4042-B09B-D86EA31A2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159" y="-97975"/>
            <a:ext cx="9467682" cy="483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67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BB4CD79-91B2-4636-8230-F3D839D8FE75}"/>
              </a:ext>
            </a:extLst>
          </p:cNvPr>
          <p:cNvSpPr txBox="1"/>
          <p:nvPr/>
        </p:nvSpPr>
        <p:spPr>
          <a:xfrm>
            <a:off x="542925" y="5523361"/>
            <a:ext cx="111061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Palatino Linotype" panose="02040502050505030304" pitchFamily="18" charset="0"/>
              </a:rPr>
              <a:t>Supplementary Figure S4.</a:t>
            </a:r>
            <a:r>
              <a:rPr lang="en-US" altLang="ja-JP" sz="1400" dirty="0">
                <a:latin typeface="Palatino Linotype" panose="02040502050505030304" pitchFamily="18" charset="0"/>
              </a:rPr>
              <a:t> Relationships between the parameters of 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 conductance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gH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), proton motive force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pmf</a:t>
            </a:r>
            <a:r>
              <a:rPr lang="en-US" altLang="ja-JP" sz="1400" dirty="0">
                <a:latin typeface="Palatino Linotype" panose="02040502050505030304" pitchFamily="18" charset="0"/>
              </a:rPr>
              <a:t>), 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 consumption rate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vH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), and proton gradient across thylakoid membranes (</a:t>
            </a:r>
            <a:r>
              <a:rPr lang="en-US" altLang="ja-JP" sz="1400" dirty="0">
                <a:latin typeface="Palatino Linotype" panose="02040502050505030304" pitchFamily="18" charset="0"/>
                <a:sym typeface="Symbol" panose="05050102010706020507" pitchFamily="18" charset="2"/>
              </a:rPr>
              <a:t></a:t>
            </a:r>
            <a:r>
              <a:rPr lang="en-US" altLang="ja-JP" sz="1400" dirty="0">
                <a:latin typeface="Palatino Linotype" panose="02040502050505030304" pitchFamily="18" charset="0"/>
              </a:rPr>
              <a:t>pH) and the apparent quantum yield of PSII (Y(II)) in WT and </a:t>
            </a:r>
            <a:r>
              <a:rPr lang="en-US" altLang="ja-JP" sz="1400" i="1" dirty="0">
                <a:latin typeface="Palatino Linotype" panose="02040502050505030304" pitchFamily="18" charset="0"/>
              </a:rPr>
              <a:t>pgr5</a:t>
            </a:r>
            <a:r>
              <a:rPr lang="en-US" altLang="ja-JP" sz="1400" i="1" baseline="30000" dirty="0">
                <a:latin typeface="Palatino Linotype" panose="02040502050505030304" pitchFamily="18" charset="0"/>
              </a:rPr>
              <a:t>hope1</a:t>
            </a:r>
            <a:r>
              <a:rPr lang="en-US" altLang="ja-JP" sz="1400" dirty="0">
                <a:latin typeface="Palatino Linotype" panose="02040502050505030304" pitchFamily="18" charset="0"/>
              </a:rPr>
              <a:t> of </a:t>
            </a:r>
            <a:r>
              <a:rPr lang="en-US" altLang="ja-JP" sz="1400" i="1" dirty="0">
                <a:latin typeface="Palatino Linotype" panose="02040502050505030304" pitchFamily="18" charset="0"/>
              </a:rPr>
              <a:t>Arabidopsis thaliana</a:t>
            </a:r>
            <a:r>
              <a:rPr lang="en-US" altLang="ja-JP" sz="1400" dirty="0">
                <a:latin typeface="Palatino Linotype" panose="02040502050505030304" pitchFamily="18" charset="0"/>
              </a:rPr>
              <a:t>. Each value of the parameters of proton motive force against Y(II) was selected from the same CO</a:t>
            </a:r>
            <a:r>
              <a:rPr lang="en-US" altLang="ja-JP" sz="1400" baseline="-25000" dirty="0">
                <a:latin typeface="Palatino Linotype" panose="02040502050505030304" pitchFamily="18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</a:rPr>
              <a:t> assimilation rates in Figure 1 and Supplementary Figure 3A. (</a:t>
            </a:r>
            <a:r>
              <a:rPr lang="en-US" altLang="ja-JP" sz="1400" b="1" dirty="0">
                <a:latin typeface="Palatino Linotype" panose="02040502050505030304" pitchFamily="18" charset="0"/>
              </a:rPr>
              <a:t>A</a:t>
            </a:r>
            <a:r>
              <a:rPr lang="en-US" altLang="ja-JP" sz="1400" dirty="0">
                <a:latin typeface="Palatino Linotype" panose="02040502050505030304" pitchFamily="18" charset="0"/>
              </a:rPr>
              <a:t>) 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 conductance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gH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), (</a:t>
            </a:r>
            <a:r>
              <a:rPr lang="en-US" altLang="ja-JP" sz="1400" b="1" dirty="0">
                <a:latin typeface="Palatino Linotype" panose="02040502050505030304" pitchFamily="18" charset="0"/>
              </a:rPr>
              <a:t>B</a:t>
            </a:r>
            <a:r>
              <a:rPr lang="en-US" altLang="ja-JP" sz="1400" dirty="0">
                <a:latin typeface="Palatino Linotype" panose="02040502050505030304" pitchFamily="18" charset="0"/>
              </a:rPr>
              <a:t>) proton motive force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pmf</a:t>
            </a:r>
            <a:r>
              <a:rPr lang="en-US" altLang="ja-JP" sz="1400" dirty="0">
                <a:latin typeface="Palatino Linotype" panose="02040502050505030304" pitchFamily="18" charset="0"/>
              </a:rPr>
              <a:t>), (</a:t>
            </a:r>
            <a:r>
              <a:rPr lang="en-US" altLang="ja-JP" sz="1400" b="1" dirty="0">
                <a:latin typeface="Palatino Linotype" panose="02040502050505030304" pitchFamily="18" charset="0"/>
              </a:rPr>
              <a:t>C</a:t>
            </a:r>
            <a:r>
              <a:rPr lang="en-US" altLang="ja-JP" sz="1400" dirty="0">
                <a:latin typeface="Palatino Linotype" panose="02040502050505030304" pitchFamily="18" charset="0"/>
              </a:rPr>
              <a:t>) 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 consumption rate (</a:t>
            </a:r>
            <a:r>
              <a:rPr lang="en-US" altLang="ja-JP" sz="1400" dirty="0" err="1">
                <a:latin typeface="Palatino Linotype" panose="02040502050505030304" pitchFamily="18" charset="0"/>
              </a:rPr>
              <a:t>vH</a:t>
            </a:r>
            <a:r>
              <a:rPr lang="en-US" altLang="ja-JP" sz="1400" baseline="30000" dirty="0">
                <a:latin typeface="Palatino Linotype" panose="02040502050505030304" pitchFamily="18" charset="0"/>
              </a:rPr>
              <a:t>+</a:t>
            </a:r>
            <a:r>
              <a:rPr lang="en-US" altLang="ja-JP" sz="1400" dirty="0">
                <a:latin typeface="Palatino Linotype" panose="02040502050505030304" pitchFamily="18" charset="0"/>
              </a:rPr>
              <a:t>), and (</a:t>
            </a:r>
            <a:r>
              <a:rPr lang="en-US" altLang="ja-JP" sz="1400" b="1" dirty="0">
                <a:latin typeface="Palatino Linotype" panose="02040502050505030304" pitchFamily="18" charset="0"/>
              </a:rPr>
              <a:t>D</a:t>
            </a:r>
            <a:r>
              <a:rPr lang="en-US" altLang="ja-JP" sz="1400" dirty="0">
                <a:latin typeface="Palatino Linotype" panose="02040502050505030304" pitchFamily="18" charset="0"/>
              </a:rPr>
              <a:t>) proton gradient across thylakoid membranes (</a:t>
            </a:r>
            <a:r>
              <a:rPr lang="en-US" altLang="ja-JP" sz="1400" dirty="0">
                <a:latin typeface="Palatino Linotype" panose="02040502050505030304" pitchFamily="18" charset="0"/>
                <a:sym typeface="Symbol" panose="05050102010706020507" pitchFamily="18" charset="2"/>
              </a:rPr>
              <a:t></a:t>
            </a:r>
            <a:r>
              <a:rPr lang="en-US" altLang="ja-JP" sz="1400" dirty="0">
                <a:latin typeface="Palatino Linotype" panose="02040502050505030304" pitchFamily="18" charset="0"/>
              </a:rPr>
              <a:t>pH) were plotted against Y(II). Black symbols, WT; white symbols, </a:t>
            </a:r>
            <a:r>
              <a:rPr lang="en-US" altLang="ja-JP" sz="1400" i="1" dirty="0">
                <a:latin typeface="Palatino Linotype" panose="02040502050505030304" pitchFamily="18" charset="0"/>
              </a:rPr>
              <a:t>pgr5</a:t>
            </a:r>
            <a:r>
              <a:rPr lang="en-US" altLang="ja-JP" sz="1400" i="1" baseline="30000" dirty="0">
                <a:latin typeface="Palatino Linotype" panose="02040502050505030304" pitchFamily="18" charset="0"/>
              </a:rPr>
              <a:t>hope1</a:t>
            </a:r>
            <a:r>
              <a:rPr lang="en-US" altLang="ja-JP" sz="1400" dirty="0">
                <a:latin typeface="Palatino Linotype" panose="02040502050505030304" pitchFamily="18" charset="0"/>
              </a:rPr>
              <a:t>.</a:t>
            </a:r>
            <a:endParaRPr lang="ja-JP" altLang="ja-JP" sz="1400" dirty="0">
              <a:latin typeface="Palatino Linotype" panose="0204050205050503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339B695-2C35-4286-A2DD-D23F2FFF8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817" y="0"/>
            <a:ext cx="7237639" cy="558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543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614</Words>
  <Application>Microsoft Office PowerPoint</Application>
  <PresentationFormat>ワイド画面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游ゴシック Light</vt:lpstr>
      <vt:lpstr>Arial</vt:lpstr>
      <vt:lpstr>Palatino Linotype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研究室植物栄養</dc:creator>
  <cp:lastModifiedBy>Chikahiro Miyake</cp:lastModifiedBy>
  <cp:revision>4</cp:revision>
  <dcterms:created xsi:type="dcterms:W3CDTF">2023-12-04T00:39:20Z</dcterms:created>
  <dcterms:modified xsi:type="dcterms:W3CDTF">2024-01-06T08:50:36Z</dcterms:modified>
</cp:coreProperties>
</file>