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99"/>
    <p:restoredTop sz="95701"/>
  </p:normalViewPr>
  <p:slideViewPr>
    <p:cSldViewPr snapToGrid="0">
      <p:cViewPr varScale="1">
        <p:scale>
          <a:sx n="153" d="100"/>
          <a:sy n="153" d="100"/>
        </p:scale>
        <p:origin x="208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864D7-0A40-5F46-9030-706A909A94A3}" type="datetimeFigureOut">
              <a:rPr lang="en-GB" smtClean="0"/>
              <a:t>14/11/2023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8087F-3796-D44B-B0FC-74C556DF5D7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33647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864D7-0A40-5F46-9030-706A909A94A3}" type="datetimeFigureOut">
              <a:rPr lang="en-GB" smtClean="0"/>
              <a:t>14/11/2023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8087F-3796-D44B-B0FC-74C556DF5D7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9597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864D7-0A40-5F46-9030-706A909A94A3}" type="datetimeFigureOut">
              <a:rPr lang="en-GB" smtClean="0"/>
              <a:t>14/11/2023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8087F-3796-D44B-B0FC-74C556DF5D7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436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864D7-0A40-5F46-9030-706A909A94A3}" type="datetimeFigureOut">
              <a:rPr lang="en-GB" smtClean="0"/>
              <a:t>14/11/2023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8087F-3796-D44B-B0FC-74C556DF5D7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907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864D7-0A40-5F46-9030-706A909A94A3}" type="datetimeFigureOut">
              <a:rPr lang="en-GB" smtClean="0"/>
              <a:t>14/11/2023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8087F-3796-D44B-B0FC-74C556DF5D7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5757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864D7-0A40-5F46-9030-706A909A94A3}" type="datetimeFigureOut">
              <a:rPr lang="en-GB" smtClean="0"/>
              <a:t>14/11/2023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8087F-3796-D44B-B0FC-74C556DF5D7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3949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864D7-0A40-5F46-9030-706A909A94A3}" type="datetimeFigureOut">
              <a:rPr lang="en-GB" smtClean="0"/>
              <a:t>14/11/2023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8087F-3796-D44B-B0FC-74C556DF5D7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15602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864D7-0A40-5F46-9030-706A909A94A3}" type="datetimeFigureOut">
              <a:rPr lang="en-GB" smtClean="0"/>
              <a:t>14/11/2023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8087F-3796-D44B-B0FC-74C556DF5D7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7827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864D7-0A40-5F46-9030-706A909A94A3}" type="datetimeFigureOut">
              <a:rPr lang="en-GB" smtClean="0"/>
              <a:t>14/11/2023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8087F-3796-D44B-B0FC-74C556DF5D7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43603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864D7-0A40-5F46-9030-706A909A94A3}" type="datetimeFigureOut">
              <a:rPr lang="en-GB" smtClean="0"/>
              <a:t>14/11/2023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8087F-3796-D44B-B0FC-74C556DF5D7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2379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864D7-0A40-5F46-9030-706A909A94A3}" type="datetimeFigureOut">
              <a:rPr lang="en-GB" smtClean="0"/>
              <a:t>14/11/2023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8087F-3796-D44B-B0FC-74C556DF5D7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0339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864D7-0A40-5F46-9030-706A909A94A3}" type="datetimeFigureOut">
              <a:rPr lang="en-GB" smtClean="0"/>
              <a:t>14/11/2023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E8087F-3796-D44B-B0FC-74C556DF5D7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1855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ZoneTexte 81">
            <a:extLst>
              <a:ext uri="{FF2B5EF4-FFF2-40B4-BE49-F238E27FC236}">
                <a16:creationId xmlns:a16="http://schemas.microsoft.com/office/drawing/2014/main" id="{BA109EDE-C226-B37A-EB8E-9F55785EFA8E}"/>
              </a:ext>
            </a:extLst>
          </p:cNvPr>
          <p:cNvSpPr txBox="1"/>
          <p:nvPr/>
        </p:nvSpPr>
        <p:spPr>
          <a:xfrm>
            <a:off x="71967" y="8370636"/>
            <a:ext cx="67140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S12. Construction and analysis of the </a:t>
            </a:r>
            <a:r>
              <a:rPr lang="en-GB" sz="1100" b="1" dirty="0" err="1">
                <a:latin typeface="Symbol" pitchFamily="2" charset="2"/>
                <a:cs typeface="Times New Roman" panose="02020603050405020304" pitchFamily="18" charset="0"/>
              </a:rPr>
              <a:t>D</a:t>
            </a:r>
            <a:r>
              <a:rPr lang="en-GB" sz="1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cruF</a:t>
            </a:r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::</a:t>
            </a:r>
            <a:r>
              <a:rPr lang="en-GB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Km</a:t>
            </a:r>
            <a:r>
              <a:rPr lang="en-GB" sz="1100" b="1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mutant and its derivative reporter strain propagating the </a:t>
            </a:r>
            <a:r>
              <a:rPr lang="en-GB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pCFS</a:t>
            </a:r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plasmid </a:t>
            </a:r>
          </a:p>
          <a:p>
            <a:pPr algn="just"/>
            <a:r>
              <a:rPr lang="en-GB" sz="11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All genes are represented by colored arrows.</a:t>
            </a:r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1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fr-FR" sz="11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fr-FR" sz="11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 construction of the </a:t>
            </a:r>
            <a:r>
              <a:rPr lang="fr-FR" sz="11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pCruF_Km</a:t>
            </a:r>
            <a:r>
              <a:rPr lang="fr-FR" sz="11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1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plasmid</a:t>
            </a:r>
            <a:r>
              <a:rPr lang="fr-FR" sz="11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1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harboring</a:t>
            </a:r>
            <a:r>
              <a:rPr lang="fr-FR" sz="11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en-GB" sz="1100" dirty="0" err="1">
                <a:latin typeface="Symbol" pitchFamily="2" charset="2"/>
                <a:cs typeface="Times New Roman" panose="02020603050405020304" pitchFamily="18" charset="0"/>
              </a:rPr>
              <a:t>D</a:t>
            </a:r>
            <a:r>
              <a:rPr lang="en-GB" sz="1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cruF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::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Km</a:t>
            </a:r>
            <a:r>
              <a:rPr lang="en-GB" sz="1100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DNA cassette.</a:t>
            </a:r>
            <a:r>
              <a:rPr lang="fr-FR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 and </a:t>
            </a:r>
            <a:r>
              <a:rPr lang="en-GB" sz="1100">
                <a:latin typeface="Times New Roman" panose="02020603050405020304" pitchFamily="18" charset="0"/>
                <a:cs typeface="Times New Roman" panose="02020603050405020304" pitchFamily="18" charset="0"/>
              </a:rPr>
              <a:t>Down represent the 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region of homology with the </a:t>
            </a:r>
            <a:r>
              <a:rPr lang="en-GB" sz="1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cruF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coding sequence (CS), which are used by DNA recombination promoting the replacement of </a:t>
            </a:r>
            <a:r>
              <a:rPr lang="en-GB" sz="1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cruF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by the 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Km</a:t>
            </a:r>
            <a:r>
              <a:rPr lang="en-GB" sz="1100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marker during transformation (</a:t>
            </a:r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pTwist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pUC4K are commercial plasmids (Table S2). </a:t>
            </a:r>
            <a:r>
              <a:rPr lang="fr-FR" sz="11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fr-FR" sz="11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fr-FR" sz="11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fr-FR" sz="11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Typical</a:t>
            </a:r>
            <a:r>
              <a:rPr lang="fr-FR" sz="11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UV-light image of the agarose gel </a:t>
            </a:r>
            <a:r>
              <a:rPr lang="fr-FR" sz="11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showing</a:t>
            </a:r>
            <a:r>
              <a:rPr lang="fr-FR" sz="11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the relevant PCR </a:t>
            </a:r>
            <a:r>
              <a:rPr lang="fr-FR" sz="11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products</a:t>
            </a:r>
            <a:r>
              <a:rPr lang="fr-FR" sz="11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of the </a:t>
            </a:r>
            <a:r>
              <a:rPr lang="en-GB" sz="1100" dirty="0" err="1">
                <a:latin typeface="Symbol" pitchFamily="2" charset="2"/>
                <a:cs typeface="Times New Roman" panose="02020603050405020304" pitchFamily="18" charset="0"/>
              </a:rPr>
              <a:t>D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GB" sz="1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ruF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::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Km</a:t>
            </a:r>
            <a:r>
              <a:rPr lang="en-GB" sz="1100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1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mutant </a:t>
            </a:r>
            <a:r>
              <a:rPr lang="fr-FR" sz="11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without</a:t>
            </a:r>
            <a:r>
              <a:rPr lang="fr-FR" sz="11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or </a:t>
            </a:r>
            <a:r>
              <a:rPr lang="fr-FR" sz="11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fr-FR" sz="11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fr-FR" sz="11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pCFS</a:t>
            </a:r>
            <a:r>
              <a:rPr lang="fr-FR" sz="11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1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plasmid</a:t>
            </a:r>
            <a:r>
              <a:rPr lang="fr-FR" sz="11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fr-FR" sz="11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These</a:t>
            </a:r>
            <a:r>
              <a:rPr lang="fr-FR" sz="11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reporter </a:t>
            </a:r>
            <a:r>
              <a:rPr lang="fr-FR" sz="11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strains</a:t>
            </a:r>
            <a:r>
              <a:rPr lang="fr-FR" sz="11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1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possess</a:t>
            </a:r>
            <a:r>
              <a:rPr lang="fr-FR" sz="11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1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only</a:t>
            </a:r>
            <a:r>
              <a:rPr lang="fr-FR" sz="11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100" dirty="0" err="1">
                <a:latin typeface="Symbol" pitchFamily="2" charset="2"/>
                <a:cs typeface="Times New Roman" panose="02020603050405020304" pitchFamily="18" charset="0"/>
              </a:rPr>
              <a:t>D</a:t>
            </a:r>
            <a:r>
              <a:rPr lang="en-GB" sz="1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cruF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::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Km</a:t>
            </a:r>
            <a:r>
              <a:rPr lang="en-GB" sz="1100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1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chromosome (no WT copies). Size marker (</a:t>
            </a:r>
            <a:r>
              <a:rPr lang="fr-FR" sz="11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fr-FR" sz="11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 = 1 kb Plus DNA Ladder.</a:t>
            </a:r>
            <a:endParaRPr lang="fr-FR" sz="1100" dirty="0"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773730F5-65CE-9DBA-0341-97358D5E3E5B}"/>
              </a:ext>
            </a:extLst>
          </p:cNvPr>
          <p:cNvCxnSpPr>
            <a:cxnSpLocks/>
          </p:cNvCxnSpPr>
          <p:nvPr/>
        </p:nvCxnSpPr>
        <p:spPr>
          <a:xfrm>
            <a:off x="772262" y="383524"/>
            <a:ext cx="5040000" cy="3898"/>
          </a:xfrm>
          <a:prstGeom prst="line">
            <a:avLst/>
          </a:prstGeom>
          <a:ln w="317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Flèche vers la droite 32">
            <a:extLst>
              <a:ext uri="{FF2B5EF4-FFF2-40B4-BE49-F238E27FC236}">
                <a16:creationId xmlns:a16="http://schemas.microsoft.com/office/drawing/2014/main" id="{3229BA5D-2182-1EFF-7802-15C9B87DE5A6}"/>
              </a:ext>
            </a:extLst>
          </p:cNvPr>
          <p:cNvSpPr/>
          <p:nvPr/>
        </p:nvSpPr>
        <p:spPr>
          <a:xfrm>
            <a:off x="2761595" y="280466"/>
            <a:ext cx="1090800" cy="198000"/>
          </a:xfrm>
          <a:prstGeom prst="rightArrow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Flèche vers la gauche 40">
            <a:extLst>
              <a:ext uri="{FF2B5EF4-FFF2-40B4-BE49-F238E27FC236}">
                <a16:creationId xmlns:a16="http://schemas.microsoft.com/office/drawing/2014/main" id="{DCD7CFDB-959C-532B-1576-B88A866C04E9}"/>
              </a:ext>
            </a:extLst>
          </p:cNvPr>
          <p:cNvSpPr/>
          <p:nvPr/>
        </p:nvSpPr>
        <p:spPr>
          <a:xfrm rot="10800000">
            <a:off x="1306437" y="287332"/>
            <a:ext cx="1080000" cy="198000"/>
          </a:xfrm>
          <a:prstGeom prst="leftArrow">
            <a:avLst/>
          </a:prstGeom>
          <a:solidFill>
            <a:schemeClr val="tx2">
              <a:lumMod val="60000"/>
              <a:lumOff val="4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/>
          </a:p>
        </p:txBody>
      </p:sp>
      <p:sp>
        <p:nvSpPr>
          <p:cNvPr id="42" name="Flèche vers la gauche 41">
            <a:extLst>
              <a:ext uri="{FF2B5EF4-FFF2-40B4-BE49-F238E27FC236}">
                <a16:creationId xmlns:a16="http://schemas.microsoft.com/office/drawing/2014/main" id="{636BE3C1-58AA-2E3D-D853-0F5C276EE2AB}"/>
              </a:ext>
            </a:extLst>
          </p:cNvPr>
          <p:cNvSpPr/>
          <p:nvPr/>
        </p:nvSpPr>
        <p:spPr>
          <a:xfrm flipH="1">
            <a:off x="4452762" y="278174"/>
            <a:ext cx="1081386" cy="198000"/>
          </a:xfrm>
          <a:prstGeom prst="lef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7F66FA6D-F136-5EE1-9748-0C1B9A99C6EE}"/>
              </a:ext>
            </a:extLst>
          </p:cNvPr>
          <p:cNvSpPr txBox="1"/>
          <p:nvPr/>
        </p:nvSpPr>
        <p:spPr>
          <a:xfrm>
            <a:off x="1428443" y="110894"/>
            <a:ext cx="30939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sll0813                             sll0814 (</a:t>
            </a:r>
            <a:r>
              <a:rPr lang="en-GB" sz="1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cruF</a:t>
            </a:r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C9645BF7-816E-4BD6-C7D4-ED7A93208561}"/>
              </a:ext>
            </a:extLst>
          </p:cNvPr>
          <p:cNvSpPr txBox="1"/>
          <p:nvPr/>
        </p:nvSpPr>
        <p:spPr>
          <a:xfrm>
            <a:off x="4723226" y="116516"/>
            <a:ext cx="5613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sll0815</a:t>
            </a:r>
          </a:p>
        </p:txBody>
      </p:sp>
      <p:sp>
        <p:nvSpPr>
          <p:cNvPr id="59" name="Rectangle : coins arrondis 58">
            <a:extLst>
              <a:ext uri="{FF2B5EF4-FFF2-40B4-BE49-F238E27FC236}">
                <a16:creationId xmlns:a16="http://schemas.microsoft.com/office/drawing/2014/main" id="{F2F48240-2579-F668-3DC3-A5C6C2299D42}"/>
              </a:ext>
            </a:extLst>
          </p:cNvPr>
          <p:cNvSpPr/>
          <p:nvPr/>
        </p:nvSpPr>
        <p:spPr>
          <a:xfrm>
            <a:off x="2557051" y="1455333"/>
            <a:ext cx="1683686" cy="671343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6E88A67B-0A4E-07D5-D523-F1C7A6815678}"/>
              </a:ext>
            </a:extLst>
          </p:cNvPr>
          <p:cNvSpPr/>
          <p:nvPr/>
        </p:nvSpPr>
        <p:spPr>
          <a:xfrm>
            <a:off x="2864175" y="1417956"/>
            <a:ext cx="499094" cy="90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4DBDD9A9-5B18-DDBF-1630-B8E429502922}"/>
              </a:ext>
            </a:extLst>
          </p:cNvPr>
          <p:cNvSpPr/>
          <p:nvPr/>
        </p:nvSpPr>
        <p:spPr>
          <a:xfrm>
            <a:off x="3462616" y="484454"/>
            <a:ext cx="499094" cy="90000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2" name="ZoneTexte 61">
            <a:extLst>
              <a:ext uri="{FF2B5EF4-FFF2-40B4-BE49-F238E27FC236}">
                <a16:creationId xmlns:a16="http://schemas.microsoft.com/office/drawing/2014/main" id="{683F00FE-2824-C458-14AA-0A330CDC46BA}"/>
              </a:ext>
            </a:extLst>
          </p:cNvPr>
          <p:cNvSpPr txBox="1"/>
          <p:nvPr/>
        </p:nvSpPr>
        <p:spPr>
          <a:xfrm>
            <a:off x="2974854" y="1447882"/>
            <a:ext cx="34977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</a:p>
        </p:txBody>
      </p:sp>
      <p:sp>
        <p:nvSpPr>
          <p:cNvPr id="63" name="ZoneTexte 62">
            <a:extLst>
              <a:ext uri="{FF2B5EF4-FFF2-40B4-BE49-F238E27FC236}">
                <a16:creationId xmlns:a16="http://schemas.microsoft.com/office/drawing/2014/main" id="{CCD61465-B810-1D47-91C2-333807326A18}"/>
              </a:ext>
            </a:extLst>
          </p:cNvPr>
          <p:cNvSpPr txBox="1"/>
          <p:nvPr/>
        </p:nvSpPr>
        <p:spPr>
          <a:xfrm>
            <a:off x="3392870" y="1455305"/>
            <a:ext cx="52290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0ABA93AA-A1F3-A247-17CC-F7B0BE319935}"/>
              </a:ext>
            </a:extLst>
          </p:cNvPr>
          <p:cNvSpPr/>
          <p:nvPr/>
        </p:nvSpPr>
        <p:spPr>
          <a:xfrm>
            <a:off x="3392870" y="1416480"/>
            <a:ext cx="499094" cy="90000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6" name="Connecteur droit 65">
            <a:extLst>
              <a:ext uri="{FF2B5EF4-FFF2-40B4-BE49-F238E27FC236}">
                <a16:creationId xmlns:a16="http://schemas.microsoft.com/office/drawing/2014/main" id="{CA15B620-9028-8310-2607-E8C8212969C8}"/>
              </a:ext>
            </a:extLst>
          </p:cNvPr>
          <p:cNvCxnSpPr/>
          <p:nvPr/>
        </p:nvCxnSpPr>
        <p:spPr>
          <a:xfrm>
            <a:off x="3378069" y="1384266"/>
            <a:ext cx="0" cy="142078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66">
            <a:extLst>
              <a:ext uri="{FF2B5EF4-FFF2-40B4-BE49-F238E27FC236}">
                <a16:creationId xmlns:a16="http://schemas.microsoft.com/office/drawing/2014/main" id="{2B81755F-AD72-AF20-61A3-93D764EE887D}"/>
              </a:ext>
            </a:extLst>
          </p:cNvPr>
          <p:cNvSpPr/>
          <p:nvPr/>
        </p:nvSpPr>
        <p:spPr>
          <a:xfrm>
            <a:off x="2748399" y="463626"/>
            <a:ext cx="499094" cy="90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9" name="ZoneTexte 68">
            <a:extLst>
              <a:ext uri="{FF2B5EF4-FFF2-40B4-BE49-F238E27FC236}">
                <a16:creationId xmlns:a16="http://schemas.microsoft.com/office/drawing/2014/main" id="{D0C5C251-D812-9142-CEA1-2EDB4F5BFCCE}"/>
              </a:ext>
            </a:extLst>
          </p:cNvPr>
          <p:cNvSpPr txBox="1"/>
          <p:nvPr/>
        </p:nvSpPr>
        <p:spPr>
          <a:xfrm>
            <a:off x="3080206" y="1149737"/>
            <a:ext cx="5629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i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Eco</a:t>
            </a:r>
            <a:r>
              <a:rPr lang="en-GB" sz="10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RV</a:t>
            </a:r>
            <a:endParaRPr lang="en-GB" sz="1000" i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" name="ZoneTexte 69">
            <a:extLst>
              <a:ext uri="{FF2B5EF4-FFF2-40B4-BE49-F238E27FC236}">
                <a16:creationId xmlns:a16="http://schemas.microsoft.com/office/drawing/2014/main" id="{303A737E-F57F-5380-C12A-EF2A720D8018}"/>
              </a:ext>
            </a:extLst>
          </p:cNvPr>
          <p:cNvSpPr txBox="1"/>
          <p:nvPr/>
        </p:nvSpPr>
        <p:spPr>
          <a:xfrm>
            <a:off x="2798109" y="515437"/>
            <a:ext cx="34977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</a:p>
        </p:txBody>
      </p:sp>
      <p:sp>
        <p:nvSpPr>
          <p:cNvPr id="71" name="ZoneTexte 70">
            <a:extLst>
              <a:ext uri="{FF2B5EF4-FFF2-40B4-BE49-F238E27FC236}">
                <a16:creationId xmlns:a16="http://schemas.microsoft.com/office/drawing/2014/main" id="{C7C71D55-8CA6-C639-D0FB-A75E35D65FB9}"/>
              </a:ext>
            </a:extLst>
          </p:cNvPr>
          <p:cNvSpPr txBox="1"/>
          <p:nvPr/>
        </p:nvSpPr>
        <p:spPr>
          <a:xfrm>
            <a:off x="3454027" y="524471"/>
            <a:ext cx="52290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</a:p>
        </p:txBody>
      </p:sp>
      <p:sp>
        <p:nvSpPr>
          <p:cNvPr id="72" name="ZoneTexte 71">
            <a:extLst>
              <a:ext uri="{FF2B5EF4-FFF2-40B4-BE49-F238E27FC236}">
                <a16:creationId xmlns:a16="http://schemas.microsoft.com/office/drawing/2014/main" id="{875A2D6C-A7FC-804B-F000-0027FD17C622}"/>
              </a:ext>
            </a:extLst>
          </p:cNvPr>
          <p:cNvSpPr txBox="1"/>
          <p:nvPr/>
        </p:nvSpPr>
        <p:spPr>
          <a:xfrm>
            <a:off x="2962691" y="1676955"/>
            <a:ext cx="96372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05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pTwist_CruF</a:t>
            </a:r>
          </a:p>
          <a:p>
            <a:pPr algn="ctr"/>
            <a:r>
              <a:rPr lang="en-GB" sz="105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    (2836 bp)</a:t>
            </a:r>
          </a:p>
        </p:txBody>
      </p:sp>
      <p:sp>
        <p:nvSpPr>
          <p:cNvPr id="73" name="Rectangle : coins arrondis 72">
            <a:extLst>
              <a:ext uri="{FF2B5EF4-FFF2-40B4-BE49-F238E27FC236}">
                <a16:creationId xmlns:a16="http://schemas.microsoft.com/office/drawing/2014/main" id="{87962EA3-46AB-D7D5-2FB3-5F9050B0DF9C}"/>
              </a:ext>
            </a:extLst>
          </p:cNvPr>
          <p:cNvSpPr/>
          <p:nvPr/>
        </p:nvSpPr>
        <p:spPr>
          <a:xfrm>
            <a:off x="4344099" y="1447882"/>
            <a:ext cx="1951303" cy="669600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4" name="ZoneTexte 73">
            <a:extLst>
              <a:ext uri="{FF2B5EF4-FFF2-40B4-BE49-F238E27FC236}">
                <a16:creationId xmlns:a16="http://schemas.microsoft.com/office/drawing/2014/main" id="{6FB8FC41-6BB2-B770-BAE3-98B604EAB32C}"/>
              </a:ext>
            </a:extLst>
          </p:cNvPr>
          <p:cNvSpPr txBox="1"/>
          <p:nvPr/>
        </p:nvSpPr>
        <p:spPr>
          <a:xfrm>
            <a:off x="4829375" y="1634946"/>
            <a:ext cx="7521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pUC4K</a:t>
            </a:r>
          </a:p>
          <a:p>
            <a:pPr algn="ctr"/>
            <a:r>
              <a:rPr lang="en-GB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(3914 bp)</a:t>
            </a:r>
          </a:p>
        </p:txBody>
      </p:sp>
      <p:sp>
        <p:nvSpPr>
          <p:cNvPr id="75" name="Flèche vers la droite 74">
            <a:extLst>
              <a:ext uri="{FF2B5EF4-FFF2-40B4-BE49-F238E27FC236}">
                <a16:creationId xmlns:a16="http://schemas.microsoft.com/office/drawing/2014/main" id="{9E0D328D-10D2-2F33-E78E-256F2FBED93D}"/>
              </a:ext>
            </a:extLst>
          </p:cNvPr>
          <p:cNvSpPr/>
          <p:nvPr/>
        </p:nvSpPr>
        <p:spPr>
          <a:xfrm>
            <a:off x="4700577" y="1369046"/>
            <a:ext cx="1003024" cy="180000"/>
          </a:xfrm>
          <a:prstGeom prst="rightArrow">
            <a:avLst/>
          </a:prstGeom>
          <a:pattFill prst="dkVert">
            <a:fgClr>
              <a:srgbClr val="FFC000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6" name="ZoneTexte 75">
            <a:extLst>
              <a:ext uri="{FF2B5EF4-FFF2-40B4-BE49-F238E27FC236}">
                <a16:creationId xmlns:a16="http://schemas.microsoft.com/office/drawing/2014/main" id="{C0E3A83D-E4CE-F8AE-D31D-CF73AA0A3944}"/>
              </a:ext>
            </a:extLst>
          </p:cNvPr>
          <p:cNvSpPr txBox="1"/>
          <p:nvPr/>
        </p:nvSpPr>
        <p:spPr>
          <a:xfrm>
            <a:off x="4951569" y="1449889"/>
            <a:ext cx="4539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Km</a:t>
            </a:r>
            <a:r>
              <a:rPr lang="en-GB" sz="1000" b="1" baseline="300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</a:p>
        </p:txBody>
      </p:sp>
      <p:sp>
        <p:nvSpPr>
          <p:cNvPr id="77" name="Flèche vers la droite 76">
            <a:extLst>
              <a:ext uri="{FF2B5EF4-FFF2-40B4-BE49-F238E27FC236}">
                <a16:creationId xmlns:a16="http://schemas.microsoft.com/office/drawing/2014/main" id="{6F111A3E-DF12-A0AF-FC8D-1E5F308BD02C}"/>
              </a:ext>
            </a:extLst>
          </p:cNvPr>
          <p:cNvSpPr/>
          <p:nvPr/>
        </p:nvSpPr>
        <p:spPr>
          <a:xfrm>
            <a:off x="2844088" y="2034132"/>
            <a:ext cx="1200930" cy="180000"/>
          </a:xfrm>
          <a:prstGeom prst="rightArrow">
            <a:avLst>
              <a:gd name="adj1" fmla="val 42944"/>
              <a:gd name="adj2" fmla="val 50000"/>
            </a:avLst>
          </a:prstGeom>
          <a:pattFill prst="wdUpDiag">
            <a:fgClr>
              <a:schemeClr val="accent5">
                <a:lumMod val="60000"/>
                <a:lumOff val="4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0" name="Flèche vers la droite 79">
            <a:extLst>
              <a:ext uri="{FF2B5EF4-FFF2-40B4-BE49-F238E27FC236}">
                <a16:creationId xmlns:a16="http://schemas.microsoft.com/office/drawing/2014/main" id="{78C2AAF4-BFF6-F409-3AB7-D9B27A8481F5}"/>
              </a:ext>
            </a:extLst>
          </p:cNvPr>
          <p:cNvSpPr/>
          <p:nvPr/>
        </p:nvSpPr>
        <p:spPr>
          <a:xfrm flipH="1">
            <a:off x="4669066" y="2026752"/>
            <a:ext cx="1200930" cy="180000"/>
          </a:xfrm>
          <a:prstGeom prst="rightArrow">
            <a:avLst>
              <a:gd name="adj1" fmla="val 42944"/>
              <a:gd name="adj2" fmla="val 50000"/>
            </a:avLst>
          </a:prstGeom>
          <a:pattFill prst="wdUpDiag">
            <a:fgClr>
              <a:schemeClr val="accent5">
                <a:lumMod val="60000"/>
                <a:lumOff val="4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1" name="ZoneTexte 80">
            <a:extLst>
              <a:ext uri="{FF2B5EF4-FFF2-40B4-BE49-F238E27FC236}">
                <a16:creationId xmlns:a16="http://schemas.microsoft.com/office/drawing/2014/main" id="{DDB94976-4F43-00E5-6508-1CDF2C571C98}"/>
              </a:ext>
            </a:extLst>
          </p:cNvPr>
          <p:cNvSpPr txBox="1"/>
          <p:nvPr/>
        </p:nvSpPr>
        <p:spPr>
          <a:xfrm>
            <a:off x="3185507" y="2102077"/>
            <a:ext cx="51809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Amp</a:t>
            </a:r>
            <a:r>
              <a:rPr lang="en-GB" sz="1000" b="1" baseline="300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</a:p>
        </p:txBody>
      </p:sp>
      <p:sp>
        <p:nvSpPr>
          <p:cNvPr id="83" name="ZoneTexte 82">
            <a:extLst>
              <a:ext uri="{FF2B5EF4-FFF2-40B4-BE49-F238E27FC236}">
                <a16:creationId xmlns:a16="http://schemas.microsoft.com/office/drawing/2014/main" id="{34A30474-26A6-6BB8-24E1-D6158B401C72}"/>
              </a:ext>
            </a:extLst>
          </p:cNvPr>
          <p:cNvSpPr txBox="1"/>
          <p:nvPr/>
        </p:nvSpPr>
        <p:spPr>
          <a:xfrm>
            <a:off x="5010485" y="2079437"/>
            <a:ext cx="51809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Amp</a:t>
            </a:r>
            <a:r>
              <a:rPr lang="en-GB" sz="1000" b="1" baseline="300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</a:p>
        </p:txBody>
      </p:sp>
      <p:cxnSp>
        <p:nvCxnSpPr>
          <p:cNvPr id="84" name="Connecteur droit avec flèche 83">
            <a:extLst>
              <a:ext uri="{FF2B5EF4-FFF2-40B4-BE49-F238E27FC236}">
                <a16:creationId xmlns:a16="http://schemas.microsoft.com/office/drawing/2014/main" id="{8A883F9A-876A-206E-7826-0D4534EC469C}"/>
              </a:ext>
            </a:extLst>
          </p:cNvPr>
          <p:cNvCxnSpPr/>
          <p:nvPr/>
        </p:nvCxnSpPr>
        <p:spPr>
          <a:xfrm>
            <a:off x="3361304" y="699839"/>
            <a:ext cx="0" cy="507287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ZoneTexte 84">
            <a:extLst>
              <a:ext uri="{FF2B5EF4-FFF2-40B4-BE49-F238E27FC236}">
                <a16:creationId xmlns:a16="http://schemas.microsoft.com/office/drawing/2014/main" id="{0E4D43A8-B465-287C-2455-869E7EC419E0}"/>
              </a:ext>
            </a:extLst>
          </p:cNvPr>
          <p:cNvSpPr txBox="1"/>
          <p:nvPr/>
        </p:nvSpPr>
        <p:spPr>
          <a:xfrm>
            <a:off x="2924792" y="788949"/>
            <a:ext cx="1040670" cy="24622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GB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Synthetic DNA </a:t>
            </a:r>
          </a:p>
        </p:txBody>
      </p:sp>
      <p:cxnSp>
        <p:nvCxnSpPr>
          <p:cNvPr id="86" name="Connecteur droit 85">
            <a:extLst>
              <a:ext uri="{FF2B5EF4-FFF2-40B4-BE49-F238E27FC236}">
                <a16:creationId xmlns:a16="http://schemas.microsoft.com/office/drawing/2014/main" id="{2A2E5287-5BF8-A689-B371-9BC0FADB6254}"/>
              </a:ext>
            </a:extLst>
          </p:cNvPr>
          <p:cNvCxnSpPr/>
          <p:nvPr/>
        </p:nvCxnSpPr>
        <p:spPr>
          <a:xfrm>
            <a:off x="4683866" y="1365871"/>
            <a:ext cx="0" cy="142078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ZoneTexte 86">
            <a:extLst>
              <a:ext uri="{FF2B5EF4-FFF2-40B4-BE49-F238E27FC236}">
                <a16:creationId xmlns:a16="http://schemas.microsoft.com/office/drawing/2014/main" id="{C5F1EBEC-B2AD-01E0-1E57-A868A8E36DD8}"/>
              </a:ext>
            </a:extLst>
          </p:cNvPr>
          <p:cNvSpPr txBox="1"/>
          <p:nvPr/>
        </p:nvSpPr>
        <p:spPr>
          <a:xfrm>
            <a:off x="4408417" y="1106001"/>
            <a:ext cx="5212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i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Hinc</a:t>
            </a:r>
            <a:r>
              <a:rPr lang="en-GB" sz="10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endParaRPr lang="en-GB" sz="1000" i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8" name="Connecteur droit 87">
            <a:extLst>
              <a:ext uri="{FF2B5EF4-FFF2-40B4-BE49-F238E27FC236}">
                <a16:creationId xmlns:a16="http://schemas.microsoft.com/office/drawing/2014/main" id="{F8B71936-0F61-9C1E-8210-0AF20AD6C7F8}"/>
              </a:ext>
            </a:extLst>
          </p:cNvPr>
          <p:cNvCxnSpPr/>
          <p:nvPr/>
        </p:nvCxnSpPr>
        <p:spPr>
          <a:xfrm>
            <a:off x="5713966" y="1364812"/>
            <a:ext cx="0" cy="142078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ZoneTexte 88">
            <a:extLst>
              <a:ext uri="{FF2B5EF4-FFF2-40B4-BE49-F238E27FC236}">
                <a16:creationId xmlns:a16="http://schemas.microsoft.com/office/drawing/2014/main" id="{8BF846BD-60B6-74F7-2020-6D82EC0E1903}"/>
              </a:ext>
            </a:extLst>
          </p:cNvPr>
          <p:cNvSpPr txBox="1"/>
          <p:nvPr/>
        </p:nvSpPr>
        <p:spPr>
          <a:xfrm>
            <a:off x="5450299" y="1106001"/>
            <a:ext cx="5212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i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Hinc</a:t>
            </a:r>
            <a:r>
              <a:rPr lang="en-GB" sz="10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endParaRPr lang="en-GB" sz="1000" i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" name="Rectangle : coins arrondis 89">
            <a:extLst>
              <a:ext uri="{FF2B5EF4-FFF2-40B4-BE49-F238E27FC236}">
                <a16:creationId xmlns:a16="http://schemas.microsoft.com/office/drawing/2014/main" id="{88542889-67AC-B3FB-CB1D-3B3786C50770}"/>
              </a:ext>
            </a:extLst>
          </p:cNvPr>
          <p:cNvSpPr/>
          <p:nvPr/>
        </p:nvSpPr>
        <p:spPr>
          <a:xfrm>
            <a:off x="2930136" y="3460318"/>
            <a:ext cx="2529304" cy="673882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51F3553F-E4E2-9651-72BC-0817B74A1397}"/>
              </a:ext>
            </a:extLst>
          </p:cNvPr>
          <p:cNvSpPr/>
          <p:nvPr/>
        </p:nvSpPr>
        <p:spPr>
          <a:xfrm>
            <a:off x="3222576" y="3415205"/>
            <a:ext cx="499094" cy="90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2" name="ZoneTexte 91">
            <a:extLst>
              <a:ext uri="{FF2B5EF4-FFF2-40B4-BE49-F238E27FC236}">
                <a16:creationId xmlns:a16="http://schemas.microsoft.com/office/drawing/2014/main" id="{7B426E8D-7496-4456-A8E1-28879093BF86}"/>
              </a:ext>
            </a:extLst>
          </p:cNvPr>
          <p:cNvSpPr txBox="1"/>
          <p:nvPr/>
        </p:nvSpPr>
        <p:spPr>
          <a:xfrm>
            <a:off x="3723361" y="3640144"/>
            <a:ext cx="88998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1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pCruF</a:t>
            </a:r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GB" sz="11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Km</a:t>
            </a:r>
          </a:p>
          <a:p>
            <a:pPr algn="ctr"/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(4043 bp)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916F0A7B-2BB2-9F8C-4CD3-4958C7286CA0}"/>
              </a:ext>
            </a:extLst>
          </p:cNvPr>
          <p:cNvSpPr/>
          <p:nvPr/>
        </p:nvSpPr>
        <p:spPr>
          <a:xfrm>
            <a:off x="4737756" y="3405812"/>
            <a:ext cx="499094" cy="90000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4" name="Flèche vers la droite 93">
            <a:extLst>
              <a:ext uri="{FF2B5EF4-FFF2-40B4-BE49-F238E27FC236}">
                <a16:creationId xmlns:a16="http://schemas.microsoft.com/office/drawing/2014/main" id="{120A7D01-CCF4-E6CF-51C6-84EF4BA449E9}"/>
              </a:ext>
            </a:extLst>
          </p:cNvPr>
          <p:cNvSpPr/>
          <p:nvPr/>
        </p:nvSpPr>
        <p:spPr>
          <a:xfrm>
            <a:off x="3731376" y="3366657"/>
            <a:ext cx="1003024" cy="180000"/>
          </a:xfrm>
          <a:prstGeom prst="rightArrow">
            <a:avLst/>
          </a:prstGeom>
          <a:pattFill prst="dkVert">
            <a:fgClr>
              <a:srgbClr val="FFC000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5" name="Connecteur droit 94">
            <a:extLst>
              <a:ext uri="{FF2B5EF4-FFF2-40B4-BE49-F238E27FC236}">
                <a16:creationId xmlns:a16="http://schemas.microsoft.com/office/drawing/2014/main" id="{EE45AF6B-D99B-79F9-3F49-19FD71996B81}"/>
              </a:ext>
            </a:extLst>
          </p:cNvPr>
          <p:cNvCxnSpPr>
            <a:cxnSpLocks/>
          </p:cNvCxnSpPr>
          <p:nvPr/>
        </p:nvCxnSpPr>
        <p:spPr>
          <a:xfrm>
            <a:off x="3408530" y="2279478"/>
            <a:ext cx="0" cy="595174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ZoneTexte 95">
            <a:extLst>
              <a:ext uri="{FF2B5EF4-FFF2-40B4-BE49-F238E27FC236}">
                <a16:creationId xmlns:a16="http://schemas.microsoft.com/office/drawing/2014/main" id="{B431F7AE-0B43-5EF7-254B-98E20D0859E9}"/>
              </a:ext>
            </a:extLst>
          </p:cNvPr>
          <p:cNvSpPr txBox="1"/>
          <p:nvPr/>
        </p:nvSpPr>
        <p:spPr>
          <a:xfrm>
            <a:off x="2679492" y="2471777"/>
            <a:ext cx="1460656" cy="24622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GB" sz="10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Digestion with </a:t>
            </a:r>
            <a:r>
              <a:rPr lang="en-GB" sz="1000" b="1" i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Eco</a:t>
            </a:r>
            <a:r>
              <a:rPr lang="en-GB" sz="10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RV </a:t>
            </a:r>
          </a:p>
        </p:txBody>
      </p:sp>
      <p:cxnSp>
        <p:nvCxnSpPr>
          <p:cNvPr id="97" name="Connecteur droit 96">
            <a:extLst>
              <a:ext uri="{FF2B5EF4-FFF2-40B4-BE49-F238E27FC236}">
                <a16:creationId xmlns:a16="http://schemas.microsoft.com/office/drawing/2014/main" id="{92A61641-E51F-55C5-7BCE-EF0376AD15A2}"/>
              </a:ext>
            </a:extLst>
          </p:cNvPr>
          <p:cNvCxnSpPr/>
          <p:nvPr/>
        </p:nvCxnSpPr>
        <p:spPr>
          <a:xfrm>
            <a:off x="5200593" y="2192307"/>
            <a:ext cx="0" cy="684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Connecteur droit 97">
            <a:extLst>
              <a:ext uri="{FF2B5EF4-FFF2-40B4-BE49-F238E27FC236}">
                <a16:creationId xmlns:a16="http://schemas.microsoft.com/office/drawing/2014/main" id="{38108395-7ACE-60CB-0043-4ACC57B5BF49}"/>
              </a:ext>
            </a:extLst>
          </p:cNvPr>
          <p:cNvCxnSpPr>
            <a:cxnSpLocks/>
          </p:cNvCxnSpPr>
          <p:nvPr/>
        </p:nvCxnSpPr>
        <p:spPr>
          <a:xfrm>
            <a:off x="3414880" y="2863161"/>
            <a:ext cx="1785713" cy="1149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ZoneTexte 98">
            <a:extLst>
              <a:ext uri="{FF2B5EF4-FFF2-40B4-BE49-F238E27FC236}">
                <a16:creationId xmlns:a16="http://schemas.microsoft.com/office/drawing/2014/main" id="{194D1B18-4187-49F1-9271-88AEC46AA2ED}"/>
              </a:ext>
            </a:extLst>
          </p:cNvPr>
          <p:cNvSpPr txBox="1"/>
          <p:nvPr/>
        </p:nvSpPr>
        <p:spPr>
          <a:xfrm>
            <a:off x="4480666" y="2471777"/>
            <a:ext cx="1430200" cy="24622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GB" sz="10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Digestion with </a:t>
            </a:r>
            <a:r>
              <a:rPr lang="en-GB" sz="1000" b="1" i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Hinc</a:t>
            </a:r>
            <a:r>
              <a:rPr lang="en-GB" sz="10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II  </a:t>
            </a:r>
          </a:p>
        </p:txBody>
      </p:sp>
      <p:cxnSp>
        <p:nvCxnSpPr>
          <p:cNvPr id="100" name="Connecteur droit avec flèche 99">
            <a:extLst>
              <a:ext uri="{FF2B5EF4-FFF2-40B4-BE49-F238E27FC236}">
                <a16:creationId xmlns:a16="http://schemas.microsoft.com/office/drawing/2014/main" id="{EA5560B3-5B2C-8726-1F75-F1F67B6FDCDA}"/>
              </a:ext>
            </a:extLst>
          </p:cNvPr>
          <p:cNvCxnSpPr>
            <a:cxnSpLocks/>
          </p:cNvCxnSpPr>
          <p:nvPr/>
        </p:nvCxnSpPr>
        <p:spPr>
          <a:xfrm>
            <a:off x="4273500" y="2874652"/>
            <a:ext cx="0" cy="513482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ZoneTexte 100">
            <a:extLst>
              <a:ext uri="{FF2B5EF4-FFF2-40B4-BE49-F238E27FC236}">
                <a16:creationId xmlns:a16="http://schemas.microsoft.com/office/drawing/2014/main" id="{469F1237-8054-1D63-51DE-68D770C1FC1B}"/>
              </a:ext>
            </a:extLst>
          </p:cNvPr>
          <p:cNvSpPr txBox="1"/>
          <p:nvPr/>
        </p:nvSpPr>
        <p:spPr>
          <a:xfrm>
            <a:off x="3944530" y="2979401"/>
            <a:ext cx="646331" cy="24622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GB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Ligation</a:t>
            </a:r>
          </a:p>
        </p:txBody>
      </p:sp>
      <p:sp>
        <p:nvSpPr>
          <p:cNvPr id="102" name="ZoneTexte 101">
            <a:extLst>
              <a:ext uri="{FF2B5EF4-FFF2-40B4-BE49-F238E27FC236}">
                <a16:creationId xmlns:a16="http://schemas.microsoft.com/office/drawing/2014/main" id="{5E53AE62-846E-9D85-3380-8B9A0E0A0644}"/>
              </a:ext>
            </a:extLst>
          </p:cNvPr>
          <p:cNvSpPr txBox="1"/>
          <p:nvPr/>
        </p:nvSpPr>
        <p:spPr>
          <a:xfrm>
            <a:off x="3272794" y="3485759"/>
            <a:ext cx="349776" cy="17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</a:p>
        </p:txBody>
      </p:sp>
      <p:sp>
        <p:nvSpPr>
          <p:cNvPr id="103" name="ZoneTexte 102">
            <a:extLst>
              <a:ext uri="{FF2B5EF4-FFF2-40B4-BE49-F238E27FC236}">
                <a16:creationId xmlns:a16="http://schemas.microsoft.com/office/drawing/2014/main" id="{A9C5ABDD-A34B-3D09-C188-F0CDDB5FE634}"/>
              </a:ext>
            </a:extLst>
          </p:cNvPr>
          <p:cNvSpPr txBox="1"/>
          <p:nvPr/>
        </p:nvSpPr>
        <p:spPr>
          <a:xfrm>
            <a:off x="4724479" y="3440718"/>
            <a:ext cx="55371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</a:p>
        </p:txBody>
      </p:sp>
      <p:sp>
        <p:nvSpPr>
          <p:cNvPr id="104" name="Flèche vers la droite 103">
            <a:extLst>
              <a:ext uri="{FF2B5EF4-FFF2-40B4-BE49-F238E27FC236}">
                <a16:creationId xmlns:a16="http://schemas.microsoft.com/office/drawing/2014/main" id="{A4FB5964-A735-1F75-113D-31E6A1D248A4}"/>
              </a:ext>
            </a:extLst>
          </p:cNvPr>
          <p:cNvSpPr/>
          <p:nvPr/>
        </p:nvSpPr>
        <p:spPr>
          <a:xfrm>
            <a:off x="3652798" y="4055286"/>
            <a:ext cx="1200930" cy="180000"/>
          </a:xfrm>
          <a:prstGeom prst="rightArrow">
            <a:avLst>
              <a:gd name="adj1" fmla="val 42944"/>
              <a:gd name="adj2" fmla="val 50000"/>
            </a:avLst>
          </a:prstGeom>
          <a:pattFill prst="wdUpDiag">
            <a:fgClr>
              <a:schemeClr val="accent5">
                <a:lumMod val="60000"/>
                <a:lumOff val="4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5" name="ZoneTexte 104">
            <a:extLst>
              <a:ext uri="{FF2B5EF4-FFF2-40B4-BE49-F238E27FC236}">
                <a16:creationId xmlns:a16="http://schemas.microsoft.com/office/drawing/2014/main" id="{BFE8106D-5C02-DCAC-6324-D6F2481A68B7}"/>
              </a:ext>
            </a:extLst>
          </p:cNvPr>
          <p:cNvSpPr txBox="1"/>
          <p:nvPr/>
        </p:nvSpPr>
        <p:spPr>
          <a:xfrm>
            <a:off x="3921053" y="3450812"/>
            <a:ext cx="4539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Km</a:t>
            </a:r>
            <a:r>
              <a:rPr lang="en-GB" sz="1000" b="1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endParaRPr lang="en-GB" sz="1000" b="1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6" name="ZoneTexte 105">
            <a:extLst>
              <a:ext uri="{FF2B5EF4-FFF2-40B4-BE49-F238E27FC236}">
                <a16:creationId xmlns:a16="http://schemas.microsoft.com/office/drawing/2014/main" id="{62858DFB-209E-8587-E456-53C3DAA45035}"/>
              </a:ext>
            </a:extLst>
          </p:cNvPr>
          <p:cNvSpPr txBox="1"/>
          <p:nvPr/>
        </p:nvSpPr>
        <p:spPr>
          <a:xfrm>
            <a:off x="3888992" y="4176329"/>
            <a:ext cx="51809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Amp</a:t>
            </a:r>
            <a:r>
              <a:rPr lang="en-GB" sz="1000" b="1" baseline="300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</a:p>
        </p:txBody>
      </p:sp>
      <p:sp>
        <p:nvSpPr>
          <p:cNvPr id="108" name="ZoneTexte 107">
            <a:extLst>
              <a:ext uri="{FF2B5EF4-FFF2-40B4-BE49-F238E27FC236}">
                <a16:creationId xmlns:a16="http://schemas.microsoft.com/office/drawing/2014/main" id="{24FE9711-0103-ECD5-423D-920FAB81D23F}"/>
              </a:ext>
            </a:extLst>
          </p:cNvPr>
          <p:cNvSpPr txBox="1"/>
          <p:nvPr/>
        </p:nvSpPr>
        <p:spPr>
          <a:xfrm>
            <a:off x="347920" y="121916"/>
            <a:ext cx="3145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01B1C9A1-8915-0945-3C45-5B109F93FB8C}"/>
              </a:ext>
            </a:extLst>
          </p:cNvPr>
          <p:cNvCxnSpPr>
            <a:cxnSpLocks/>
          </p:cNvCxnSpPr>
          <p:nvPr/>
        </p:nvCxnSpPr>
        <p:spPr>
          <a:xfrm>
            <a:off x="480086" y="4719154"/>
            <a:ext cx="5040000" cy="3898"/>
          </a:xfrm>
          <a:prstGeom prst="line">
            <a:avLst/>
          </a:prstGeom>
          <a:ln w="317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lèche vers la droite 7">
            <a:extLst>
              <a:ext uri="{FF2B5EF4-FFF2-40B4-BE49-F238E27FC236}">
                <a16:creationId xmlns:a16="http://schemas.microsoft.com/office/drawing/2014/main" id="{8EEE18D2-F937-487C-C167-22FB53715639}"/>
              </a:ext>
            </a:extLst>
          </p:cNvPr>
          <p:cNvSpPr/>
          <p:nvPr/>
        </p:nvSpPr>
        <p:spPr>
          <a:xfrm>
            <a:off x="2469419" y="4616096"/>
            <a:ext cx="1235034" cy="198000"/>
          </a:xfrm>
          <a:prstGeom prst="rightArrow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Flèche vers la gauche 25">
            <a:extLst>
              <a:ext uri="{FF2B5EF4-FFF2-40B4-BE49-F238E27FC236}">
                <a16:creationId xmlns:a16="http://schemas.microsoft.com/office/drawing/2014/main" id="{1B09A4C1-699F-0569-40FC-9BF194D6C08F}"/>
              </a:ext>
            </a:extLst>
          </p:cNvPr>
          <p:cNvSpPr/>
          <p:nvPr/>
        </p:nvSpPr>
        <p:spPr>
          <a:xfrm rot="10800000">
            <a:off x="861827" y="4622962"/>
            <a:ext cx="1232434" cy="198000"/>
          </a:xfrm>
          <a:prstGeom prst="leftArrow">
            <a:avLst/>
          </a:prstGeom>
          <a:solidFill>
            <a:schemeClr val="tx2">
              <a:lumMod val="60000"/>
              <a:lumOff val="4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/>
          </a:p>
        </p:txBody>
      </p:sp>
      <p:sp>
        <p:nvSpPr>
          <p:cNvPr id="27" name="Flèche vers la gauche 26">
            <a:extLst>
              <a:ext uri="{FF2B5EF4-FFF2-40B4-BE49-F238E27FC236}">
                <a16:creationId xmlns:a16="http://schemas.microsoft.com/office/drawing/2014/main" id="{3A8CC9E0-E1D2-A62F-C310-34AD27C30656}"/>
              </a:ext>
            </a:extLst>
          </p:cNvPr>
          <p:cNvSpPr/>
          <p:nvPr/>
        </p:nvSpPr>
        <p:spPr>
          <a:xfrm flipH="1">
            <a:off x="4222058" y="4613804"/>
            <a:ext cx="1081386" cy="198000"/>
          </a:xfrm>
          <a:prstGeom prst="lef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3" name="ZoneTexte 52">
            <a:extLst>
              <a:ext uri="{FF2B5EF4-FFF2-40B4-BE49-F238E27FC236}">
                <a16:creationId xmlns:a16="http://schemas.microsoft.com/office/drawing/2014/main" id="{868EF7D3-F2EC-A85E-F9E4-0328AF39686B}"/>
              </a:ext>
            </a:extLst>
          </p:cNvPr>
          <p:cNvSpPr txBox="1"/>
          <p:nvPr/>
        </p:nvSpPr>
        <p:spPr>
          <a:xfrm>
            <a:off x="1136267" y="4446524"/>
            <a:ext cx="30939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sll0813                             sll0814 (</a:t>
            </a:r>
            <a:r>
              <a:rPr lang="en-GB" sz="1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cruF</a:t>
            </a:r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54" name="ZoneTexte 53">
            <a:extLst>
              <a:ext uri="{FF2B5EF4-FFF2-40B4-BE49-F238E27FC236}">
                <a16:creationId xmlns:a16="http://schemas.microsoft.com/office/drawing/2014/main" id="{01721DF2-EEF2-FD73-B9C4-579C995C8C7C}"/>
              </a:ext>
            </a:extLst>
          </p:cNvPr>
          <p:cNvSpPr txBox="1"/>
          <p:nvPr/>
        </p:nvSpPr>
        <p:spPr>
          <a:xfrm>
            <a:off x="4431050" y="4452146"/>
            <a:ext cx="5613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sll0815</a:t>
            </a:r>
          </a:p>
        </p:txBody>
      </p:sp>
      <p:sp>
        <p:nvSpPr>
          <p:cNvPr id="57" name="ZoneTexte 56">
            <a:extLst>
              <a:ext uri="{FF2B5EF4-FFF2-40B4-BE49-F238E27FC236}">
                <a16:creationId xmlns:a16="http://schemas.microsoft.com/office/drawing/2014/main" id="{D4E5023D-9BA4-C083-4FC7-FDBE3B5BA8AC}"/>
              </a:ext>
            </a:extLst>
          </p:cNvPr>
          <p:cNvSpPr txBox="1"/>
          <p:nvPr/>
        </p:nvSpPr>
        <p:spPr>
          <a:xfrm>
            <a:off x="5326413" y="4396705"/>
            <a:ext cx="13124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WT chromosome</a:t>
            </a:r>
          </a:p>
        </p:txBody>
      </p:sp>
      <p:sp>
        <p:nvSpPr>
          <p:cNvPr id="109" name="Triangle 108">
            <a:extLst>
              <a:ext uri="{FF2B5EF4-FFF2-40B4-BE49-F238E27FC236}">
                <a16:creationId xmlns:a16="http://schemas.microsoft.com/office/drawing/2014/main" id="{6F3A87EE-37C4-0460-CEB3-0CDE416D32BA}"/>
              </a:ext>
            </a:extLst>
          </p:cNvPr>
          <p:cNvSpPr/>
          <p:nvPr/>
        </p:nvSpPr>
        <p:spPr>
          <a:xfrm rot="5400000">
            <a:off x="1978005" y="4863206"/>
            <a:ext cx="54141" cy="508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0" name="Triangle 109">
            <a:extLst>
              <a:ext uri="{FF2B5EF4-FFF2-40B4-BE49-F238E27FC236}">
                <a16:creationId xmlns:a16="http://schemas.microsoft.com/office/drawing/2014/main" id="{1AF9B89B-F329-1324-5A76-0D7AF4AE2554}"/>
              </a:ext>
            </a:extLst>
          </p:cNvPr>
          <p:cNvSpPr/>
          <p:nvPr/>
        </p:nvSpPr>
        <p:spPr>
          <a:xfrm rot="16200000">
            <a:off x="4316081" y="4853798"/>
            <a:ext cx="54141" cy="508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11" name="Connecteur droit 110">
            <a:extLst>
              <a:ext uri="{FF2B5EF4-FFF2-40B4-BE49-F238E27FC236}">
                <a16:creationId xmlns:a16="http://schemas.microsoft.com/office/drawing/2014/main" id="{D1C1DA2D-B308-A934-23D0-AB01C560AD66}"/>
              </a:ext>
            </a:extLst>
          </p:cNvPr>
          <p:cNvCxnSpPr>
            <a:cxnSpLocks/>
          </p:cNvCxnSpPr>
          <p:nvPr/>
        </p:nvCxnSpPr>
        <p:spPr>
          <a:xfrm flipV="1">
            <a:off x="2074677" y="4884571"/>
            <a:ext cx="2217923" cy="4035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Connecteur droit 111">
            <a:extLst>
              <a:ext uri="{FF2B5EF4-FFF2-40B4-BE49-F238E27FC236}">
                <a16:creationId xmlns:a16="http://schemas.microsoft.com/office/drawing/2014/main" id="{773107F7-DA54-7A62-F90E-C37C2139990B}"/>
              </a:ext>
            </a:extLst>
          </p:cNvPr>
          <p:cNvCxnSpPr>
            <a:cxnSpLocks/>
          </p:cNvCxnSpPr>
          <p:nvPr/>
        </p:nvCxnSpPr>
        <p:spPr>
          <a:xfrm>
            <a:off x="546651" y="5438781"/>
            <a:ext cx="5436000" cy="3898"/>
          </a:xfrm>
          <a:prstGeom prst="line">
            <a:avLst/>
          </a:prstGeom>
          <a:ln w="317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ZoneTexte 112">
            <a:extLst>
              <a:ext uri="{FF2B5EF4-FFF2-40B4-BE49-F238E27FC236}">
                <a16:creationId xmlns:a16="http://schemas.microsoft.com/office/drawing/2014/main" id="{858599A6-DB07-6283-BCBF-FB53FAE456DA}"/>
              </a:ext>
            </a:extLst>
          </p:cNvPr>
          <p:cNvSpPr txBox="1"/>
          <p:nvPr/>
        </p:nvSpPr>
        <p:spPr>
          <a:xfrm>
            <a:off x="861828" y="5183132"/>
            <a:ext cx="4853172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sll0813                                                   </a:t>
            </a:r>
            <a:r>
              <a:rPr lang="en-GB" sz="1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Km</a:t>
            </a:r>
            <a:r>
              <a:rPr lang="en-GB" sz="1000" b="1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z="10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</a:t>
            </a:r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sll0815</a:t>
            </a:r>
          </a:p>
          <a:p>
            <a:endParaRPr lang="en-GB" sz="1100" b="1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4" name="ZoneTexte 113">
            <a:extLst>
              <a:ext uri="{FF2B5EF4-FFF2-40B4-BE49-F238E27FC236}">
                <a16:creationId xmlns:a16="http://schemas.microsoft.com/office/drawing/2014/main" id="{7A6163FD-FC1E-5A21-BFB1-4A268016E9C2}"/>
              </a:ext>
            </a:extLst>
          </p:cNvPr>
          <p:cNvSpPr txBox="1"/>
          <p:nvPr/>
        </p:nvSpPr>
        <p:spPr>
          <a:xfrm>
            <a:off x="4683866" y="5641747"/>
            <a:ext cx="18426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 err="1">
                <a:latin typeface="Symbol" pitchFamily="2" charset="2"/>
                <a:cs typeface="Times New Roman" panose="02020603050405020304" pitchFamily="18" charset="0"/>
              </a:rPr>
              <a:t>D</a:t>
            </a:r>
            <a:r>
              <a:rPr lang="en-GB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cruF</a:t>
            </a:r>
            <a:r>
              <a:rPr lang="en-GB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:Km</a:t>
            </a:r>
            <a:r>
              <a:rPr lang="en-GB" sz="1200" b="1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chromosome</a:t>
            </a:r>
          </a:p>
        </p:txBody>
      </p:sp>
      <p:sp>
        <p:nvSpPr>
          <p:cNvPr id="115" name="Triangle 114">
            <a:extLst>
              <a:ext uri="{FF2B5EF4-FFF2-40B4-BE49-F238E27FC236}">
                <a16:creationId xmlns:a16="http://schemas.microsoft.com/office/drawing/2014/main" id="{EFAB892A-6D99-9CD5-AC14-470491FF5EF6}"/>
              </a:ext>
            </a:extLst>
          </p:cNvPr>
          <p:cNvSpPr/>
          <p:nvPr/>
        </p:nvSpPr>
        <p:spPr>
          <a:xfrm rot="8935377">
            <a:off x="4580980" y="5609369"/>
            <a:ext cx="54141" cy="508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6" name="Flèche vers la droite 115">
            <a:extLst>
              <a:ext uri="{FF2B5EF4-FFF2-40B4-BE49-F238E27FC236}">
                <a16:creationId xmlns:a16="http://schemas.microsoft.com/office/drawing/2014/main" id="{202DAE6E-9C9B-6407-DF79-1A5B68B587CF}"/>
              </a:ext>
            </a:extLst>
          </p:cNvPr>
          <p:cNvSpPr/>
          <p:nvPr/>
        </p:nvSpPr>
        <p:spPr>
          <a:xfrm>
            <a:off x="2469419" y="5346154"/>
            <a:ext cx="1629227" cy="198000"/>
          </a:xfrm>
          <a:prstGeom prst="rightArrow">
            <a:avLst/>
          </a:prstGeom>
          <a:solidFill>
            <a:schemeClr val="accent5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7" name="Flèche vers la droite 116">
            <a:extLst>
              <a:ext uri="{FF2B5EF4-FFF2-40B4-BE49-F238E27FC236}">
                <a16:creationId xmlns:a16="http://schemas.microsoft.com/office/drawing/2014/main" id="{10837033-14EE-EAB5-7808-8C427F87641C}"/>
              </a:ext>
            </a:extLst>
          </p:cNvPr>
          <p:cNvSpPr/>
          <p:nvPr/>
        </p:nvSpPr>
        <p:spPr>
          <a:xfrm>
            <a:off x="2855952" y="5347198"/>
            <a:ext cx="1122981" cy="198000"/>
          </a:xfrm>
          <a:prstGeom prst="rightArrow">
            <a:avLst/>
          </a:prstGeom>
          <a:pattFill prst="dkVert">
            <a:fgClr>
              <a:srgbClr val="FFC000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8" name="Flèche vers la gauche 117">
            <a:extLst>
              <a:ext uri="{FF2B5EF4-FFF2-40B4-BE49-F238E27FC236}">
                <a16:creationId xmlns:a16="http://schemas.microsoft.com/office/drawing/2014/main" id="{C6833B25-6A40-D550-3DBE-FEA70D9ECC72}"/>
              </a:ext>
            </a:extLst>
          </p:cNvPr>
          <p:cNvSpPr/>
          <p:nvPr/>
        </p:nvSpPr>
        <p:spPr>
          <a:xfrm flipH="1">
            <a:off x="4557627" y="5339849"/>
            <a:ext cx="1081386" cy="198000"/>
          </a:xfrm>
          <a:prstGeom prst="lef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9" name="Flèche vers la gauche 118">
            <a:extLst>
              <a:ext uri="{FF2B5EF4-FFF2-40B4-BE49-F238E27FC236}">
                <a16:creationId xmlns:a16="http://schemas.microsoft.com/office/drawing/2014/main" id="{100E685E-82AE-6CC0-B676-A0E8F5CB9531}"/>
              </a:ext>
            </a:extLst>
          </p:cNvPr>
          <p:cNvSpPr/>
          <p:nvPr/>
        </p:nvSpPr>
        <p:spPr>
          <a:xfrm rot="10800000">
            <a:off x="778004" y="5322571"/>
            <a:ext cx="1232434" cy="198000"/>
          </a:xfrm>
          <a:prstGeom prst="leftArrow">
            <a:avLst/>
          </a:prstGeom>
          <a:solidFill>
            <a:schemeClr val="tx2">
              <a:lumMod val="60000"/>
              <a:lumOff val="4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/>
          </a:p>
        </p:txBody>
      </p:sp>
      <p:sp>
        <p:nvSpPr>
          <p:cNvPr id="120" name="ZoneTexte 119">
            <a:extLst>
              <a:ext uri="{FF2B5EF4-FFF2-40B4-BE49-F238E27FC236}">
                <a16:creationId xmlns:a16="http://schemas.microsoft.com/office/drawing/2014/main" id="{863CC877-C770-D10F-71BB-A71B039A86BA}"/>
              </a:ext>
            </a:extLst>
          </p:cNvPr>
          <p:cNvSpPr txBox="1"/>
          <p:nvPr/>
        </p:nvSpPr>
        <p:spPr>
          <a:xfrm>
            <a:off x="2855952" y="5643086"/>
            <a:ext cx="65915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2243 bp</a:t>
            </a:r>
          </a:p>
        </p:txBody>
      </p:sp>
      <p:sp>
        <p:nvSpPr>
          <p:cNvPr id="121" name="Triangle 120">
            <a:extLst>
              <a:ext uri="{FF2B5EF4-FFF2-40B4-BE49-F238E27FC236}">
                <a16:creationId xmlns:a16="http://schemas.microsoft.com/office/drawing/2014/main" id="{D8C3DF28-E88B-386C-8A3E-FF7C9D88034A}"/>
              </a:ext>
            </a:extLst>
          </p:cNvPr>
          <p:cNvSpPr/>
          <p:nvPr/>
        </p:nvSpPr>
        <p:spPr>
          <a:xfrm rot="5400000">
            <a:off x="1929464" y="5609518"/>
            <a:ext cx="54141" cy="508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2" name="Connecteur droit 121">
            <a:extLst>
              <a:ext uri="{FF2B5EF4-FFF2-40B4-BE49-F238E27FC236}">
                <a16:creationId xmlns:a16="http://schemas.microsoft.com/office/drawing/2014/main" id="{AF3633C9-B378-73DA-D62F-386D53EF6E93}"/>
              </a:ext>
            </a:extLst>
          </p:cNvPr>
          <p:cNvCxnSpPr>
            <a:cxnSpLocks/>
            <a:endCxn id="115" idx="4"/>
          </p:cNvCxnSpPr>
          <p:nvPr/>
        </p:nvCxnSpPr>
        <p:spPr>
          <a:xfrm>
            <a:off x="2030476" y="5626988"/>
            <a:ext cx="2541278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4" name="Image 123">
            <a:extLst>
              <a:ext uri="{FF2B5EF4-FFF2-40B4-BE49-F238E27FC236}">
                <a16:creationId xmlns:a16="http://schemas.microsoft.com/office/drawing/2014/main" id="{A7721D42-9942-1D6C-FFA8-6551242D733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33" t="57711" r="47715" b="1955"/>
          <a:stretch/>
        </p:blipFill>
        <p:spPr>
          <a:xfrm>
            <a:off x="952429" y="6489152"/>
            <a:ext cx="2082630" cy="1861502"/>
          </a:xfrm>
          <a:prstGeom prst="rect">
            <a:avLst/>
          </a:prstGeom>
        </p:spPr>
      </p:pic>
      <p:sp>
        <p:nvSpPr>
          <p:cNvPr id="125" name="ZoneTexte 124">
            <a:extLst>
              <a:ext uri="{FF2B5EF4-FFF2-40B4-BE49-F238E27FC236}">
                <a16:creationId xmlns:a16="http://schemas.microsoft.com/office/drawing/2014/main" id="{889601F9-F844-C40B-867D-0B72AFEB5091}"/>
              </a:ext>
            </a:extLst>
          </p:cNvPr>
          <p:cNvSpPr txBox="1"/>
          <p:nvPr/>
        </p:nvSpPr>
        <p:spPr>
          <a:xfrm>
            <a:off x="2949548" y="8027871"/>
            <a:ext cx="65915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1541 bp</a:t>
            </a: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440DA516-F52D-10D7-A6F4-37B27BBF5D2A}"/>
              </a:ext>
            </a:extLst>
          </p:cNvPr>
          <p:cNvSpPr/>
          <p:nvPr/>
        </p:nvSpPr>
        <p:spPr>
          <a:xfrm flipV="1">
            <a:off x="1896671" y="7715402"/>
            <a:ext cx="1069716" cy="274487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8" name="ZoneTexte 127">
            <a:extLst>
              <a:ext uri="{FF2B5EF4-FFF2-40B4-BE49-F238E27FC236}">
                <a16:creationId xmlns:a16="http://schemas.microsoft.com/office/drawing/2014/main" id="{76824969-5231-3F77-AC81-30432530FDCD}"/>
              </a:ext>
            </a:extLst>
          </p:cNvPr>
          <p:cNvSpPr txBox="1"/>
          <p:nvPr/>
        </p:nvSpPr>
        <p:spPr>
          <a:xfrm>
            <a:off x="2955822" y="7774846"/>
            <a:ext cx="65915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2243 bp</a:t>
            </a: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A71997D4-F3BF-B2B9-834C-D4D896F3E16C}"/>
              </a:ext>
            </a:extLst>
          </p:cNvPr>
          <p:cNvSpPr/>
          <p:nvPr/>
        </p:nvSpPr>
        <p:spPr>
          <a:xfrm>
            <a:off x="1080540" y="7586394"/>
            <a:ext cx="176882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0" name="ZoneTexte 129">
            <a:extLst>
              <a:ext uri="{FF2B5EF4-FFF2-40B4-BE49-F238E27FC236}">
                <a16:creationId xmlns:a16="http://schemas.microsoft.com/office/drawing/2014/main" id="{D5497FFB-9468-3376-7240-4EFC658EE72C}"/>
              </a:ext>
            </a:extLst>
          </p:cNvPr>
          <p:cNvSpPr txBox="1"/>
          <p:nvPr/>
        </p:nvSpPr>
        <p:spPr>
          <a:xfrm>
            <a:off x="880149" y="7837623"/>
            <a:ext cx="44755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kb</a:t>
            </a:r>
          </a:p>
        </p:txBody>
      </p:sp>
      <p:sp>
        <p:nvSpPr>
          <p:cNvPr id="131" name="ZoneTexte 130">
            <a:extLst>
              <a:ext uri="{FF2B5EF4-FFF2-40B4-BE49-F238E27FC236}">
                <a16:creationId xmlns:a16="http://schemas.microsoft.com/office/drawing/2014/main" id="{471BF1D3-9BF6-F8FE-F024-86D3766DCFB8}"/>
              </a:ext>
            </a:extLst>
          </p:cNvPr>
          <p:cNvSpPr txBox="1"/>
          <p:nvPr/>
        </p:nvSpPr>
        <p:spPr>
          <a:xfrm>
            <a:off x="837780" y="7989771"/>
            <a:ext cx="55335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1.5 kb</a:t>
            </a:r>
          </a:p>
        </p:txBody>
      </p:sp>
      <p:sp>
        <p:nvSpPr>
          <p:cNvPr id="132" name="ZoneTexte 131">
            <a:extLst>
              <a:ext uri="{FF2B5EF4-FFF2-40B4-BE49-F238E27FC236}">
                <a16:creationId xmlns:a16="http://schemas.microsoft.com/office/drawing/2014/main" id="{46689AC1-D7EF-1C46-A7DB-6493C1456878}"/>
              </a:ext>
            </a:extLst>
          </p:cNvPr>
          <p:cNvSpPr txBox="1"/>
          <p:nvPr/>
        </p:nvSpPr>
        <p:spPr>
          <a:xfrm>
            <a:off x="859940" y="7499217"/>
            <a:ext cx="44755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kb</a:t>
            </a:r>
          </a:p>
        </p:txBody>
      </p:sp>
      <p:sp>
        <p:nvSpPr>
          <p:cNvPr id="133" name="ZoneTexte 132">
            <a:extLst>
              <a:ext uri="{FF2B5EF4-FFF2-40B4-BE49-F238E27FC236}">
                <a16:creationId xmlns:a16="http://schemas.microsoft.com/office/drawing/2014/main" id="{8FF37886-3B7D-7657-4B39-1C9CAA6D737D}"/>
              </a:ext>
            </a:extLst>
          </p:cNvPr>
          <p:cNvSpPr txBox="1"/>
          <p:nvPr/>
        </p:nvSpPr>
        <p:spPr>
          <a:xfrm>
            <a:off x="1470059" y="6280454"/>
            <a:ext cx="4203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WT</a:t>
            </a:r>
          </a:p>
        </p:txBody>
      </p:sp>
      <p:sp>
        <p:nvSpPr>
          <p:cNvPr id="134" name="ZoneTexte 133">
            <a:extLst>
              <a:ext uri="{FF2B5EF4-FFF2-40B4-BE49-F238E27FC236}">
                <a16:creationId xmlns:a16="http://schemas.microsoft.com/office/drawing/2014/main" id="{37F6603C-51D4-A578-6FE2-7F0260CEEA91}"/>
              </a:ext>
            </a:extLst>
          </p:cNvPr>
          <p:cNvSpPr txBox="1"/>
          <p:nvPr/>
        </p:nvSpPr>
        <p:spPr>
          <a:xfrm>
            <a:off x="1864126" y="6162661"/>
            <a:ext cx="66860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dirty="0" err="1">
                <a:latin typeface="Symbol" pitchFamily="2" charset="2"/>
                <a:cs typeface="Times New Roman" panose="02020603050405020304" pitchFamily="18" charset="0"/>
              </a:rPr>
              <a:t>D</a:t>
            </a:r>
            <a:r>
              <a:rPr lang="en-GB" sz="1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cruF</a:t>
            </a:r>
            <a:endParaRPr lang="en-GB" sz="11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1     2</a:t>
            </a:r>
            <a:endParaRPr lang="en-GB" sz="1100" dirty="0"/>
          </a:p>
        </p:txBody>
      </p:sp>
      <p:sp>
        <p:nvSpPr>
          <p:cNvPr id="135" name="ZoneTexte 134">
            <a:extLst>
              <a:ext uri="{FF2B5EF4-FFF2-40B4-BE49-F238E27FC236}">
                <a16:creationId xmlns:a16="http://schemas.microsoft.com/office/drawing/2014/main" id="{E1CC0B59-4BDE-0EDE-0EE1-7B378B0422F3}"/>
              </a:ext>
            </a:extLst>
          </p:cNvPr>
          <p:cNvSpPr txBox="1"/>
          <p:nvPr/>
        </p:nvSpPr>
        <p:spPr>
          <a:xfrm>
            <a:off x="2426627" y="6013759"/>
            <a:ext cx="680712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100" b="1" dirty="0" err="1">
                <a:latin typeface="Symbol" pitchFamily="2" charset="2"/>
                <a:cs typeface="Times New Roman" panose="02020603050405020304" pitchFamily="18" charset="0"/>
              </a:rPr>
              <a:t>D</a:t>
            </a:r>
            <a:r>
              <a:rPr lang="en-GB" sz="1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cruF</a:t>
            </a:r>
            <a:endParaRPr lang="en-GB" sz="11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GB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GB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pCFS</a:t>
            </a:r>
            <a:endParaRPr lang="en-GB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1      2</a:t>
            </a:r>
            <a:endParaRPr lang="en-GB" sz="1100" dirty="0"/>
          </a:p>
        </p:txBody>
      </p:sp>
      <p:sp>
        <p:nvSpPr>
          <p:cNvPr id="136" name="ZoneTexte 135">
            <a:extLst>
              <a:ext uri="{FF2B5EF4-FFF2-40B4-BE49-F238E27FC236}">
                <a16:creationId xmlns:a16="http://schemas.microsoft.com/office/drawing/2014/main" id="{6B1A45DF-F018-3534-66D9-57A4C13B6766}"/>
              </a:ext>
            </a:extLst>
          </p:cNvPr>
          <p:cNvSpPr txBox="1"/>
          <p:nvPr/>
        </p:nvSpPr>
        <p:spPr>
          <a:xfrm>
            <a:off x="1232279" y="6269901"/>
            <a:ext cx="31771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</a:p>
        </p:txBody>
      </p:sp>
      <p:sp>
        <p:nvSpPr>
          <p:cNvPr id="137" name="ZoneTexte 136">
            <a:extLst>
              <a:ext uri="{FF2B5EF4-FFF2-40B4-BE49-F238E27FC236}">
                <a16:creationId xmlns:a16="http://schemas.microsoft.com/office/drawing/2014/main" id="{E38D6D3A-0EFC-C67B-2AE7-C1BACD9E8370}"/>
              </a:ext>
            </a:extLst>
          </p:cNvPr>
          <p:cNvSpPr txBox="1"/>
          <p:nvPr/>
        </p:nvSpPr>
        <p:spPr>
          <a:xfrm>
            <a:off x="320975" y="4301311"/>
            <a:ext cx="3145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38" name="ZoneTexte 137">
            <a:extLst>
              <a:ext uri="{FF2B5EF4-FFF2-40B4-BE49-F238E27FC236}">
                <a16:creationId xmlns:a16="http://schemas.microsoft.com/office/drawing/2014/main" id="{D84703F0-E665-7FE3-437A-24568F60A706}"/>
              </a:ext>
            </a:extLst>
          </p:cNvPr>
          <p:cNvSpPr txBox="1"/>
          <p:nvPr/>
        </p:nvSpPr>
        <p:spPr>
          <a:xfrm>
            <a:off x="384292" y="6027307"/>
            <a:ext cx="3145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139" name="ZoneTexte 138">
            <a:extLst>
              <a:ext uri="{FF2B5EF4-FFF2-40B4-BE49-F238E27FC236}">
                <a16:creationId xmlns:a16="http://schemas.microsoft.com/office/drawing/2014/main" id="{07790C32-41E5-2B96-07CC-BF1007235F0C}"/>
              </a:ext>
            </a:extLst>
          </p:cNvPr>
          <p:cNvSpPr txBox="1"/>
          <p:nvPr/>
        </p:nvSpPr>
        <p:spPr>
          <a:xfrm>
            <a:off x="2744890" y="4894055"/>
            <a:ext cx="65915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1541 bp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7EA39356-02DC-5943-AF8C-34A91EEAE5A6}"/>
              </a:ext>
            </a:extLst>
          </p:cNvPr>
          <p:cNvSpPr txBox="1"/>
          <p:nvPr/>
        </p:nvSpPr>
        <p:spPr>
          <a:xfrm>
            <a:off x="5838092" y="720265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44345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2805</TotalTime>
  <Words>239</Words>
  <Application>Microsoft Macintosh PowerPoint</Application>
  <PresentationFormat>Format A4 (210 x 297 mm)</PresentationFormat>
  <Paragraphs>50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Symbol</vt:lpstr>
      <vt:lpstr>Times New Roman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Franck Chauvat</dc:creator>
  <cp:lastModifiedBy>Franck Chauvat</cp:lastModifiedBy>
  <cp:revision>28</cp:revision>
  <dcterms:created xsi:type="dcterms:W3CDTF">2023-08-08T09:22:53Z</dcterms:created>
  <dcterms:modified xsi:type="dcterms:W3CDTF">2023-11-14T09:26:03Z</dcterms:modified>
</cp:coreProperties>
</file>