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4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1"/>
    <p:restoredTop sz="94647"/>
  </p:normalViewPr>
  <p:slideViewPr>
    <p:cSldViewPr snapToGrid="0" snapToObjects="1" showGuides="1">
      <p:cViewPr varScale="1">
        <p:scale>
          <a:sx n="153" d="100"/>
          <a:sy n="153" d="100"/>
        </p:scale>
        <p:origin x="3152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003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214389" y="555103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2338868" y="1610081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2882461" y="1784076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143858" y="5600416"/>
            <a:ext cx="657028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S6. Schematic representation of the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Synechococcus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7002 strains producing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presence, or not, of an extra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from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Synechococcus</a:t>
            </a:r>
            <a:r>
              <a:rPr lang="en-GB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PCC 7002 or </a:t>
            </a:r>
            <a:r>
              <a:rPr lang="en-GB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Synechocystis </a:t>
            </a:r>
            <a:r>
              <a:rPr lang="en-GB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PCC 6803</a:t>
            </a:r>
          </a:p>
          <a:p>
            <a:pPr algn="just"/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Cells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represented as light-green rectangles. Their chromosome (blue line) carries the indigenous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(light-green rectangle, 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lines) are named according to the genes (or operons) they expressed from their strong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promoter (red triangle).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FS gene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synthase, green rectangle) alone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in operon with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 from S.6803 (pCFS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or S.7002 (pCFS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sp>
        <p:nvSpPr>
          <p:cNvPr id="104" name="Rectangle à coins arrondis 118">
            <a:extLst>
              <a:ext uri="{FF2B5EF4-FFF2-40B4-BE49-F238E27FC236}">
                <a16:creationId xmlns:a16="http://schemas.microsoft.com/office/drawing/2014/main" id="{A5B9AD4E-4038-8439-D39E-D7F0A7FFA825}"/>
              </a:ext>
            </a:extLst>
          </p:cNvPr>
          <p:cNvSpPr/>
          <p:nvPr/>
        </p:nvSpPr>
        <p:spPr>
          <a:xfrm>
            <a:off x="2374638" y="756541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739D1D76-5516-2166-D76D-B807C9565CE0}"/>
              </a:ext>
            </a:extLst>
          </p:cNvPr>
          <p:cNvSpPr txBox="1"/>
          <p:nvPr/>
        </p:nvSpPr>
        <p:spPr>
          <a:xfrm>
            <a:off x="2628800" y="1026679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848ED348-0952-5323-FBCF-E13D33A15C66}"/>
              </a:ext>
            </a:extLst>
          </p:cNvPr>
          <p:cNvGrpSpPr/>
          <p:nvPr/>
        </p:nvGrpSpPr>
        <p:grpSpPr>
          <a:xfrm>
            <a:off x="2266470" y="826814"/>
            <a:ext cx="230832" cy="595035"/>
            <a:chOff x="2665554" y="378521"/>
            <a:chExt cx="230832" cy="59503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036D9A-5EFA-7F78-7569-38BAC103BFF4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9E5E87EC-52C3-11FA-983A-0158D252BF5C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09" name="Triangle isocèle 117">
            <a:extLst>
              <a:ext uri="{FF2B5EF4-FFF2-40B4-BE49-F238E27FC236}">
                <a16:creationId xmlns:a16="http://schemas.microsoft.com/office/drawing/2014/main" id="{BD1A0A6B-69E2-F06A-13CD-7529F7A8C370}"/>
              </a:ext>
            </a:extLst>
          </p:cNvPr>
          <p:cNvSpPr/>
          <p:nvPr/>
        </p:nvSpPr>
        <p:spPr>
          <a:xfrm rot="5400000">
            <a:off x="2408573" y="687553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E72B18D-8266-CC5D-EB30-5E6D1D358110}"/>
              </a:ext>
            </a:extLst>
          </p:cNvPr>
          <p:cNvSpPr/>
          <p:nvPr/>
        </p:nvSpPr>
        <p:spPr>
          <a:xfrm>
            <a:off x="2530322" y="683761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2AAE463C-86F5-82B7-3F23-5D5449EE46FD}"/>
              </a:ext>
            </a:extLst>
          </p:cNvPr>
          <p:cNvSpPr txBox="1"/>
          <p:nvPr/>
        </p:nvSpPr>
        <p:spPr>
          <a:xfrm>
            <a:off x="2539108" y="61347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8985C4DA-7A32-1CF9-99BA-6A3670DB2DCC}"/>
              </a:ext>
            </a:extLst>
          </p:cNvPr>
          <p:cNvSpPr txBox="1"/>
          <p:nvPr/>
        </p:nvSpPr>
        <p:spPr>
          <a:xfrm>
            <a:off x="2707649" y="2396533"/>
            <a:ext cx="1042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B47D8878-6CEA-55BB-6FCC-05A7F93BF995}"/>
              </a:ext>
            </a:extLst>
          </p:cNvPr>
          <p:cNvSpPr/>
          <p:nvPr/>
        </p:nvSpPr>
        <p:spPr>
          <a:xfrm>
            <a:off x="713954" y="2969233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à coins arrondis 3">
            <a:extLst>
              <a:ext uri="{FF2B5EF4-FFF2-40B4-BE49-F238E27FC236}">
                <a16:creationId xmlns:a16="http://schemas.microsoft.com/office/drawing/2014/main" id="{6F594A14-FC5A-CC32-B3BE-BBC8F9A7C373}"/>
              </a:ext>
            </a:extLst>
          </p:cNvPr>
          <p:cNvSpPr/>
          <p:nvPr/>
        </p:nvSpPr>
        <p:spPr>
          <a:xfrm>
            <a:off x="856641" y="3997039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ZoneTexte 149">
            <a:extLst>
              <a:ext uri="{FF2B5EF4-FFF2-40B4-BE49-F238E27FC236}">
                <a16:creationId xmlns:a16="http://schemas.microsoft.com/office/drawing/2014/main" id="{E15CD7A9-2BFE-F8C0-1220-5AF9D6FC6874}"/>
              </a:ext>
            </a:extLst>
          </p:cNvPr>
          <p:cNvSpPr txBox="1"/>
          <p:nvPr/>
        </p:nvSpPr>
        <p:spPr>
          <a:xfrm>
            <a:off x="1400234" y="4171034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85EC69EB-A527-82B5-F0BA-7914E417BBF7}"/>
              </a:ext>
            </a:extLst>
          </p:cNvPr>
          <p:cNvSpPr/>
          <p:nvPr/>
        </p:nvSpPr>
        <p:spPr>
          <a:xfrm>
            <a:off x="3608024" y="2943806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8" name="Rectangle à coins arrondis 3">
            <a:extLst>
              <a:ext uri="{FF2B5EF4-FFF2-40B4-BE49-F238E27FC236}">
                <a16:creationId xmlns:a16="http://schemas.microsoft.com/office/drawing/2014/main" id="{E32E86DD-2814-E2AC-35F1-6686D831FE69}"/>
              </a:ext>
            </a:extLst>
          </p:cNvPr>
          <p:cNvSpPr/>
          <p:nvPr/>
        </p:nvSpPr>
        <p:spPr>
          <a:xfrm>
            <a:off x="3720869" y="3985429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ZoneTexte 168">
            <a:extLst>
              <a:ext uri="{FF2B5EF4-FFF2-40B4-BE49-F238E27FC236}">
                <a16:creationId xmlns:a16="http://schemas.microsoft.com/office/drawing/2014/main" id="{09F7FD3E-E296-9CF3-2909-F8C94C379526}"/>
              </a:ext>
            </a:extLst>
          </p:cNvPr>
          <p:cNvSpPr txBox="1"/>
          <p:nvPr/>
        </p:nvSpPr>
        <p:spPr>
          <a:xfrm>
            <a:off x="4264462" y="4159424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78" name="ZoneTexte 177">
            <a:extLst>
              <a:ext uri="{FF2B5EF4-FFF2-40B4-BE49-F238E27FC236}">
                <a16:creationId xmlns:a16="http://schemas.microsoft.com/office/drawing/2014/main" id="{4AFE446D-1A04-34E0-51AF-E65C9A15D228}"/>
              </a:ext>
            </a:extLst>
          </p:cNvPr>
          <p:cNvSpPr txBox="1"/>
          <p:nvPr/>
        </p:nvSpPr>
        <p:spPr>
          <a:xfrm>
            <a:off x="3995421" y="4838821"/>
            <a:ext cx="15311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+ pCFS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6803</a:t>
            </a:r>
          </a:p>
        </p:txBody>
      </p:sp>
      <p:sp>
        <p:nvSpPr>
          <p:cNvPr id="2" name="Rectangle à coins arrondis 118">
            <a:extLst>
              <a:ext uri="{FF2B5EF4-FFF2-40B4-BE49-F238E27FC236}">
                <a16:creationId xmlns:a16="http://schemas.microsoft.com/office/drawing/2014/main" id="{7F87E2A0-E1DC-2CAC-6AF0-B5D4F751BC30}"/>
              </a:ext>
            </a:extLst>
          </p:cNvPr>
          <p:cNvSpPr/>
          <p:nvPr/>
        </p:nvSpPr>
        <p:spPr>
          <a:xfrm>
            <a:off x="964169" y="3164191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BC9101-20ED-152A-ACC5-41BFA8C3978B}"/>
              </a:ext>
            </a:extLst>
          </p:cNvPr>
          <p:cNvSpPr txBox="1"/>
          <p:nvPr/>
        </p:nvSpPr>
        <p:spPr>
          <a:xfrm>
            <a:off x="1071568" y="3400664"/>
            <a:ext cx="9815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i="1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S7002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20EF37E-DC85-642C-FE3D-2C30D938439C}"/>
              </a:ext>
            </a:extLst>
          </p:cNvPr>
          <p:cNvGrpSpPr/>
          <p:nvPr/>
        </p:nvGrpSpPr>
        <p:grpSpPr>
          <a:xfrm>
            <a:off x="856001" y="3234464"/>
            <a:ext cx="230832" cy="595035"/>
            <a:chOff x="2665554" y="378521"/>
            <a:chExt cx="230832" cy="59503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FD9DB0E-338E-F1F8-AA9C-2C132E70308B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B0F0B71-C8D2-7A86-814C-1EF8EF308733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8" name="Triangle isocèle 117">
            <a:extLst>
              <a:ext uri="{FF2B5EF4-FFF2-40B4-BE49-F238E27FC236}">
                <a16:creationId xmlns:a16="http://schemas.microsoft.com/office/drawing/2014/main" id="{2845FC52-6452-7FDC-0198-72E2E48A4091}"/>
              </a:ext>
            </a:extLst>
          </p:cNvPr>
          <p:cNvSpPr/>
          <p:nvPr/>
        </p:nvSpPr>
        <p:spPr>
          <a:xfrm rot="5400000">
            <a:off x="998104" y="3095203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C4C841-A076-D2E8-FC35-E83B00BEB061}"/>
              </a:ext>
            </a:extLst>
          </p:cNvPr>
          <p:cNvSpPr/>
          <p:nvPr/>
        </p:nvSpPr>
        <p:spPr>
          <a:xfrm>
            <a:off x="1119853" y="3091411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52E8BD3-1B06-220D-66B8-5032D7467933}"/>
              </a:ext>
            </a:extLst>
          </p:cNvPr>
          <p:cNvSpPr txBox="1"/>
          <p:nvPr/>
        </p:nvSpPr>
        <p:spPr>
          <a:xfrm>
            <a:off x="1128639" y="302112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52" name="Rectangle à coins arrondis 118">
            <a:extLst>
              <a:ext uri="{FF2B5EF4-FFF2-40B4-BE49-F238E27FC236}">
                <a16:creationId xmlns:a16="http://schemas.microsoft.com/office/drawing/2014/main" id="{5774A6E5-2468-252F-214E-FFD62203615B}"/>
              </a:ext>
            </a:extLst>
          </p:cNvPr>
          <p:cNvSpPr/>
          <p:nvPr/>
        </p:nvSpPr>
        <p:spPr>
          <a:xfrm>
            <a:off x="3865563" y="3137504"/>
            <a:ext cx="1161716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ZoneTexte 152">
            <a:extLst>
              <a:ext uri="{FF2B5EF4-FFF2-40B4-BE49-F238E27FC236}">
                <a16:creationId xmlns:a16="http://schemas.microsoft.com/office/drawing/2014/main" id="{90BDD2A1-13EB-016B-FD28-748CFAB25E59}"/>
              </a:ext>
            </a:extLst>
          </p:cNvPr>
          <p:cNvSpPr txBox="1"/>
          <p:nvPr/>
        </p:nvSpPr>
        <p:spPr>
          <a:xfrm>
            <a:off x="3995421" y="3407643"/>
            <a:ext cx="10318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54" name="Groupe 153">
            <a:extLst>
              <a:ext uri="{FF2B5EF4-FFF2-40B4-BE49-F238E27FC236}">
                <a16:creationId xmlns:a16="http://schemas.microsoft.com/office/drawing/2014/main" id="{97374714-76EE-11F1-B452-D1279E4FB490}"/>
              </a:ext>
            </a:extLst>
          </p:cNvPr>
          <p:cNvGrpSpPr/>
          <p:nvPr/>
        </p:nvGrpSpPr>
        <p:grpSpPr>
          <a:xfrm>
            <a:off x="3757395" y="3207777"/>
            <a:ext cx="230832" cy="595035"/>
            <a:chOff x="2665554" y="378521"/>
            <a:chExt cx="230832" cy="595035"/>
          </a:xfrm>
        </p:grpSpPr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75822462-3100-9D5D-9A90-084ADB63280C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ZoneTexte 156">
              <a:extLst>
                <a:ext uri="{FF2B5EF4-FFF2-40B4-BE49-F238E27FC236}">
                  <a16:creationId xmlns:a16="http://schemas.microsoft.com/office/drawing/2014/main" id="{713E65B9-8D1A-E3F7-EF9F-7667F3B2467A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58" name="Triangle isocèle 117">
            <a:extLst>
              <a:ext uri="{FF2B5EF4-FFF2-40B4-BE49-F238E27FC236}">
                <a16:creationId xmlns:a16="http://schemas.microsoft.com/office/drawing/2014/main" id="{315B8982-8D36-2CDB-2793-9E09A5C50C8D}"/>
              </a:ext>
            </a:extLst>
          </p:cNvPr>
          <p:cNvSpPr/>
          <p:nvPr/>
        </p:nvSpPr>
        <p:spPr>
          <a:xfrm rot="5400000">
            <a:off x="3899498" y="3068516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19B46DF-DD1A-D9CB-DA24-E41F088EA72D}"/>
              </a:ext>
            </a:extLst>
          </p:cNvPr>
          <p:cNvSpPr/>
          <p:nvPr/>
        </p:nvSpPr>
        <p:spPr>
          <a:xfrm>
            <a:off x="4021247" y="3064724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ZoneTexte 159">
            <a:extLst>
              <a:ext uri="{FF2B5EF4-FFF2-40B4-BE49-F238E27FC236}">
                <a16:creationId xmlns:a16="http://schemas.microsoft.com/office/drawing/2014/main" id="{705EEB87-B342-1479-1D73-6590954E62AD}"/>
              </a:ext>
            </a:extLst>
          </p:cNvPr>
          <p:cNvSpPr txBox="1"/>
          <p:nvPr/>
        </p:nvSpPr>
        <p:spPr>
          <a:xfrm>
            <a:off x="4030033" y="2994438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61" name="ZoneTexte 160">
            <a:extLst>
              <a:ext uri="{FF2B5EF4-FFF2-40B4-BE49-F238E27FC236}">
                <a16:creationId xmlns:a16="http://schemas.microsoft.com/office/drawing/2014/main" id="{6A51C842-8325-3CC0-359B-21A57AD4F08B}"/>
              </a:ext>
            </a:extLst>
          </p:cNvPr>
          <p:cNvSpPr txBox="1"/>
          <p:nvPr/>
        </p:nvSpPr>
        <p:spPr>
          <a:xfrm>
            <a:off x="1027343" y="4799706"/>
            <a:ext cx="1478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S7002 + pCFS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crtE</a:t>
            </a:r>
            <a:r>
              <a:rPr lang="en-GB" sz="11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7002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E2F2C911-2003-53AF-B5AD-9518D2EF8E5A}"/>
              </a:ext>
            </a:extLst>
          </p:cNvPr>
          <p:cNvSpPr/>
          <p:nvPr/>
        </p:nvSpPr>
        <p:spPr>
          <a:xfrm>
            <a:off x="4402412" y="3052309"/>
            <a:ext cx="446303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63" name="ZoneTexte 162">
            <a:extLst>
              <a:ext uri="{FF2B5EF4-FFF2-40B4-BE49-F238E27FC236}">
                <a16:creationId xmlns:a16="http://schemas.microsoft.com/office/drawing/2014/main" id="{6A875B73-E778-E588-341D-A75FC0BB1F12}"/>
              </a:ext>
            </a:extLst>
          </p:cNvPr>
          <p:cNvSpPr txBox="1"/>
          <p:nvPr/>
        </p:nvSpPr>
        <p:spPr>
          <a:xfrm>
            <a:off x="4338793" y="2989600"/>
            <a:ext cx="6598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crtE</a:t>
            </a:r>
            <a:r>
              <a:rPr lang="en-US" sz="1050" i="1" baseline="-25000" dirty="0">
                <a:latin typeface="Times New Roman"/>
                <a:cs typeface="Times New Roman"/>
              </a:rPr>
              <a:t>6803 </a:t>
            </a:r>
            <a:r>
              <a:rPr lang="en-US" sz="1050" i="1" dirty="0">
                <a:latin typeface="Times New Roman"/>
                <a:cs typeface="Times New Roman"/>
              </a:rPr>
              <a:t> 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AEF1D15-2A44-6037-2BAB-656BE8AFFCF3}"/>
              </a:ext>
            </a:extLst>
          </p:cNvPr>
          <p:cNvSpPr/>
          <p:nvPr/>
        </p:nvSpPr>
        <p:spPr>
          <a:xfrm>
            <a:off x="3835322" y="4468724"/>
            <a:ext cx="519416" cy="194326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89638419-4528-3D0A-621E-CF5388B16821}"/>
              </a:ext>
            </a:extLst>
          </p:cNvPr>
          <p:cNvSpPr txBox="1"/>
          <p:nvPr/>
        </p:nvSpPr>
        <p:spPr>
          <a:xfrm>
            <a:off x="3821098" y="4416829"/>
            <a:ext cx="610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latin typeface="Times New Roman"/>
                <a:cs typeface="Times New Roman"/>
              </a:rPr>
              <a:t>crtE</a:t>
            </a:r>
            <a:r>
              <a:rPr lang="en-US" sz="1000" i="1" baseline="-25000" dirty="0">
                <a:latin typeface="Times New Roman"/>
                <a:cs typeface="Times New Roman"/>
              </a:rPr>
              <a:t>7002</a:t>
            </a:r>
            <a:endParaRPr lang="en-US" sz="1000" baseline="-25000" dirty="0">
              <a:latin typeface="Times New Roman"/>
              <a:cs typeface="Times New Roman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AEFC39B-5735-09D0-3AAB-2BEF4186A167}"/>
              </a:ext>
            </a:extLst>
          </p:cNvPr>
          <p:cNvSpPr/>
          <p:nvPr/>
        </p:nvSpPr>
        <p:spPr>
          <a:xfrm>
            <a:off x="1500809" y="3079810"/>
            <a:ext cx="519416" cy="194326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D4424873-91B6-613B-97E8-1FE76C7215A7}"/>
              </a:ext>
            </a:extLst>
          </p:cNvPr>
          <p:cNvSpPr txBox="1"/>
          <p:nvPr/>
        </p:nvSpPr>
        <p:spPr>
          <a:xfrm>
            <a:off x="1486585" y="3027915"/>
            <a:ext cx="610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latin typeface="Times New Roman"/>
                <a:cs typeface="Times New Roman"/>
              </a:rPr>
              <a:t>crtE</a:t>
            </a:r>
            <a:r>
              <a:rPr lang="en-US" sz="1000" i="1" baseline="-25000" dirty="0">
                <a:latin typeface="Times New Roman"/>
                <a:cs typeface="Times New Roman"/>
              </a:rPr>
              <a:t>7002</a:t>
            </a:r>
            <a:endParaRPr lang="en-US" sz="1000" baseline="-25000" dirty="0">
              <a:latin typeface="Times New Roman"/>
              <a:cs typeface="Times New Roman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30632DE-C8C2-88B4-56B9-4B9268EC1DA6}"/>
              </a:ext>
            </a:extLst>
          </p:cNvPr>
          <p:cNvSpPr/>
          <p:nvPr/>
        </p:nvSpPr>
        <p:spPr>
          <a:xfrm>
            <a:off x="2492050" y="2114658"/>
            <a:ext cx="519416" cy="194326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6129F5AB-05A3-F1D7-46F3-39C97F78BE90}"/>
              </a:ext>
            </a:extLst>
          </p:cNvPr>
          <p:cNvSpPr txBox="1"/>
          <p:nvPr/>
        </p:nvSpPr>
        <p:spPr>
          <a:xfrm>
            <a:off x="2477826" y="2062763"/>
            <a:ext cx="610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latin typeface="Times New Roman"/>
                <a:cs typeface="Times New Roman"/>
              </a:rPr>
              <a:t>crtE</a:t>
            </a:r>
            <a:r>
              <a:rPr lang="en-US" sz="1000" i="1" baseline="-25000" dirty="0">
                <a:latin typeface="Times New Roman"/>
                <a:cs typeface="Times New Roman"/>
              </a:rPr>
              <a:t>7002</a:t>
            </a:r>
            <a:endParaRPr lang="en-US" sz="1000" baseline="-25000" dirty="0">
              <a:latin typeface="Times New Roman"/>
              <a:cs typeface="Times New Roman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4B192E7-AFAA-62C9-B80D-ECF76DE28205}"/>
              </a:ext>
            </a:extLst>
          </p:cNvPr>
          <p:cNvSpPr/>
          <p:nvPr/>
        </p:nvSpPr>
        <p:spPr>
          <a:xfrm>
            <a:off x="952998" y="4484539"/>
            <a:ext cx="519416" cy="194326"/>
          </a:xfrm>
          <a:prstGeom prst="rect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E2A85212-0E8D-12C9-9149-56520EA05D7A}"/>
              </a:ext>
            </a:extLst>
          </p:cNvPr>
          <p:cNvSpPr txBox="1"/>
          <p:nvPr/>
        </p:nvSpPr>
        <p:spPr>
          <a:xfrm>
            <a:off x="938774" y="4432644"/>
            <a:ext cx="6100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latin typeface="Times New Roman"/>
                <a:cs typeface="Times New Roman"/>
              </a:rPr>
              <a:t>crtE</a:t>
            </a:r>
            <a:r>
              <a:rPr lang="en-US" sz="1000" i="1" baseline="-25000" dirty="0">
                <a:latin typeface="Times New Roman"/>
                <a:cs typeface="Times New Roman"/>
              </a:rPr>
              <a:t>7002</a:t>
            </a:r>
            <a:endParaRPr lang="en-US" sz="1000" baseline="-25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10017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5529</TotalTime>
  <Words>164</Words>
  <Application>Microsoft Macintosh PowerPoint</Application>
  <PresentationFormat>Affichage à l'écran (4:3)</PresentationFormat>
  <Paragraphs>24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Franck Chauvat</cp:lastModifiedBy>
  <cp:revision>44</cp:revision>
  <dcterms:created xsi:type="dcterms:W3CDTF">2023-08-02T22:40:07Z</dcterms:created>
  <dcterms:modified xsi:type="dcterms:W3CDTF">2023-11-14T09:14:40Z</dcterms:modified>
</cp:coreProperties>
</file>