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98"/>
    <p:restoredTop sz="95701"/>
  </p:normalViewPr>
  <p:slideViewPr>
    <p:cSldViewPr snapToGrid="0">
      <p:cViewPr>
        <p:scale>
          <a:sx n="230" d="100"/>
          <a:sy n="230" d="100"/>
        </p:scale>
        <p:origin x="160" y="-90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364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597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436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907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5757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3949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560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827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360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2379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64D7-0A40-5F46-9030-706A909A94A3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339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864D7-0A40-5F46-9030-706A909A94A3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8087F-3796-D44B-B0FC-74C556DF5D7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1855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4D25D295-E92F-4DDC-796F-CF158BBC3F2A}"/>
              </a:ext>
            </a:extLst>
          </p:cNvPr>
          <p:cNvSpPr/>
          <p:nvPr/>
        </p:nvSpPr>
        <p:spPr>
          <a:xfrm>
            <a:off x="2196642" y="1544315"/>
            <a:ext cx="1683686" cy="671343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D7F97E-A159-79E6-4342-43458A64FE16}"/>
              </a:ext>
            </a:extLst>
          </p:cNvPr>
          <p:cNvSpPr/>
          <p:nvPr/>
        </p:nvSpPr>
        <p:spPr>
          <a:xfrm>
            <a:off x="3520224" y="588805"/>
            <a:ext cx="499094" cy="63093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00E0900-95CD-7194-BEAA-33796E4F209F}"/>
              </a:ext>
            </a:extLst>
          </p:cNvPr>
          <p:cNvCxnSpPr>
            <a:cxnSpLocks/>
          </p:cNvCxnSpPr>
          <p:nvPr/>
        </p:nvCxnSpPr>
        <p:spPr>
          <a:xfrm>
            <a:off x="1529308" y="453657"/>
            <a:ext cx="4010975" cy="3898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lèche vers la droite 9">
            <a:extLst>
              <a:ext uri="{FF2B5EF4-FFF2-40B4-BE49-F238E27FC236}">
                <a16:creationId xmlns:a16="http://schemas.microsoft.com/office/drawing/2014/main" id="{D9507B81-5BC1-C176-8122-20B8FACFC6DC}"/>
              </a:ext>
            </a:extLst>
          </p:cNvPr>
          <p:cNvSpPr/>
          <p:nvPr/>
        </p:nvSpPr>
        <p:spPr>
          <a:xfrm>
            <a:off x="2625671" y="366288"/>
            <a:ext cx="1085623" cy="180000"/>
          </a:xfrm>
          <a:prstGeom prst="rightArrow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Flèche vers la gauche 10">
            <a:extLst>
              <a:ext uri="{FF2B5EF4-FFF2-40B4-BE49-F238E27FC236}">
                <a16:creationId xmlns:a16="http://schemas.microsoft.com/office/drawing/2014/main" id="{6ADF30F9-6D0C-E396-E9E1-4D7ED01215BA}"/>
              </a:ext>
            </a:extLst>
          </p:cNvPr>
          <p:cNvSpPr/>
          <p:nvPr/>
        </p:nvSpPr>
        <p:spPr>
          <a:xfrm>
            <a:off x="1915470" y="367555"/>
            <a:ext cx="255012" cy="180000"/>
          </a:xfrm>
          <a:prstGeom prst="leftArrow">
            <a:avLst/>
          </a:prstGeom>
          <a:solidFill>
            <a:srgbClr val="FFC00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12" name="Flèche vers la gauche 11">
            <a:extLst>
              <a:ext uri="{FF2B5EF4-FFF2-40B4-BE49-F238E27FC236}">
                <a16:creationId xmlns:a16="http://schemas.microsoft.com/office/drawing/2014/main" id="{94EF8D95-6B74-DC8D-5D60-784DA24AF683}"/>
              </a:ext>
            </a:extLst>
          </p:cNvPr>
          <p:cNvSpPr/>
          <p:nvPr/>
        </p:nvSpPr>
        <p:spPr>
          <a:xfrm>
            <a:off x="3693677" y="367555"/>
            <a:ext cx="1699200" cy="180000"/>
          </a:xfrm>
          <a:prstGeom prst="leftArrow">
            <a:avLst/>
          </a:prstGeom>
          <a:solidFill>
            <a:srgbClr val="F497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7CBD959-B24F-FD7B-7F41-77708CF944E3}"/>
              </a:ext>
            </a:extLst>
          </p:cNvPr>
          <p:cNvSpPr txBox="1"/>
          <p:nvPr/>
        </p:nvSpPr>
        <p:spPr>
          <a:xfrm>
            <a:off x="2614445" y="1536864"/>
            <a:ext cx="34977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2F9CCED-FBC4-BB9B-4EFC-999387335747}"/>
              </a:ext>
            </a:extLst>
          </p:cNvPr>
          <p:cNvSpPr txBox="1"/>
          <p:nvPr/>
        </p:nvSpPr>
        <p:spPr>
          <a:xfrm>
            <a:off x="3032461" y="1544287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4046D3-9FC5-09AF-C4E6-85DCC6ABE927}"/>
              </a:ext>
            </a:extLst>
          </p:cNvPr>
          <p:cNvSpPr/>
          <p:nvPr/>
        </p:nvSpPr>
        <p:spPr>
          <a:xfrm>
            <a:off x="3032461" y="1505462"/>
            <a:ext cx="499094" cy="900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670CA8FA-D445-C284-0BFF-37289F172B48}"/>
              </a:ext>
            </a:extLst>
          </p:cNvPr>
          <p:cNvCxnSpPr/>
          <p:nvPr/>
        </p:nvCxnSpPr>
        <p:spPr>
          <a:xfrm>
            <a:off x="3017660" y="1473248"/>
            <a:ext cx="0" cy="14207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8F89F6A4-B2BF-940F-B67D-0FEC6E59107E}"/>
              </a:ext>
            </a:extLst>
          </p:cNvPr>
          <p:cNvSpPr txBox="1"/>
          <p:nvPr/>
        </p:nvSpPr>
        <p:spPr>
          <a:xfrm>
            <a:off x="1712969" y="117436"/>
            <a:ext cx="22682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ssr2595  </a:t>
            </a:r>
            <a:r>
              <a:rPr lang="en-GB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sll1468 (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crtR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5B64FB3E-B4D9-C5E9-F831-C295F3CCAF40}"/>
              </a:ext>
            </a:extLst>
          </p:cNvPr>
          <p:cNvSpPr txBox="1"/>
          <p:nvPr/>
        </p:nvSpPr>
        <p:spPr>
          <a:xfrm>
            <a:off x="4223117" y="132825"/>
            <a:ext cx="5838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slr1543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6E832C7-49C4-BA9A-FE91-E73510755A15}"/>
              </a:ext>
            </a:extLst>
          </p:cNvPr>
          <p:cNvSpPr/>
          <p:nvPr/>
        </p:nvSpPr>
        <p:spPr>
          <a:xfrm>
            <a:off x="2114940" y="552608"/>
            <a:ext cx="499094" cy="9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637A503-3663-3C27-9551-8CF3BD454BA0}"/>
              </a:ext>
            </a:extLst>
          </p:cNvPr>
          <p:cNvSpPr txBox="1"/>
          <p:nvPr/>
        </p:nvSpPr>
        <p:spPr>
          <a:xfrm>
            <a:off x="2719797" y="1238719"/>
            <a:ext cx="5629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Eco</a:t>
            </a:r>
            <a:r>
              <a:rPr lang="en-GB" sz="1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RV</a:t>
            </a:r>
            <a:endParaRPr lang="en-GB" sz="1000" i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311FDC84-FF0C-5754-86B5-93E359DF9544}"/>
              </a:ext>
            </a:extLst>
          </p:cNvPr>
          <p:cNvSpPr txBox="1"/>
          <p:nvPr/>
        </p:nvSpPr>
        <p:spPr>
          <a:xfrm>
            <a:off x="2190050" y="604419"/>
            <a:ext cx="34977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7C527D4-570E-521A-EC04-55A95838F798}"/>
              </a:ext>
            </a:extLst>
          </p:cNvPr>
          <p:cNvSpPr txBox="1"/>
          <p:nvPr/>
        </p:nvSpPr>
        <p:spPr>
          <a:xfrm>
            <a:off x="3511635" y="636505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A3A8F0C-EA76-D45C-C0EF-75392C0E3C00}"/>
              </a:ext>
            </a:extLst>
          </p:cNvPr>
          <p:cNvSpPr txBox="1"/>
          <p:nvPr/>
        </p:nvSpPr>
        <p:spPr>
          <a:xfrm>
            <a:off x="2609495" y="1765937"/>
            <a:ext cx="94929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5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pTwist_CrtR</a:t>
            </a:r>
          </a:p>
          <a:p>
            <a:pPr algn="ctr"/>
            <a:r>
              <a:rPr lang="en-GB" sz="105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(2826 bp)</a:t>
            </a:r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C229383F-C9D3-654C-64F2-367FAB04ED76}"/>
              </a:ext>
            </a:extLst>
          </p:cNvPr>
          <p:cNvSpPr/>
          <p:nvPr/>
        </p:nvSpPr>
        <p:spPr>
          <a:xfrm>
            <a:off x="2620527" y="3682650"/>
            <a:ext cx="2529304" cy="673882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0A2B029-32C5-9559-823A-F143724A86FD}"/>
              </a:ext>
            </a:extLst>
          </p:cNvPr>
          <p:cNvSpPr/>
          <p:nvPr/>
        </p:nvSpPr>
        <p:spPr>
          <a:xfrm>
            <a:off x="2912967" y="3637537"/>
            <a:ext cx="499094" cy="9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CE68D0DF-0CB7-B8C9-2E94-6D727CDC13CA}"/>
              </a:ext>
            </a:extLst>
          </p:cNvPr>
          <p:cNvSpPr txBox="1"/>
          <p:nvPr/>
        </p:nvSpPr>
        <p:spPr>
          <a:xfrm>
            <a:off x="3421767" y="3862476"/>
            <a:ext cx="87395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1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pCrtR_Km</a:t>
            </a:r>
          </a:p>
          <a:p>
            <a:pPr algn="ctr"/>
            <a:r>
              <a:rPr lang="en-GB" sz="11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(4033 bp)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2168F68-B658-512F-A095-0CF7DB515708}"/>
              </a:ext>
            </a:extLst>
          </p:cNvPr>
          <p:cNvSpPr/>
          <p:nvPr/>
        </p:nvSpPr>
        <p:spPr>
          <a:xfrm>
            <a:off x="4428147" y="3628144"/>
            <a:ext cx="499094" cy="900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Flèche vers la droite 29">
            <a:extLst>
              <a:ext uri="{FF2B5EF4-FFF2-40B4-BE49-F238E27FC236}">
                <a16:creationId xmlns:a16="http://schemas.microsoft.com/office/drawing/2014/main" id="{0D4ED8A9-D342-44FA-ABF1-8369D205A491}"/>
              </a:ext>
            </a:extLst>
          </p:cNvPr>
          <p:cNvSpPr/>
          <p:nvPr/>
        </p:nvSpPr>
        <p:spPr>
          <a:xfrm>
            <a:off x="3421767" y="3588989"/>
            <a:ext cx="1003024" cy="180000"/>
          </a:xfrm>
          <a:prstGeom prst="rightArrow">
            <a:avLst/>
          </a:prstGeom>
          <a:pattFill prst="dkVert">
            <a:fgClr>
              <a:srgbClr val="FFC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 : coins arrondis 31">
            <a:extLst>
              <a:ext uri="{FF2B5EF4-FFF2-40B4-BE49-F238E27FC236}">
                <a16:creationId xmlns:a16="http://schemas.microsoft.com/office/drawing/2014/main" id="{5858ADB4-C914-F5D5-86FD-392305D1374B}"/>
              </a:ext>
            </a:extLst>
          </p:cNvPr>
          <p:cNvSpPr/>
          <p:nvPr/>
        </p:nvSpPr>
        <p:spPr>
          <a:xfrm>
            <a:off x="3983690" y="1536864"/>
            <a:ext cx="1951303" cy="669600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34CA03FA-FFA9-BE79-805B-476B7F3BF473}"/>
              </a:ext>
            </a:extLst>
          </p:cNvPr>
          <p:cNvSpPr txBox="1"/>
          <p:nvPr/>
        </p:nvSpPr>
        <p:spPr>
          <a:xfrm>
            <a:off x="4468966" y="1723928"/>
            <a:ext cx="7521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pUC4K</a:t>
            </a:r>
          </a:p>
          <a:p>
            <a:pPr algn="ctr"/>
            <a:r>
              <a:rPr lang="en-GB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(3914 bp)</a:t>
            </a:r>
          </a:p>
        </p:txBody>
      </p:sp>
      <p:sp>
        <p:nvSpPr>
          <p:cNvPr id="35" name="Flèche vers la droite 34">
            <a:extLst>
              <a:ext uri="{FF2B5EF4-FFF2-40B4-BE49-F238E27FC236}">
                <a16:creationId xmlns:a16="http://schemas.microsoft.com/office/drawing/2014/main" id="{358A0ED4-2944-FFE2-127F-615580B3EB03}"/>
              </a:ext>
            </a:extLst>
          </p:cNvPr>
          <p:cNvSpPr/>
          <p:nvPr/>
        </p:nvSpPr>
        <p:spPr>
          <a:xfrm>
            <a:off x="4340168" y="1458028"/>
            <a:ext cx="1003024" cy="180000"/>
          </a:xfrm>
          <a:prstGeom prst="rightArrow">
            <a:avLst/>
          </a:prstGeom>
          <a:pattFill prst="dkVert">
            <a:fgClr>
              <a:srgbClr val="FFC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009A0582-54DE-E885-0B7A-B5D6F7901823}"/>
              </a:ext>
            </a:extLst>
          </p:cNvPr>
          <p:cNvSpPr txBox="1"/>
          <p:nvPr/>
        </p:nvSpPr>
        <p:spPr>
          <a:xfrm>
            <a:off x="4591160" y="1538871"/>
            <a:ext cx="453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000" b="1" baseline="30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37" name="Flèche vers la droite 36">
            <a:extLst>
              <a:ext uri="{FF2B5EF4-FFF2-40B4-BE49-F238E27FC236}">
                <a16:creationId xmlns:a16="http://schemas.microsoft.com/office/drawing/2014/main" id="{FEB76C2F-8A2F-452F-468C-4B63F66E104F}"/>
              </a:ext>
            </a:extLst>
          </p:cNvPr>
          <p:cNvSpPr/>
          <p:nvPr/>
        </p:nvSpPr>
        <p:spPr>
          <a:xfrm>
            <a:off x="2483679" y="2123114"/>
            <a:ext cx="1200930" cy="180000"/>
          </a:xfrm>
          <a:prstGeom prst="rightArrow">
            <a:avLst>
              <a:gd name="adj1" fmla="val 42944"/>
              <a:gd name="adj2" fmla="val 50000"/>
            </a:avLst>
          </a:prstGeom>
          <a:pattFill prst="wdUpDiag">
            <a:fgClr>
              <a:schemeClr val="accent5">
                <a:lumMod val="60000"/>
                <a:lumOff val="4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Flèche vers la droite 37">
            <a:extLst>
              <a:ext uri="{FF2B5EF4-FFF2-40B4-BE49-F238E27FC236}">
                <a16:creationId xmlns:a16="http://schemas.microsoft.com/office/drawing/2014/main" id="{339CEDBE-1BA9-7423-E44D-4A4721723927}"/>
              </a:ext>
            </a:extLst>
          </p:cNvPr>
          <p:cNvSpPr/>
          <p:nvPr/>
        </p:nvSpPr>
        <p:spPr>
          <a:xfrm flipH="1">
            <a:off x="4308657" y="2115734"/>
            <a:ext cx="1200930" cy="180000"/>
          </a:xfrm>
          <a:prstGeom prst="rightArrow">
            <a:avLst>
              <a:gd name="adj1" fmla="val 42944"/>
              <a:gd name="adj2" fmla="val 50000"/>
            </a:avLst>
          </a:prstGeom>
          <a:pattFill prst="wdUpDiag">
            <a:fgClr>
              <a:schemeClr val="accent5">
                <a:lumMod val="60000"/>
                <a:lumOff val="4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6CFD09A1-523B-012D-96DC-C5CDC7E920AB}"/>
              </a:ext>
            </a:extLst>
          </p:cNvPr>
          <p:cNvSpPr txBox="1"/>
          <p:nvPr/>
        </p:nvSpPr>
        <p:spPr>
          <a:xfrm>
            <a:off x="2825098" y="2191059"/>
            <a:ext cx="5180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Amp</a:t>
            </a:r>
            <a:r>
              <a:rPr lang="en-GB" sz="1000" b="1" baseline="30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BA4C1D35-5DFC-005C-25B5-063E0AA1C7DE}"/>
              </a:ext>
            </a:extLst>
          </p:cNvPr>
          <p:cNvSpPr txBox="1"/>
          <p:nvPr/>
        </p:nvSpPr>
        <p:spPr>
          <a:xfrm>
            <a:off x="4650076" y="2168419"/>
            <a:ext cx="5180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Amp</a:t>
            </a:r>
            <a:r>
              <a:rPr lang="en-GB" sz="1000" b="1" baseline="30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cxnSp>
        <p:nvCxnSpPr>
          <p:cNvPr id="44" name="Connecteur droit avec flèche 43">
            <a:extLst>
              <a:ext uri="{FF2B5EF4-FFF2-40B4-BE49-F238E27FC236}">
                <a16:creationId xmlns:a16="http://schemas.microsoft.com/office/drawing/2014/main" id="{1115F1D9-E8C9-F1F9-B05E-1DA990C75F4E}"/>
              </a:ext>
            </a:extLst>
          </p:cNvPr>
          <p:cNvCxnSpPr/>
          <p:nvPr/>
        </p:nvCxnSpPr>
        <p:spPr>
          <a:xfrm>
            <a:off x="3000895" y="687221"/>
            <a:ext cx="0" cy="50728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ZoneTexte 44">
            <a:extLst>
              <a:ext uri="{FF2B5EF4-FFF2-40B4-BE49-F238E27FC236}">
                <a16:creationId xmlns:a16="http://schemas.microsoft.com/office/drawing/2014/main" id="{2A4F27F3-BEBD-0558-8C8E-D9DCECEE6D3B}"/>
              </a:ext>
            </a:extLst>
          </p:cNvPr>
          <p:cNvSpPr txBox="1"/>
          <p:nvPr/>
        </p:nvSpPr>
        <p:spPr>
          <a:xfrm>
            <a:off x="2564383" y="757281"/>
            <a:ext cx="104067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Synthetic DNA </a:t>
            </a:r>
          </a:p>
        </p:txBody>
      </p: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D303CC9E-3244-9042-F00F-571FB922D3FB}"/>
              </a:ext>
            </a:extLst>
          </p:cNvPr>
          <p:cNvCxnSpPr>
            <a:cxnSpLocks/>
          </p:cNvCxnSpPr>
          <p:nvPr/>
        </p:nvCxnSpPr>
        <p:spPr>
          <a:xfrm>
            <a:off x="3098921" y="2501810"/>
            <a:ext cx="0" cy="59517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ZoneTexte 47">
            <a:extLst>
              <a:ext uri="{FF2B5EF4-FFF2-40B4-BE49-F238E27FC236}">
                <a16:creationId xmlns:a16="http://schemas.microsoft.com/office/drawing/2014/main" id="{84FE35B4-4B8D-50ED-0267-93964C4F0100}"/>
              </a:ext>
            </a:extLst>
          </p:cNvPr>
          <p:cNvSpPr txBox="1"/>
          <p:nvPr/>
        </p:nvSpPr>
        <p:spPr>
          <a:xfrm>
            <a:off x="2369883" y="2694109"/>
            <a:ext cx="1460656" cy="2462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Digestion with </a:t>
            </a:r>
            <a:r>
              <a:rPr lang="en-GB" sz="1000" b="1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Eco</a:t>
            </a:r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RV </a:t>
            </a:r>
          </a:p>
        </p:txBody>
      </p: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470BCF27-17D3-3220-3802-2905D11A2DC7}"/>
              </a:ext>
            </a:extLst>
          </p:cNvPr>
          <p:cNvCxnSpPr/>
          <p:nvPr/>
        </p:nvCxnSpPr>
        <p:spPr>
          <a:xfrm>
            <a:off x="4323457" y="1454853"/>
            <a:ext cx="0" cy="14207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ZoneTexte 50">
            <a:extLst>
              <a:ext uri="{FF2B5EF4-FFF2-40B4-BE49-F238E27FC236}">
                <a16:creationId xmlns:a16="http://schemas.microsoft.com/office/drawing/2014/main" id="{E735C290-AED1-D8BE-6EBB-12D68B530747}"/>
              </a:ext>
            </a:extLst>
          </p:cNvPr>
          <p:cNvSpPr txBox="1"/>
          <p:nvPr/>
        </p:nvSpPr>
        <p:spPr>
          <a:xfrm>
            <a:off x="4048008" y="1194983"/>
            <a:ext cx="5212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Hinc</a:t>
            </a:r>
            <a:r>
              <a:rPr lang="en-GB" sz="1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en-GB" sz="1000" i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546F8382-EB65-DA90-4F84-28ABFDD0C83F}"/>
              </a:ext>
            </a:extLst>
          </p:cNvPr>
          <p:cNvCxnSpPr/>
          <p:nvPr/>
        </p:nvCxnSpPr>
        <p:spPr>
          <a:xfrm>
            <a:off x="5353557" y="1453794"/>
            <a:ext cx="0" cy="142078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ZoneTexte 54">
            <a:extLst>
              <a:ext uri="{FF2B5EF4-FFF2-40B4-BE49-F238E27FC236}">
                <a16:creationId xmlns:a16="http://schemas.microsoft.com/office/drawing/2014/main" id="{C7548C07-41F0-F26C-A8CD-A993B1DFC0F7}"/>
              </a:ext>
            </a:extLst>
          </p:cNvPr>
          <p:cNvSpPr txBox="1"/>
          <p:nvPr/>
        </p:nvSpPr>
        <p:spPr>
          <a:xfrm>
            <a:off x="5089890" y="1194983"/>
            <a:ext cx="5212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Hinc</a:t>
            </a:r>
            <a:r>
              <a:rPr lang="en-GB" sz="1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en-GB" sz="1000" i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9CABDB9F-25AC-955F-5BA7-EEA1AFA5CEA0}"/>
              </a:ext>
            </a:extLst>
          </p:cNvPr>
          <p:cNvCxnSpPr/>
          <p:nvPr/>
        </p:nvCxnSpPr>
        <p:spPr>
          <a:xfrm>
            <a:off x="4890984" y="2414639"/>
            <a:ext cx="0" cy="684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481DF0A2-4CC2-6602-65E5-488CE60FD8C7}"/>
              </a:ext>
            </a:extLst>
          </p:cNvPr>
          <p:cNvCxnSpPr>
            <a:cxnSpLocks/>
          </p:cNvCxnSpPr>
          <p:nvPr/>
        </p:nvCxnSpPr>
        <p:spPr>
          <a:xfrm>
            <a:off x="3105271" y="3085493"/>
            <a:ext cx="1785713" cy="1149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1E4A99F4-0EA8-28A1-DC00-8CB2752394A0}"/>
              </a:ext>
            </a:extLst>
          </p:cNvPr>
          <p:cNvSpPr txBox="1"/>
          <p:nvPr/>
        </p:nvSpPr>
        <p:spPr>
          <a:xfrm>
            <a:off x="4171057" y="2694109"/>
            <a:ext cx="143020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Digestion with </a:t>
            </a:r>
            <a:r>
              <a:rPr lang="en-GB" sz="1000" b="1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Hinc</a:t>
            </a:r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II  </a:t>
            </a:r>
          </a:p>
        </p:txBody>
      </p:sp>
      <p:cxnSp>
        <p:nvCxnSpPr>
          <p:cNvPr id="65" name="Connecteur droit avec flèche 64">
            <a:extLst>
              <a:ext uri="{FF2B5EF4-FFF2-40B4-BE49-F238E27FC236}">
                <a16:creationId xmlns:a16="http://schemas.microsoft.com/office/drawing/2014/main" id="{ED4C99D6-67C9-6843-FB2F-F9CB946F2BB8}"/>
              </a:ext>
            </a:extLst>
          </p:cNvPr>
          <p:cNvCxnSpPr>
            <a:cxnSpLocks/>
          </p:cNvCxnSpPr>
          <p:nvPr/>
        </p:nvCxnSpPr>
        <p:spPr>
          <a:xfrm>
            <a:off x="3963891" y="3096984"/>
            <a:ext cx="0" cy="51348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ZoneTexte 67">
            <a:extLst>
              <a:ext uri="{FF2B5EF4-FFF2-40B4-BE49-F238E27FC236}">
                <a16:creationId xmlns:a16="http://schemas.microsoft.com/office/drawing/2014/main" id="{6527C6B1-D74D-DB90-C317-7EDF70AF10EC}"/>
              </a:ext>
            </a:extLst>
          </p:cNvPr>
          <p:cNvSpPr txBox="1"/>
          <p:nvPr/>
        </p:nvSpPr>
        <p:spPr>
          <a:xfrm>
            <a:off x="3634921" y="3201733"/>
            <a:ext cx="646331" cy="2462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Ligation</a:t>
            </a:r>
          </a:p>
        </p:txBody>
      </p:sp>
      <p:sp>
        <p:nvSpPr>
          <p:cNvPr id="78" name="ZoneTexte 77">
            <a:extLst>
              <a:ext uri="{FF2B5EF4-FFF2-40B4-BE49-F238E27FC236}">
                <a16:creationId xmlns:a16="http://schemas.microsoft.com/office/drawing/2014/main" id="{59739254-A1C5-2F53-DD3A-25B5357F7E22}"/>
              </a:ext>
            </a:extLst>
          </p:cNvPr>
          <p:cNvSpPr txBox="1"/>
          <p:nvPr/>
        </p:nvSpPr>
        <p:spPr>
          <a:xfrm>
            <a:off x="2963185" y="3708091"/>
            <a:ext cx="349776" cy="17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id="{97B828E5-F75A-C002-7B6C-34945110D8E7}"/>
              </a:ext>
            </a:extLst>
          </p:cNvPr>
          <p:cNvSpPr txBox="1"/>
          <p:nvPr/>
        </p:nvSpPr>
        <p:spPr>
          <a:xfrm>
            <a:off x="4414870" y="3663050"/>
            <a:ext cx="5537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</a:p>
        </p:txBody>
      </p:sp>
      <p:sp>
        <p:nvSpPr>
          <p:cNvPr id="2" name="Flèche vers la droite 1">
            <a:extLst>
              <a:ext uri="{FF2B5EF4-FFF2-40B4-BE49-F238E27FC236}">
                <a16:creationId xmlns:a16="http://schemas.microsoft.com/office/drawing/2014/main" id="{AF82F648-252E-CD45-9064-0013B80B7DBA}"/>
              </a:ext>
            </a:extLst>
          </p:cNvPr>
          <p:cNvSpPr/>
          <p:nvPr/>
        </p:nvSpPr>
        <p:spPr>
          <a:xfrm>
            <a:off x="3343189" y="4277618"/>
            <a:ext cx="1200930" cy="180000"/>
          </a:xfrm>
          <a:prstGeom prst="rightArrow">
            <a:avLst>
              <a:gd name="adj1" fmla="val 42944"/>
              <a:gd name="adj2" fmla="val 50000"/>
            </a:avLst>
          </a:prstGeom>
          <a:pattFill prst="wdUpDiag">
            <a:fgClr>
              <a:schemeClr val="accent5">
                <a:lumMod val="60000"/>
                <a:lumOff val="4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45C89C8-4065-E50B-9188-6879375E1659}"/>
              </a:ext>
            </a:extLst>
          </p:cNvPr>
          <p:cNvSpPr txBox="1"/>
          <p:nvPr/>
        </p:nvSpPr>
        <p:spPr>
          <a:xfrm>
            <a:off x="3611444" y="3673144"/>
            <a:ext cx="453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000" b="1" baseline="30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CD00A12-719A-45A4-5C93-DC61C68D440B}"/>
              </a:ext>
            </a:extLst>
          </p:cNvPr>
          <p:cNvSpPr txBox="1"/>
          <p:nvPr/>
        </p:nvSpPr>
        <p:spPr>
          <a:xfrm>
            <a:off x="3805366" y="4348269"/>
            <a:ext cx="5180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Amp</a:t>
            </a:r>
            <a:r>
              <a:rPr lang="en-GB" sz="1000" b="1" baseline="30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sp>
        <p:nvSpPr>
          <p:cNvPr id="107" name="ZoneTexte 106">
            <a:extLst>
              <a:ext uri="{FF2B5EF4-FFF2-40B4-BE49-F238E27FC236}">
                <a16:creationId xmlns:a16="http://schemas.microsoft.com/office/drawing/2014/main" id="{A6E7BDE7-FC5E-592C-4EE5-6FF3C8C38D5C}"/>
              </a:ext>
            </a:extLst>
          </p:cNvPr>
          <p:cNvSpPr txBox="1"/>
          <p:nvPr/>
        </p:nvSpPr>
        <p:spPr>
          <a:xfrm>
            <a:off x="1121947" y="102469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607C7CE1-10DE-610B-BDD4-81022D3AEB88}"/>
              </a:ext>
            </a:extLst>
          </p:cNvPr>
          <p:cNvCxnSpPr>
            <a:cxnSpLocks/>
          </p:cNvCxnSpPr>
          <p:nvPr/>
        </p:nvCxnSpPr>
        <p:spPr>
          <a:xfrm>
            <a:off x="594241" y="4979671"/>
            <a:ext cx="4010975" cy="3898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lèche vers la droite 7">
            <a:extLst>
              <a:ext uri="{FF2B5EF4-FFF2-40B4-BE49-F238E27FC236}">
                <a16:creationId xmlns:a16="http://schemas.microsoft.com/office/drawing/2014/main" id="{377BD14A-34D3-E940-7734-1AFF09BC1885}"/>
              </a:ext>
            </a:extLst>
          </p:cNvPr>
          <p:cNvSpPr/>
          <p:nvPr/>
        </p:nvSpPr>
        <p:spPr>
          <a:xfrm>
            <a:off x="1569954" y="4892302"/>
            <a:ext cx="1085623" cy="180000"/>
          </a:xfrm>
          <a:prstGeom prst="rightArrow">
            <a:avLst/>
          </a:prstGeom>
          <a:solidFill>
            <a:srgbClr val="7030A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Flèche vers la gauche 25">
            <a:extLst>
              <a:ext uri="{FF2B5EF4-FFF2-40B4-BE49-F238E27FC236}">
                <a16:creationId xmlns:a16="http://schemas.microsoft.com/office/drawing/2014/main" id="{300367CC-99A7-C09F-829A-5DB3A067E65E}"/>
              </a:ext>
            </a:extLst>
          </p:cNvPr>
          <p:cNvSpPr/>
          <p:nvPr/>
        </p:nvSpPr>
        <p:spPr>
          <a:xfrm>
            <a:off x="890489" y="4893569"/>
            <a:ext cx="255012" cy="180000"/>
          </a:xfrm>
          <a:prstGeom prst="leftArrow">
            <a:avLst/>
          </a:prstGeom>
          <a:solidFill>
            <a:srgbClr val="FFC00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27" name="Flèche vers la gauche 26">
            <a:extLst>
              <a:ext uri="{FF2B5EF4-FFF2-40B4-BE49-F238E27FC236}">
                <a16:creationId xmlns:a16="http://schemas.microsoft.com/office/drawing/2014/main" id="{A465B9FC-C924-AFDF-402F-EB26A751C8C0}"/>
              </a:ext>
            </a:extLst>
          </p:cNvPr>
          <p:cNvSpPr/>
          <p:nvPr/>
        </p:nvSpPr>
        <p:spPr>
          <a:xfrm>
            <a:off x="2642877" y="4894201"/>
            <a:ext cx="1683686" cy="180000"/>
          </a:xfrm>
          <a:prstGeom prst="leftArrow">
            <a:avLst/>
          </a:prstGeom>
          <a:solidFill>
            <a:srgbClr val="F497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F58613C1-86F5-F89E-EDBD-67764BC01F4C}"/>
              </a:ext>
            </a:extLst>
          </p:cNvPr>
          <p:cNvSpPr txBox="1"/>
          <p:nvPr/>
        </p:nvSpPr>
        <p:spPr>
          <a:xfrm>
            <a:off x="657252" y="4713527"/>
            <a:ext cx="30939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ssr2595  </a:t>
            </a:r>
            <a:r>
              <a:rPr lang="en-GB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sll1468 (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crtR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5BE30264-8C9B-551F-479E-D490476D0D32}"/>
              </a:ext>
            </a:extLst>
          </p:cNvPr>
          <p:cNvSpPr txBox="1"/>
          <p:nvPr/>
        </p:nvSpPr>
        <p:spPr>
          <a:xfrm>
            <a:off x="3167400" y="4742722"/>
            <a:ext cx="583814" cy="78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slr1543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4F3C6669-2DAF-3608-3D1E-A8F316D83EDC}"/>
              </a:ext>
            </a:extLst>
          </p:cNvPr>
          <p:cNvSpPr txBox="1"/>
          <p:nvPr/>
        </p:nvSpPr>
        <p:spPr>
          <a:xfrm>
            <a:off x="4639040" y="4770741"/>
            <a:ext cx="13124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WT chromosome</a:t>
            </a:r>
          </a:p>
        </p:txBody>
      </p:sp>
      <p:sp>
        <p:nvSpPr>
          <p:cNvPr id="109" name="Triangle 108">
            <a:extLst>
              <a:ext uri="{FF2B5EF4-FFF2-40B4-BE49-F238E27FC236}">
                <a16:creationId xmlns:a16="http://schemas.microsoft.com/office/drawing/2014/main" id="{42CCA62F-D9D8-8118-01E1-60B4362B12DB}"/>
              </a:ext>
            </a:extLst>
          </p:cNvPr>
          <p:cNvSpPr/>
          <p:nvPr/>
        </p:nvSpPr>
        <p:spPr>
          <a:xfrm rot="5400000">
            <a:off x="987259" y="5118066"/>
            <a:ext cx="54141" cy="508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Triangle 109">
            <a:extLst>
              <a:ext uri="{FF2B5EF4-FFF2-40B4-BE49-F238E27FC236}">
                <a16:creationId xmlns:a16="http://schemas.microsoft.com/office/drawing/2014/main" id="{EE139312-4CE8-D9F1-EFED-1172DF0E3D0A}"/>
              </a:ext>
            </a:extLst>
          </p:cNvPr>
          <p:cNvSpPr/>
          <p:nvPr/>
        </p:nvSpPr>
        <p:spPr>
          <a:xfrm rot="8935377">
            <a:off x="3022132" y="5133295"/>
            <a:ext cx="54141" cy="508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1" name="Connecteur droit 110">
            <a:extLst>
              <a:ext uri="{FF2B5EF4-FFF2-40B4-BE49-F238E27FC236}">
                <a16:creationId xmlns:a16="http://schemas.microsoft.com/office/drawing/2014/main" id="{7734C6E8-5DB3-0C2C-F3CB-4D10CD3FE7F9}"/>
              </a:ext>
            </a:extLst>
          </p:cNvPr>
          <p:cNvCxnSpPr>
            <a:cxnSpLocks/>
          </p:cNvCxnSpPr>
          <p:nvPr/>
        </p:nvCxnSpPr>
        <p:spPr>
          <a:xfrm>
            <a:off x="1114765" y="5156166"/>
            <a:ext cx="1876217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ZoneTexte 111">
            <a:extLst>
              <a:ext uri="{FF2B5EF4-FFF2-40B4-BE49-F238E27FC236}">
                <a16:creationId xmlns:a16="http://schemas.microsoft.com/office/drawing/2014/main" id="{4F95790B-7E6D-752C-D918-8564A1B49715}"/>
              </a:ext>
            </a:extLst>
          </p:cNvPr>
          <p:cNvSpPr txBox="1"/>
          <p:nvPr/>
        </p:nvSpPr>
        <p:spPr>
          <a:xfrm>
            <a:off x="1639035" y="5166155"/>
            <a:ext cx="6591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1566 bp</a:t>
            </a:r>
          </a:p>
        </p:txBody>
      </p:sp>
      <p:grpSp>
        <p:nvGrpSpPr>
          <p:cNvPr id="113" name="Groupe 112">
            <a:extLst>
              <a:ext uri="{FF2B5EF4-FFF2-40B4-BE49-F238E27FC236}">
                <a16:creationId xmlns:a16="http://schemas.microsoft.com/office/drawing/2014/main" id="{FBBA3F53-3E91-3AA3-B6D5-60A73377FEE5}"/>
              </a:ext>
            </a:extLst>
          </p:cNvPr>
          <p:cNvGrpSpPr/>
          <p:nvPr/>
        </p:nvGrpSpPr>
        <p:grpSpPr>
          <a:xfrm>
            <a:off x="546652" y="5499413"/>
            <a:ext cx="5853595" cy="706688"/>
            <a:chOff x="628065" y="1998612"/>
            <a:chExt cx="5853595" cy="706688"/>
          </a:xfrm>
        </p:grpSpPr>
        <p:cxnSp>
          <p:nvCxnSpPr>
            <p:cNvPr id="114" name="Connecteur droit 113">
              <a:extLst>
                <a:ext uri="{FF2B5EF4-FFF2-40B4-BE49-F238E27FC236}">
                  <a16:creationId xmlns:a16="http://schemas.microsoft.com/office/drawing/2014/main" id="{F0A45782-E266-7E47-5A3D-A00AE8944BA8}"/>
                </a:ext>
              </a:extLst>
            </p:cNvPr>
            <p:cNvCxnSpPr>
              <a:cxnSpLocks/>
            </p:cNvCxnSpPr>
            <p:nvPr/>
          </p:nvCxnSpPr>
          <p:spPr>
            <a:xfrm>
              <a:off x="628065" y="2243244"/>
              <a:ext cx="4010975" cy="3898"/>
            </a:xfrm>
            <a:prstGeom prst="line">
              <a:avLst/>
            </a:prstGeom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Flèche vers la droite 114">
              <a:extLst>
                <a:ext uri="{FF2B5EF4-FFF2-40B4-BE49-F238E27FC236}">
                  <a16:creationId xmlns:a16="http://schemas.microsoft.com/office/drawing/2014/main" id="{F9D026A3-0EF7-40FC-0E17-8571CB0C0EEE}"/>
                </a:ext>
              </a:extLst>
            </p:cNvPr>
            <p:cNvSpPr/>
            <p:nvPr/>
          </p:nvSpPr>
          <p:spPr>
            <a:xfrm>
              <a:off x="2307830" y="2162671"/>
              <a:ext cx="385075" cy="180000"/>
            </a:xfrm>
            <a:prstGeom prst="rightArrow">
              <a:avLst/>
            </a:prstGeom>
            <a:solidFill>
              <a:srgbClr val="7030A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Flèche vers la gauche 115">
              <a:extLst>
                <a:ext uri="{FF2B5EF4-FFF2-40B4-BE49-F238E27FC236}">
                  <a16:creationId xmlns:a16="http://schemas.microsoft.com/office/drawing/2014/main" id="{F7243D27-FBF6-39D4-31A2-4F2AA8259FC3}"/>
                </a:ext>
              </a:extLst>
            </p:cNvPr>
            <p:cNvSpPr/>
            <p:nvPr/>
          </p:nvSpPr>
          <p:spPr>
            <a:xfrm>
              <a:off x="898173" y="2157142"/>
              <a:ext cx="255012" cy="180000"/>
            </a:xfrm>
            <a:prstGeom prst="leftArrow">
              <a:avLst/>
            </a:prstGeom>
            <a:solidFill>
              <a:srgbClr val="FFC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dirty="0"/>
            </a:p>
          </p:txBody>
        </p:sp>
        <p:sp>
          <p:nvSpPr>
            <p:cNvPr id="117" name="Flèche vers la gauche 116">
              <a:extLst>
                <a:ext uri="{FF2B5EF4-FFF2-40B4-BE49-F238E27FC236}">
                  <a16:creationId xmlns:a16="http://schemas.microsoft.com/office/drawing/2014/main" id="{C45CE7ED-AFD1-D62E-ED25-E1FF18D2A686}"/>
                </a:ext>
              </a:extLst>
            </p:cNvPr>
            <p:cNvSpPr/>
            <p:nvPr/>
          </p:nvSpPr>
          <p:spPr>
            <a:xfrm>
              <a:off x="2708491" y="2157142"/>
              <a:ext cx="1842620" cy="180000"/>
            </a:xfrm>
            <a:prstGeom prst="leftArrow">
              <a:avLst/>
            </a:prstGeom>
            <a:solidFill>
              <a:srgbClr val="F497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8" name="ZoneTexte 117">
              <a:extLst>
                <a:ext uri="{FF2B5EF4-FFF2-40B4-BE49-F238E27FC236}">
                  <a16:creationId xmlns:a16="http://schemas.microsoft.com/office/drawing/2014/main" id="{20E4EAA8-5A1D-B5BB-D00D-0C026E196C48}"/>
                </a:ext>
              </a:extLst>
            </p:cNvPr>
            <p:cNvSpPr txBox="1"/>
            <p:nvPr/>
          </p:nvSpPr>
          <p:spPr>
            <a:xfrm>
              <a:off x="671985" y="1998612"/>
              <a:ext cx="233269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ssr2595                     </a:t>
              </a:r>
              <a:r>
                <a:rPr lang="en-GB" sz="1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Km</a:t>
              </a:r>
              <a:r>
                <a:rPr lang="en-GB" sz="1000" b="1" baseline="30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en-GB" sz="11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9" name="ZoneTexte 118">
              <a:extLst>
                <a:ext uri="{FF2B5EF4-FFF2-40B4-BE49-F238E27FC236}">
                  <a16:creationId xmlns:a16="http://schemas.microsoft.com/office/drawing/2014/main" id="{F1510D7F-2755-C653-A7F1-D9A21FC0C217}"/>
                </a:ext>
              </a:extLst>
            </p:cNvPr>
            <p:cNvSpPr txBox="1"/>
            <p:nvPr/>
          </p:nvSpPr>
          <p:spPr>
            <a:xfrm>
              <a:off x="3192800" y="1998612"/>
              <a:ext cx="5838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slr1543</a:t>
              </a:r>
            </a:p>
          </p:txBody>
        </p:sp>
        <p:sp>
          <p:nvSpPr>
            <p:cNvPr id="120" name="Flèche vers la droite 119">
              <a:extLst>
                <a:ext uri="{FF2B5EF4-FFF2-40B4-BE49-F238E27FC236}">
                  <a16:creationId xmlns:a16="http://schemas.microsoft.com/office/drawing/2014/main" id="{96982113-AD04-BE7E-A8BE-BE7067318F45}"/>
                </a:ext>
              </a:extLst>
            </p:cNvPr>
            <p:cNvSpPr/>
            <p:nvPr/>
          </p:nvSpPr>
          <p:spPr>
            <a:xfrm>
              <a:off x="1539004" y="2160425"/>
              <a:ext cx="1022044" cy="180000"/>
            </a:xfrm>
            <a:prstGeom prst="rightArrow">
              <a:avLst/>
            </a:prstGeom>
            <a:pattFill prst="dkVert">
              <a:fgClr>
                <a:srgbClr val="FFC000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1" name="ZoneTexte 120">
              <a:extLst>
                <a:ext uri="{FF2B5EF4-FFF2-40B4-BE49-F238E27FC236}">
                  <a16:creationId xmlns:a16="http://schemas.microsoft.com/office/drawing/2014/main" id="{F96CED6C-EAFA-6076-5A91-AA1B8DF13685}"/>
                </a:ext>
              </a:extLst>
            </p:cNvPr>
            <p:cNvSpPr txBox="1"/>
            <p:nvPr/>
          </p:nvSpPr>
          <p:spPr>
            <a:xfrm>
              <a:off x="4639040" y="2046696"/>
              <a:ext cx="18426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b="1" dirty="0" err="1">
                  <a:latin typeface="Symbol" pitchFamily="2" charset="2"/>
                  <a:cs typeface="Times New Roman" panose="02020603050405020304" pitchFamily="18" charset="0"/>
                </a:rPr>
                <a:t>D</a:t>
              </a:r>
              <a:r>
                <a:rPr lang="en-GB" sz="12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crtR</a:t>
              </a:r>
              <a:r>
                <a:rPr lang="en-GB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:Km</a:t>
              </a:r>
              <a:r>
                <a:rPr lang="en-GB" sz="1200" b="1" baseline="30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GB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chromosome</a:t>
              </a:r>
            </a:p>
          </p:txBody>
        </p:sp>
        <p:sp>
          <p:nvSpPr>
            <p:cNvPr id="122" name="Triangle 121">
              <a:extLst>
                <a:ext uri="{FF2B5EF4-FFF2-40B4-BE49-F238E27FC236}">
                  <a16:creationId xmlns:a16="http://schemas.microsoft.com/office/drawing/2014/main" id="{9BACABD2-ADFF-F338-6CA9-A909F8D18DAB}"/>
                </a:ext>
              </a:extLst>
            </p:cNvPr>
            <p:cNvSpPr/>
            <p:nvPr/>
          </p:nvSpPr>
          <p:spPr>
            <a:xfrm rot="5400000">
              <a:off x="987259" y="2445361"/>
              <a:ext cx="54141" cy="5080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3" name="Triangle 122">
              <a:extLst>
                <a:ext uri="{FF2B5EF4-FFF2-40B4-BE49-F238E27FC236}">
                  <a16:creationId xmlns:a16="http://schemas.microsoft.com/office/drawing/2014/main" id="{A1D09CF3-AC15-6371-9C79-07B17DFF7BD0}"/>
                </a:ext>
              </a:extLst>
            </p:cNvPr>
            <p:cNvSpPr/>
            <p:nvPr/>
          </p:nvSpPr>
          <p:spPr>
            <a:xfrm rot="8935377">
              <a:off x="3058428" y="2457378"/>
              <a:ext cx="54141" cy="5080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4" name="Connecteur droit 123">
              <a:extLst>
                <a:ext uri="{FF2B5EF4-FFF2-40B4-BE49-F238E27FC236}">
                  <a16:creationId xmlns:a16="http://schemas.microsoft.com/office/drawing/2014/main" id="{74DA2F28-0310-CB6E-E392-585580A9C2B4}"/>
                </a:ext>
              </a:extLst>
            </p:cNvPr>
            <p:cNvCxnSpPr>
              <a:cxnSpLocks/>
              <a:endCxn id="123" idx="4"/>
            </p:cNvCxnSpPr>
            <p:nvPr/>
          </p:nvCxnSpPr>
          <p:spPr>
            <a:xfrm>
              <a:off x="1068327" y="2469090"/>
              <a:ext cx="1980875" cy="5907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ZoneTexte 124">
              <a:extLst>
                <a:ext uri="{FF2B5EF4-FFF2-40B4-BE49-F238E27FC236}">
                  <a16:creationId xmlns:a16="http://schemas.microsoft.com/office/drawing/2014/main" id="{B76B6B78-C222-C0DB-3365-48D7052A57D9}"/>
                </a:ext>
              </a:extLst>
            </p:cNvPr>
            <p:cNvSpPr txBox="1"/>
            <p:nvPr/>
          </p:nvSpPr>
          <p:spPr>
            <a:xfrm>
              <a:off x="1727401" y="2443690"/>
              <a:ext cx="65915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1686 bp</a:t>
              </a:r>
            </a:p>
          </p:txBody>
        </p:sp>
      </p:grpSp>
      <p:pic>
        <p:nvPicPr>
          <p:cNvPr id="126" name="Image 125">
            <a:extLst>
              <a:ext uri="{FF2B5EF4-FFF2-40B4-BE49-F238E27FC236}">
                <a16:creationId xmlns:a16="http://schemas.microsoft.com/office/drawing/2014/main" id="{F364C3D2-FC01-32BC-401B-41B000B1A1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493" t="13650" r="10184" b="2"/>
          <a:stretch/>
        </p:blipFill>
        <p:spPr>
          <a:xfrm>
            <a:off x="3611855" y="6633796"/>
            <a:ext cx="2127182" cy="1507536"/>
          </a:xfrm>
          <a:prstGeom prst="rect">
            <a:avLst/>
          </a:prstGeom>
        </p:spPr>
      </p:pic>
      <p:sp>
        <p:nvSpPr>
          <p:cNvPr id="127" name="ZoneTexte 126">
            <a:extLst>
              <a:ext uri="{FF2B5EF4-FFF2-40B4-BE49-F238E27FC236}">
                <a16:creationId xmlns:a16="http://schemas.microsoft.com/office/drawing/2014/main" id="{0B9B509F-E100-1DF2-BBAA-F37D7510018E}"/>
              </a:ext>
            </a:extLst>
          </p:cNvPr>
          <p:cNvSpPr txBox="1"/>
          <p:nvPr/>
        </p:nvSpPr>
        <p:spPr>
          <a:xfrm>
            <a:off x="313590" y="4595341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28" name="ZoneTexte 127">
            <a:extLst>
              <a:ext uri="{FF2B5EF4-FFF2-40B4-BE49-F238E27FC236}">
                <a16:creationId xmlns:a16="http://schemas.microsoft.com/office/drawing/2014/main" id="{F09713E8-3B7C-7ED5-C3E3-37A52DAABBAB}"/>
              </a:ext>
            </a:extLst>
          </p:cNvPr>
          <p:cNvSpPr txBox="1"/>
          <p:nvPr/>
        </p:nvSpPr>
        <p:spPr>
          <a:xfrm>
            <a:off x="3242046" y="6311198"/>
            <a:ext cx="314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29" name="ZoneTexte 128">
            <a:extLst>
              <a:ext uri="{FF2B5EF4-FFF2-40B4-BE49-F238E27FC236}">
                <a16:creationId xmlns:a16="http://schemas.microsoft.com/office/drawing/2014/main" id="{8AB11B80-1505-AA0B-217C-9188B08423E0}"/>
              </a:ext>
            </a:extLst>
          </p:cNvPr>
          <p:cNvSpPr txBox="1"/>
          <p:nvPr/>
        </p:nvSpPr>
        <p:spPr>
          <a:xfrm>
            <a:off x="3621402" y="6418979"/>
            <a:ext cx="4203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WT</a:t>
            </a:r>
          </a:p>
        </p:txBody>
      </p:sp>
      <p:sp>
        <p:nvSpPr>
          <p:cNvPr id="130" name="ZoneTexte 129">
            <a:extLst>
              <a:ext uri="{FF2B5EF4-FFF2-40B4-BE49-F238E27FC236}">
                <a16:creationId xmlns:a16="http://schemas.microsoft.com/office/drawing/2014/main" id="{3E9B2DB4-E3F2-BE11-14D5-2D8E07654009}"/>
              </a:ext>
            </a:extLst>
          </p:cNvPr>
          <p:cNvSpPr txBox="1"/>
          <p:nvPr/>
        </p:nvSpPr>
        <p:spPr>
          <a:xfrm>
            <a:off x="3975012" y="6263522"/>
            <a:ext cx="53587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crtR</a:t>
            </a:r>
            <a:endParaRPr lang="en-GB" sz="1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1   2</a:t>
            </a:r>
            <a:endParaRPr lang="en-GB" sz="1100" dirty="0"/>
          </a:p>
        </p:txBody>
      </p:sp>
      <p:sp>
        <p:nvSpPr>
          <p:cNvPr id="131" name="ZoneTexte 130">
            <a:extLst>
              <a:ext uri="{FF2B5EF4-FFF2-40B4-BE49-F238E27FC236}">
                <a16:creationId xmlns:a16="http://schemas.microsoft.com/office/drawing/2014/main" id="{F91F764E-B750-5732-FEF9-8A0F52329566}"/>
              </a:ext>
            </a:extLst>
          </p:cNvPr>
          <p:cNvSpPr txBox="1"/>
          <p:nvPr/>
        </p:nvSpPr>
        <p:spPr>
          <a:xfrm>
            <a:off x="5053074" y="6168013"/>
            <a:ext cx="143598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crtR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1      2</a:t>
            </a:r>
            <a:endParaRPr lang="en-GB" sz="1100" dirty="0"/>
          </a:p>
        </p:txBody>
      </p: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04D1C97C-8990-0E26-9578-12468963DA6F}"/>
              </a:ext>
            </a:extLst>
          </p:cNvPr>
          <p:cNvCxnSpPr>
            <a:stCxn id="129" idx="2"/>
            <a:endCxn id="129" idx="2"/>
          </p:cNvCxnSpPr>
          <p:nvPr/>
        </p:nvCxnSpPr>
        <p:spPr>
          <a:xfrm>
            <a:off x="3831556" y="668058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8740B836-6A62-C8A1-46BE-D087B8C95C64}"/>
              </a:ext>
            </a:extLst>
          </p:cNvPr>
          <p:cNvCxnSpPr>
            <a:cxnSpLocks/>
          </p:cNvCxnSpPr>
          <p:nvPr/>
        </p:nvCxnSpPr>
        <p:spPr>
          <a:xfrm>
            <a:off x="3705968" y="6693289"/>
            <a:ext cx="216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cteur droit 133">
            <a:extLst>
              <a:ext uri="{FF2B5EF4-FFF2-40B4-BE49-F238E27FC236}">
                <a16:creationId xmlns:a16="http://schemas.microsoft.com/office/drawing/2014/main" id="{DF422BD7-8437-DD15-9A3F-480E1EFAA6C5}"/>
              </a:ext>
            </a:extLst>
          </p:cNvPr>
          <p:cNvCxnSpPr>
            <a:cxnSpLocks/>
          </p:cNvCxnSpPr>
          <p:nvPr/>
        </p:nvCxnSpPr>
        <p:spPr>
          <a:xfrm>
            <a:off x="4007492" y="6687798"/>
            <a:ext cx="35600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54E41A8B-84BB-CA90-370A-F6B4CA783DFB}"/>
              </a:ext>
            </a:extLst>
          </p:cNvPr>
          <p:cNvCxnSpPr>
            <a:cxnSpLocks/>
          </p:cNvCxnSpPr>
          <p:nvPr/>
        </p:nvCxnSpPr>
        <p:spPr>
          <a:xfrm>
            <a:off x="5053074" y="6687798"/>
            <a:ext cx="41725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ZoneTexte 135">
            <a:extLst>
              <a:ext uri="{FF2B5EF4-FFF2-40B4-BE49-F238E27FC236}">
                <a16:creationId xmlns:a16="http://schemas.microsoft.com/office/drawing/2014/main" id="{EFAD438D-6EFE-AFEC-72A3-998C6CCF463D}"/>
              </a:ext>
            </a:extLst>
          </p:cNvPr>
          <p:cNvSpPr txBox="1"/>
          <p:nvPr/>
        </p:nvSpPr>
        <p:spPr>
          <a:xfrm>
            <a:off x="5512261" y="6412365"/>
            <a:ext cx="3177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</p:txBody>
      </p:sp>
      <p:sp>
        <p:nvSpPr>
          <p:cNvPr id="137" name="ZoneTexte 136">
            <a:extLst>
              <a:ext uri="{FF2B5EF4-FFF2-40B4-BE49-F238E27FC236}">
                <a16:creationId xmlns:a16="http://schemas.microsoft.com/office/drawing/2014/main" id="{80BBDE9F-DB00-C04C-F402-6671F40D7998}"/>
              </a:ext>
            </a:extLst>
          </p:cNvPr>
          <p:cNvSpPr txBox="1"/>
          <p:nvPr/>
        </p:nvSpPr>
        <p:spPr>
          <a:xfrm>
            <a:off x="5761877" y="7677688"/>
            <a:ext cx="4475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kb</a:t>
            </a:r>
          </a:p>
        </p:txBody>
      </p:sp>
      <p:sp>
        <p:nvSpPr>
          <p:cNvPr id="138" name="ZoneTexte 137">
            <a:extLst>
              <a:ext uri="{FF2B5EF4-FFF2-40B4-BE49-F238E27FC236}">
                <a16:creationId xmlns:a16="http://schemas.microsoft.com/office/drawing/2014/main" id="{3B7CA175-51FA-EFAC-B3E3-2FE1A43DEBFB}"/>
              </a:ext>
            </a:extLst>
          </p:cNvPr>
          <p:cNvSpPr txBox="1"/>
          <p:nvPr/>
        </p:nvSpPr>
        <p:spPr>
          <a:xfrm>
            <a:off x="5762218" y="7863945"/>
            <a:ext cx="55335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1.5 kb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6AE5B330-3F31-24D3-9A49-065DB3DEE309}"/>
              </a:ext>
            </a:extLst>
          </p:cNvPr>
          <p:cNvSpPr/>
          <p:nvPr/>
        </p:nvSpPr>
        <p:spPr>
          <a:xfrm>
            <a:off x="3697466" y="7871867"/>
            <a:ext cx="228700" cy="197329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0" name="ZoneTexte 139">
            <a:extLst>
              <a:ext uri="{FF2B5EF4-FFF2-40B4-BE49-F238E27FC236}">
                <a16:creationId xmlns:a16="http://schemas.microsoft.com/office/drawing/2014/main" id="{19A0CCE5-0EFE-06E0-1798-C6247EF7E4A7}"/>
              </a:ext>
            </a:extLst>
          </p:cNvPr>
          <p:cNvSpPr txBox="1"/>
          <p:nvPr/>
        </p:nvSpPr>
        <p:spPr>
          <a:xfrm>
            <a:off x="3034113" y="7634170"/>
            <a:ext cx="6591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1686 bp</a:t>
            </a:r>
          </a:p>
        </p:txBody>
      </p:sp>
      <p:sp>
        <p:nvSpPr>
          <p:cNvPr id="141" name="ZoneTexte 140">
            <a:extLst>
              <a:ext uri="{FF2B5EF4-FFF2-40B4-BE49-F238E27FC236}">
                <a16:creationId xmlns:a16="http://schemas.microsoft.com/office/drawing/2014/main" id="{A6FB5A44-1CBF-0FE7-89C6-2DE7EFF3AA78}"/>
              </a:ext>
            </a:extLst>
          </p:cNvPr>
          <p:cNvSpPr txBox="1"/>
          <p:nvPr/>
        </p:nvSpPr>
        <p:spPr>
          <a:xfrm>
            <a:off x="3034113" y="7851649"/>
            <a:ext cx="6591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1566 bp</a:t>
            </a:r>
          </a:p>
        </p:txBody>
      </p:sp>
      <p:sp>
        <p:nvSpPr>
          <p:cNvPr id="142" name="ZoneTexte 141">
            <a:extLst>
              <a:ext uri="{FF2B5EF4-FFF2-40B4-BE49-F238E27FC236}">
                <a16:creationId xmlns:a16="http://schemas.microsoft.com/office/drawing/2014/main" id="{747C3432-5D97-ADFA-C68B-84A00C63EB93}"/>
              </a:ext>
            </a:extLst>
          </p:cNvPr>
          <p:cNvSpPr txBox="1"/>
          <p:nvPr/>
        </p:nvSpPr>
        <p:spPr>
          <a:xfrm>
            <a:off x="5748584" y="7305937"/>
            <a:ext cx="4475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kb</a:t>
            </a: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A4025737-00D1-B4B7-DDC7-54D8082C7F19}"/>
              </a:ext>
            </a:extLst>
          </p:cNvPr>
          <p:cNvSpPr/>
          <p:nvPr/>
        </p:nvSpPr>
        <p:spPr>
          <a:xfrm>
            <a:off x="2514228" y="1500536"/>
            <a:ext cx="499094" cy="9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4" name="ZoneTexte 143">
            <a:extLst>
              <a:ext uri="{FF2B5EF4-FFF2-40B4-BE49-F238E27FC236}">
                <a16:creationId xmlns:a16="http://schemas.microsoft.com/office/drawing/2014/main" id="{3C4E2499-8B04-3BD2-77FC-BE804ED0C448}"/>
              </a:ext>
            </a:extLst>
          </p:cNvPr>
          <p:cNvSpPr txBox="1"/>
          <p:nvPr/>
        </p:nvSpPr>
        <p:spPr>
          <a:xfrm>
            <a:off x="-7233" y="8222190"/>
            <a:ext cx="6858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Figure S10. 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Construction and analysis of the </a:t>
            </a:r>
            <a:r>
              <a:rPr lang="en-GB" sz="1200" b="1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crtR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en-GB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200" b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mutant and its derivative reporter strain propagating the </a:t>
            </a:r>
            <a:r>
              <a:rPr lang="en-GB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plasmid. </a:t>
            </a:r>
            <a:r>
              <a:rPr lang="en-GB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All genes are represented by colored arrows.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1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construction of the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pCrtR_Km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plasmid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harboring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GB" sz="1200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crtR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DNA cassette.</a:t>
            </a:r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and Down stand for the region of homology with the </a:t>
            </a:r>
            <a:r>
              <a:rPr lang="en-GB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crtR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protein coding sequence (CS). These Up and Down platforms are used by DNA recombination promoting the replacement of </a:t>
            </a:r>
            <a:r>
              <a:rPr lang="en-GB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crtR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 the 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marker during transformation (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pTwist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pUC4K are commercial plasmids (Table S2). 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1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Typical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UV-light image of the agarose gel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showing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the relevant PCR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of the </a:t>
            </a:r>
            <a:r>
              <a:rPr lang="en-GB" sz="1200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crtR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mutant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plasmid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Note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reporter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strains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possess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crtR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::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chromosome (no WT copies). Size marker (</a:t>
            </a:r>
            <a:r>
              <a:rPr lang="fr-FR" sz="1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fr-FR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= 1 kb Plus DNA Ladder.</a:t>
            </a:r>
            <a:endParaRPr lang="fr-FR" sz="12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4345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2792</TotalTime>
  <Words>247</Words>
  <Application>Microsoft Macintosh PowerPoint</Application>
  <PresentationFormat>Format A4 (210 x 297 mm)</PresentationFormat>
  <Paragraphs>49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Symbol</vt:lpstr>
      <vt:lpstr>Times New Roman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Franck Chauvat</dc:creator>
  <cp:lastModifiedBy>Franck Chauvat</cp:lastModifiedBy>
  <cp:revision>27</cp:revision>
  <dcterms:created xsi:type="dcterms:W3CDTF">2023-08-08T09:22:53Z</dcterms:created>
  <dcterms:modified xsi:type="dcterms:W3CDTF">2023-11-13T17:03:09Z</dcterms:modified>
</cp:coreProperties>
</file>