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7" r:id="rId2"/>
  </p:sldIdLst>
  <p:sldSz cx="10445750" cy="75422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12FF"/>
    <a:srgbClr val="C486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28"/>
    <p:restoredTop sz="95713"/>
  </p:normalViewPr>
  <p:slideViewPr>
    <p:cSldViewPr snapToGrid="0">
      <p:cViewPr varScale="1">
        <p:scale>
          <a:sx n="164" d="100"/>
          <a:sy n="164" d="100"/>
        </p:scale>
        <p:origin x="176" y="6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1B70D6-C80A-5341-8AD3-B278933F624E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92225" y="1143000"/>
            <a:ext cx="42735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6B5D57-5636-6E47-964E-5EA1D4583B1D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902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3431" y="1234340"/>
            <a:ext cx="8878888" cy="2625807"/>
          </a:xfrm>
        </p:spPr>
        <p:txBody>
          <a:bodyPr anchor="b"/>
          <a:lstStyle>
            <a:lvl1pPr algn="ctr">
              <a:defRPr sz="6599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5719" y="3961408"/>
            <a:ext cx="7834313" cy="1820955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829" indent="0" algn="ctr">
              <a:buNone/>
              <a:defRPr sz="2200"/>
            </a:lvl2pPr>
            <a:lvl3pPr marL="1005657" indent="0" algn="ctr">
              <a:buNone/>
              <a:defRPr sz="1980"/>
            </a:lvl3pPr>
            <a:lvl4pPr marL="1508486" indent="0" algn="ctr">
              <a:buNone/>
              <a:defRPr sz="1760"/>
            </a:lvl4pPr>
            <a:lvl5pPr marL="2011314" indent="0" algn="ctr">
              <a:buNone/>
              <a:defRPr sz="1760"/>
            </a:lvl5pPr>
            <a:lvl6pPr marL="2514143" indent="0" algn="ctr">
              <a:buNone/>
              <a:defRPr sz="1760"/>
            </a:lvl6pPr>
            <a:lvl7pPr marL="3016971" indent="0" algn="ctr">
              <a:buNone/>
              <a:defRPr sz="1760"/>
            </a:lvl7pPr>
            <a:lvl8pPr marL="3519800" indent="0" algn="ctr">
              <a:buNone/>
              <a:defRPr sz="1760"/>
            </a:lvl8pPr>
            <a:lvl9pPr marL="4022628" indent="0" algn="ctr">
              <a:buNone/>
              <a:defRPr sz="176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7E74E-B7E8-A54A-9729-0ECA4A590B15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A798-85DA-BB45-AE54-4291CDE1A14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9301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7E74E-B7E8-A54A-9729-0ECA4A590B15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A798-85DA-BB45-AE54-4291CDE1A14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0335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75240" y="401553"/>
            <a:ext cx="2252365" cy="63916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8146" y="401553"/>
            <a:ext cx="6626523" cy="63916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7E74E-B7E8-A54A-9729-0ECA4A590B15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A798-85DA-BB45-AE54-4291CDE1A14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2300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7E74E-B7E8-A54A-9729-0ECA4A590B15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A798-85DA-BB45-AE54-4291CDE1A14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0499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06" y="1880318"/>
            <a:ext cx="9009459" cy="3137351"/>
          </a:xfrm>
        </p:spPr>
        <p:txBody>
          <a:bodyPr anchor="b"/>
          <a:lstStyle>
            <a:lvl1pPr>
              <a:defRPr sz="6599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06" y="5047349"/>
            <a:ext cx="9009459" cy="1649859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82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657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486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314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143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6971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198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2628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7E74E-B7E8-A54A-9729-0ECA4A590B15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A798-85DA-BB45-AE54-4291CDE1A14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5893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8145" y="2007765"/>
            <a:ext cx="4439444" cy="478546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88161" y="2007765"/>
            <a:ext cx="4439444" cy="478546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7E74E-B7E8-A54A-9729-0ECA4A590B15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A798-85DA-BB45-AE54-4291CDE1A14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1454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506" y="401554"/>
            <a:ext cx="9009459" cy="145781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9507" y="1848890"/>
            <a:ext cx="4419041" cy="906113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829" indent="0">
              <a:buNone/>
              <a:defRPr sz="2200" b="1"/>
            </a:lvl2pPr>
            <a:lvl3pPr marL="1005657" indent="0">
              <a:buNone/>
              <a:defRPr sz="1980" b="1"/>
            </a:lvl3pPr>
            <a:lvl4pPr marL="1508486" indent="0">
              <a:buNone/>
              <a:defRPr sz="1760" b="1"/>
            </a:lvl4pPr>
            <a:lvl5pPr marL="2011314" indent="0">
              <a:buNone/>
              <a:defRPr sz="1760" b="1"/>
            </a:lvl5pPr>
            <a:lvl6pPr marL="2514143" indent="0">
              <a:buNone/>
              <a:defRPr sz="1760" b="1"/>
            </a:lvl6pPr>
            <a:lvl7pPr marL="3016971" indent="0">
              <a:buNone/>
              <a:defRPr sz="1760" b="1"/>
            </a:lvl7pPr>
            <a:lvl8pPr marL="3519800" indent="0">
              <a:buNone/>
              <a:defRPr sz="1760" b="1"/>
            </a:lvl8pPr>
            <a:lvl9pPr marL="4022628" indent="0">
              <a:buNone/>
              <a:defRPr sz="176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507" y="2755003"/>
            <a:ext cx="4419041" cy="405219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88162" y="1848890"/>
            <a:ext cx="4440804" cy="906113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829" indent="0">
              <a:buNone/>
              <a:defRPr sz="2200" b="1"/>
            </a:lvl2pPr>
            <a:lvl3pPr marL="1005657" indent="0">
              <a:buNone/>
              <a:defRPr sz="1980" b="1"/>
            </a:lvl3pPr>
            <a:lvl4pPr marL="1508486" indent="0">
              <a:buNone/>
              <a:defRPr sz="1760" b="1"/>
            </a:lvl4pPr>
            <a:lvl5pPr marL="2011314" indent="0">
              <a:buNone/>
              <a:defRPr sz="1760" b="1"/>
            </a:lvl5pPr>
            <a:lvl6pPr marL="2514143" indent="0">
              <a:buNone/>
              <a:defRPr sz="1760" b="1"/>
            </a:lvl6pPr>
            <a:lvl7pPr marL="3016971" indent="0">
              <a:buNone/>
              <a:defRPr sz="1760" b="1"/>
            </a:lvl7pPr>
            <a:lvl8pPr marL="3519800" indent="0">
              <a:buNone/>
              <a:defRPr sz="1760" b="1"/>
            </a:lvl8pPr>
            <a:lvl9pPr marL="4022628" indent="0">
              <a:buNone/>
              <a:defRPr sz="176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88162" y="2755003"/>
            <a:ext cx="4440804" cy="405219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7E74E-B7E8-A54A-9729-0ECA4A590B15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A798-85DA-BB45-AE54-4291CDE1A14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932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7E74E-B7E8-A54A-9729-0ECA4A590B15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A798-85DA-BB45-AE54-4291CDE1A14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3598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7E74E-B7E8-A54A-9729-0ECA4A590B15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A798-85DA-BB45-AE54-4291CDE1A14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8401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506" y="502814"/>
            <a:ext cx="3369026" cy="1759850"/>
          </a:xfrm>
        </p:spPr>
        <p:txBody>
          <a:bodyPr anchor="b"/>
          <a:lstStyle>
            <a:lvl1pPr>
              <a:defRPr sz="3519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0804" y="1085941"/>
            <a:ext cx="5288161" cy="5359860"/>
          </a:xfrm>
        </p:spPr>
        <p:txBody>
          <a:bodyPr/>
          <a:lstStyle>
            <a:lvl1pPr>
              <a:defRPr sz="3519"/>
            </a:lvl1pPr>
            <a:lvl2pPr>
              <a:defRPr sz="3079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9506" y="2262664"/>
            <a:ext cx="3369026" cy="4191865"/>
          </a:xfrm>
        </p:spPr>
        <p:txBody>
          <a:bodyPr/>
          <a:lstStyle>
            <a:lvl1pPr marL="0" indent="0">
              <a:buNone/>
              <a:defRPr sz="1760"/>
            </a:lvl1pPr>
            <a:lvl2pPr marL="502829" indent="0">
              <a:buNone/>
              <a:defRPr sz="1540"/>
            </a:lvl2pPr>
            <a:lvl3pPr marL="1005657" indent="0">
              <a:buNone/>
              <a:defRPr sz="1320"/>
            </a:lvl3pPr>
            <a:lvl4pPr marL="1508486" indent="0">
              <a:buNone/>
              <a:defRPr sz="1100"/>
            </a:lvl4pPr>
            <a:lvl5pPr marL="2011314" indent="0">
              <a:buNone/>
              <a:defRPr sz="1100"/>
            </a:lvl5pPr>
            <a:lvl6pPr marL="2514143" indent="0">
              <a:buNone/>
              <a:defRPr sz="1100"/>
            </a:lvl6pPr>
            <a:lvl7pPr marL="3016971" indent="0">
              <a:buNone/>
              <a:defRPr sz="1100"/>
            </a:lvl7pPr>
            <a:lvl8pPr marL="3519800" indent="0">
              <a:buNone/>
              <a:defRPr sz="1100"/>
            </a:lvl8pPr>
            <a:lvl9pPr marL="4022628" indent="0">
              <a:buNone/>
              <a:defRPr sz="11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7E74E-B7E8-A54A-9729-0ECA4A590B15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A798-85DA-BB45-AE54-4291CDE1A14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6529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506" y="502814"/>
            <a:ext cx="3369026" cy="1759850"/>
          </a:xfrm>
        </p:spPr>
        <p:txBody>
          <a:bodyPr anchor="b"/>
          <a:lstStyle>
            <a:lvl1pPr>
              <a:defRPr sz="3519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40804" y="1085941"/>
            <a:ext cx="5288161" cy="5359860"/>
          </a:xfrm>
        </p:spPr>
        <p:txBody>
          <a:bodyPr anchor="t"/>
          <a:lstStyle>
            <a:lvl1pPr marL="0" indent="0">
              <a:buNone/>
              <a:defRPr sz="3519"/>
            </a:lvl1pPr>
            <a:lvl2pPr marL="502829" indent="0">
              <a:buNone/>
              <a:defRPr sz="3079"/>
            </a:lvl2pPr>
            <a:lvl3pPr marL="1005657" indent="0">
              <a:buNone/>
              <a:defRPr sz="2640"/>
            </a:lvl3pPr>
            <a:lvl4pPr marL="1508486" indent="0">
              <a:buNone/>
              <a:defRPr sz="2200"/>
            </a:lvl4pPr>
            <a:lvl5pPr marL="2011314" indent="0">
              <a:buNone/>
              <a:defRPr sz="2200"/>
            </a:lvl5pPr>
            <a:lvl6pPr marL="2514143" indent="0">
              <a:buNone/>
              <a:defRPr sz="2200"/>
            </a:lvl6pPr>
            <a:lvl7pPr marL="3016971" indent="0">
              <a:buNone/>
              <a:defRPr sz="2200"/>
            </a:lvl7pPr>
            <a:lvl8pPr marL="3519800" indent="0">
              <a:buNone/>
              <a:defRPr sz="2200"/>
            </a:lvl8pPr>
            <a:lvl9pPr marL="4022628" indent="0">
              <a:buNone/>
              <a:defRPr sz="22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9506" y="2262664"/>
            <a:ext cx="3369026" cy="4191865"/>
          </a:xfrm>
        </p:spPr>
        <p:txBody>
          <a:bodyPr/>
          <a:lstStyle>
            <a:lvl1pPr marL="0" indent="0">
              <a:buNone/>
              <a:defRPr sz="1760"/>
            </a:lvl1pPr>
            <a:lvl2pPr marL="502829" indent="0">
              <a:buNone/>
              <a:defRPr sz="1540"/>
            </a:lvl2pPr>
            <a:lvl3pPr marL="1005657" indent="0">
              <a:buNone/>
              <a:defRPr sz="1320"/>
            </a:lvl3pPr>
            <a:lvl4pPr marL="1508486" indent="0">
              <a:buNone/>
              <a:defRPr sz="1100"/>
            </a:lvl4pPr>
            <a:lvl5pPr marL="2011314" indent="0">
              <a:buNone/>
              <a:defRPr sz="1100"/>
            </a:lvl5pPr>
            <a:lvl6pPr marL="2514143" indent="0">
              <a:buNone/>
              <a:defRPr sz="1100"/>
            </a:lvl6pPr>
            <a:lvl7pPr marL="3016971" indent="0">
              <a:buNone/>
              <a:defRPr sz="1100"/>
            </a:lvl7pPr>
            <a:lvl8pPr marL="3519800" indent="0">
              <a:buNone/>
              <a:defRPr sz="1100"/>
            </a:lvl8pPr>
            <a:lvl9pPr marL="4022628" indent="0">
              <a:buNone/>
              <a:defRPr sz="11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7E74E-B7E8-A54A-9729-0ECA4A590B15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A798-85DA-BB45-AE54-4291CDE1A14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0522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8146" y="401554"/>
            <a:ext cx="9009459" cy="1457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8146" y="2007765"/>
            <a:ext cx="9009459" cy="4785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8145" y="6990516"/>
            <a:ext cx="2350294" cy="4015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77E74E-B7E8-A54A-9729-0ECA4A590B15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60155" y="6990516"/>
            <a:ext cx="3525441" cy="4015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7311" y="6990516"/>
            <a:ext cx="2350294" cy="4015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1A798-85DA-BB45-AE54-4291CDE1A14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4058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5657" rtl="0" eaLnBrk="1" latinLnBrk="0" hangingPunct="1">
        <a:lnSpc>
          <a:spcPct val="90000"/>
        </a:lnSpc>
        <a:spcBef>
          <a:spcPct val="0"/>
        </a:spcBef>
        <a:buNone/>
        <a:defRPr sz="48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14" indent="-251414" algn="l" defTabSz="1005657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79" kern="1200">
          <a:solidFill>
            <a:schemeClr val="tx1"/>
          </a:solidFill>
          <a:latin typeface="+mn-lt"/>
          <a:ea typeface="+mn-ea"/>
          <a:cs typeface="+mn-cs"/>
        </a:defRPr>
      </a:lvl1pPr>
      <a:lvl2pPr marL="754243" indent="-251414" algn="l" defTabSz="1005657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071" indent="-251414" algn="l" defTabSz="1005657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59900" indent="-251414" algn="l" defTabSz="1005657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2729" indent="-251414" algn="l" defTabSz="1005657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5557" indent="-251414" algn="l" defTabSz="1005657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386" indent="-251414" algn="l" defTabSz="1005657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214" indent="-251414" algn="l" defTabSz="1005657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043" indent="-251414" algn="l" defTabSz="1005657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657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829" algn="l" defTabSz="1005657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657" algn="l" defTabSz="1005657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486" algn="l" defTabSz="1005657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14" algn="l" defTabSz="1005657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43" algn="l" defTabSz="1005657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6971" algn="l" defTabSz="1005657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19800" algn="l" defTabSz="1005657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2628" algn="l" defTabSz="1005657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2FE0871-C61B-2B2C-AEF7-007DBDA5C805}"/>
              </a:ext>
            </a:extLst>
          </p:cNvPr>
          <p:cNvSpPr txBox="1"/>
          <p:nvPr/>
        </p:nvSpPr>
        <p:spPr>
          <a:xfrm>
            <a:off x="6888967" y="36655"/>
            <a:ext cx="3834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WT chromosome  </a:t>
            </a:r>
          </a:p>
        </p:txBody>
      </p: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9B427854-67ED-CF4E-D54D-5E47865EED3D}"/>
              </a:ext>
            </a:extLst>
          </p:cNvPr>
          <p:cNvGrpSpPr/>
          <p:nvPr/>
        </p:nvGrpSpPr>
        <p:grpSpPr>
          <a:xfrm>
            <a:off x="4328490" y="409649"/>
            <a:ext cx="4724199" cy="156600"/>
            <a:chOff x="1118073" y="1921788"/>
            <a:chExt cx="4724199" cy="156600"/>
          </a:xfrm>
        </p:grpSpPr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65AFD6EB-C180-9EE0-5DDA-467ECB982425}"/>
                </a:ext>
              </a:extLst>
            </p:cNvPr>
            <p:cNvCxnSpPr>
              <a:cxnSpLocks/>
            </p:cNvCxnSpPr>
            <p:nvPr/>
          </p:nvCxnSpPr>
          <p:spPr>
            <a:xfrm>
              <a:off x="3176897" y="2000088"/>
              <a:ext cx="54631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Flèche vers la droite 22">
              <a:extLst>
                <a:ext uri="{FF2B5EF4-FFF2-40B4-BE49-F238E27FC236}">
                  <a16:creationId xmlns:a16="http://schemas.microsoft.com/office/drawing/2014/main" id="{D348CCF8-F105-FA80-2FAD-D03BC06A9D91}"/>
                </a:ext>
              </a:extLst>
            </p:cNvPr>
            <p:cNvSpPr/>
            <p:nvPr/>
          </p:nvSpPr>
          <p:spPr>
            <a:xfrm>
              <a:off x="2053697" y="1921788"/>
              <a:ext cx="1123200" cy="156600"/>
            </a:xfrm>
            <a:prstGeom prst="rightArrow">
              <a:avLst/>
            </a:prstGeom>
            <a:solidFill>
              <a:srgbClr val="00B0F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Flèche vers la droite 23">
              <a:extLst>
                <a:ext uri="{FF2B5EF4-FFF2-40B4-BE49-F238E27FC236}">
                  <a16:creationId xmlns:a16="http://schemas.microsoft.com/office/drawing/2014/main" id="{82208FD7-1DAD-6EF5-5BE8-4F550B47BBEA}"/>
                </a:ext>
              </a:extLst>
            </p:cNvPr>
            <p:cNvSpPr/>
            <p:nvPr/>
          </p:nvSpPr>
          <p:spPr>
            <a:xfrm>
              <a:off x="3740684" y="1921788"/>
              <a:ext cx="1220400" cy="156600"/>
            </a:xfrm>
            <a:prstGeom prst="rightArrow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7C5C972-C4BA-69AD-2180-CFFBF310BCBC}"/>
                </a:ext>
              </a:extLst>
            </p:cNvPr>
            <p:cNvSpPr/>
            <p:nvPr/>
          </p:nvSpPr>
          <p:spPr>
            <a:xfrm>
              <a:off x="5122272" y="1956204"/>
              <a:ext cx="720000" cy="110778"/>
            </a:xfrm>
            <a:prstGeom prst="rect">
              <a:avLst/>
            </a:prstGeom>
            <a:solidFill>
              <a:srgbClr val="C486C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1ACCE4E3-B7E2-36F6-9689-B1DB0A1D1368}"/>
                </a:ext>
              </a:extLst>
            </p:cNvPr>
            <p:cNvCxnSpPr>
              <a:cxnSpLocks/>
            </p:cNvCxnSpPr>
            <p:nvPr/>
          </p:nvCxnSpPr>
          <p:spPr>
            <a:xfrm>
              <a:off x="4978329" y="2000088"/>
              <a:ext cx="13515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8DDB6742-BA11-EBDE-5E4C-3EAAB4BE6CC1}"/>
                </a:ext>
              </a:extLst>
            </p:cNvPr>
            <p:cNvCxnSpPr>
              <a:cxnSpLocks/>
            </p:cNvCxnSpPr>
            <p:nvPr/>
          </p:nvCxnSpPr>
          <p:spPr>
            <a:xfrm>
              <a:off x="1118073" y="1986636"/>
              <a:ext cx="900000" cy="11376"/>
            </a:xfrm>
            <a:prstGeom prst="line">
              <a:avLst/>
            </a:prstGeom>
            <a:ln w="317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riangle 66">
            <a:extLst>
              <a:ext uri="{FF2B5EF4-FFF2-40B4-BE49-F238E27FC236}">
                <a16:creationId xmlns:a16="http://schemas.microsoft.com/office/drawing/2014/main" id="{00D3BF75-472F-E937-2581-363550949695}"/>
              </a:ext>
            </a:extLst>
          </p:cNvPr>
          <p:cNvSpPr>
            <a:spLocks noChangeAspect="1"/>
          </p:cNvSpPr>
          <p:nvPr/>
        </p:nvSpPr>
        <p:spPr>
          <a:xfrm rot="5400000">
            <a:off x="4313792" y="685880"/>
            <a:ext cx="106212" cy="10800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69" name="Connecteur droit 68">
            <a:extLst>
              <a:ext uri="{FF2B5EF4-FFF2-40B4-BE49-F238E27FC236}">
                <a16:creationId xmlns:a16="http://schemas.microsoft.com/office/drawing/2014/main" id="{8C5B2F20-E200-A9C3-CDCD-450750FFEC4A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4442865" y="709133"/>
            <a:ext cx="4327130" cy="29433"/>
          </a:xfrm>
          <a:prstGeom prst="line">
            <a:avLst/>
          </a:prstGeom>
          <a:ln w="127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ZoneTexte 72">
            <a:extLst>
              <a:ext uri="{FF2B5EF4-FFF2-40B4-BE49-F238E27FC236}">
                <a16:creationId xmlns:a16="http://schemas.microsoft.com/office/drawing/2014/main" id="{5D253592-9D3D-DF89-59E0-CF844B692910}"/>
              </a:ext>
            </a:extLst>
          </p:cNvPr>
          <p:cNvSpPr txBox="1"/>
          <p:nvPr/>
        </p:nvSpPr>
        <p:spPr>
          <a:xfrm>
            <a:off x="9017695" y="566249"/>
            <a:ext cx="9429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1512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1107 bp</a:t>
            </a:r>
          </a:p>
        </p:txBody>
      </p:sp>
      <p:sp>
        <p:nvSpPr>
          <p:cNvPr id="75" name="Triangle 74">
            <a:extLst>
              <a:ext uri="{FF2B5EF4-FFF2-40B4-BE49-F238E27FC236}">
                <a16:creationId xmlns:a16="http://schemas.microsoft.com/office/drawing/2014/main" id="{81483A82-B682-3352-E5A3-501A9DBC8F93}"/>
              </a:ext>
            </a:extLst>
          </p:cNvPr>
          <p:cNvSpPr>
            <a:spLocks noChangeAspect="1"/>
          </p:cNvSpPr>
          <p:nvPr/>
        </p:nvSpPr>
        <p:spPr>
          <a:xfrm rot="16200000" flipH="1">
            <a:off x="8770889" y="657515"/>
            <a:ext cx="106212" cy="1080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93B6F609-BBA8-51C5-10CC-A82269C8C88D}"/>
              </a:ext>
            </a:extLst>
          </p:cNvPr>
          <p:cNvGrpSpPr/>
          <p:nvPr/>
        </p:nvGrpSpPr>
        <p:grpSpPr>
          <a:xfrm>
            <a:off x="4300811" y="1432291"/>
            <a:ext cx="5661902" cy="307777"/>
            <a:chOff x="836394" y="6412588"/>
            <a:chExt cx="5661902" cy="307777"/>
          </a:xfrm>
        </p:grpSpPr>
        <p:sp>
          <p:nvSpPr>
            <p:cNvPr id="123" name="Triangle 122">
              <a:extLst>
                <a:ext uri="{FF2B5EF4-FFF2-40B4-BE49-F238E27FC236}">
                  <a16:creationId xmlns:a16="http://schemas.microsoft.com/office/drawing/2014/main" id="{5EE6CA23-BC27-704D-25E8-F3AEDE91C8E3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837288" y="6527748"/>
              <a:ext cx="106212" cy="108000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124" name="Connecteur droit 123">
              <a:extLst>
                <a:ext uri="{FF2B5EF4-FFF2-40B4-BE49-F238E27FC236}">
                  <a16:creationId xmlns:a16="http://schemas.microsoft.com/office/drawing/2014/main" id="{656894A1-95BF-80E3-33CC-E82B28D5B3FA}"/>
                </a:ext>
              </a:extLst>
            </p:cNvPr>
            <p:cNvCxnSpPr>
              <a:cxnSpLocks noChangeAspect="1"/>
            </p:cNvCxnSpPr>
            <p:nvPr/>
          </p:nvCxnSpPr>
          <p:spPr>
            <a:xfrm flipV="1">
              <a:off x="986787" y="6546194"/>
              <a:ext cx="4458491" cy="30327"/>
            </a:xfrm>
            <a:prstGeom prst="line">
              <a:avLst/>
            </a:prstGeom>
            <a:ln w="127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ZoneTexte 124">
              <a:extLst>
                <a:ext uri="{FF2B5EF4-FFF2-40B4-BE49-F238E27FC236}">
                  <a16:creationId xmlns:a16="http://schemas.microsoft.com/office/drawing/2014/main" id="{7CBE4D20-3BB1-5FC9-A041-908B05DDEDD4}"/>
                </a:ext>
              </a:extLst>
            </p:cNvPr>
            <p:cNvSpPr txBox="1"/>
            <p:nvPr/>
          </p:nvSpPr>
          <p:spPr>
            <a:xfrm>
              <a:off x="5710901" y="6412588"/>
              <a:ext cx="78739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>
                  <a:solidFill>
                    <a:schemeClr val="accent4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1480 bp</a:t>
              </a:r>
            </a:p>
          </p:txBody>
        </p:sp>
        <p:sp>
          <p:nvSpPr>
            <p:cNvPr id="126" name="Triangle 125">
              <a:extLst>
                <a:ext uri="{FF2B5EF4-FFF2-40B4-BE49-F238E27FC236}">
                  <a16:creationId xmlns:a16="http://schemas.microsoft.com/office/drawing/2014/main" id="{F6AECA09-7B02-6670-9A67-FABA0AF61624}"/>
                </a:ext>
              </a:extLst>
            </p:cNvPr>
            <p:cNvSpPr>
              <a:spLocks noChangeAspect="1"/>
            </p:cNvSpPr>
            <p:nvPr/>
          </p:nvSpPr>
          <p:spPr>
            <a:xfrm rot="16200000" flipH="1">
              <a:off x="5446172" y="6494574"/>
              <a:ext cx="106212" cy="108000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32" name="ZoneTexte 131">
            <a:extLst>
              <a:ext uri="{FF2B5EF4-FFF2-40B4-BE49-F238E27FC236}">
                <a16:creationId xmlns:a16="http://schemas.microsoft.com/office/drawing/2014/main" id="{0E6238D9-068F-F799-CBAB-1258B03DCBA3}"/>
              </a:ext>
            </a:extLst>
          </p:cNvPr>
          <p:cNvSpPr txBox="1"/>
          <p:nvPr/>
        </p:nvSpPr>
        <p:spPr>
          <a:xfrm>
            <a:off x="7238479" y="931886"/>
            <a:ext cx="2802765" cy="318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ccmK3K4</a:t>
            </a:r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::</a:t>
            </a:r>
            <a:r>
              <a:rPr lang="en-GB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400" b="1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chromosome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53455F8-74BD-84B9-A283-437CCB11E8F6}"/>
              </a:ext>
            </a:extLst>
          </p:cNvPr>
          <p:cNvSpPr txBox="1"/>
          <p:nvPr/>
        </p:nvSpPr>
        <p:spPr>
          <a:xfrm>
            <a:off x="5523113" y="210080"/>
            <a:ext cx="24942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ccmK3     </a:t>
            </a:r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en-GB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ccmK4</a:t>
            </a:r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7E9CB8F1-7A15-5483-9AB6-9C8532E7B82A}"/>
              </a:ext>
            </a:extLst>
          </p:cNvPr>
          <p:cNvGrpSpPr/>
          <p:nvPr/>
        </p:nvGrpSpPr>
        <p:grpSpPr>
          <a:xfrm>
            <a:off x="4358080" y="1088599"/>
            <a:ext cx="5101009" cy="375579"/>
            <a:chOff x="893663" y="5507640"/>
            <a:chExt cx="5101009" cy="375579"/>
          </a:xfrm>
        </p:grpSpPr>
        <p:cxnSp>
          <p:nvCxnSpPr>
            <p:cNvPr id="118" name="Connecteur droit 117">
              <a:extLst>
                <a:ext uri="{FF2B5EF4-FFF2-40B4-BE49-F238E27FC236}">
                  <a16:creationId xmlns:a16="http://schemas.microsoft.com/office/drawing/2014/main" id="{11F84C78-06D5-91A2-94AC-5125C650B710}"/>
                </a:ext>
              </a:extLst>
            </p:cNvPr>
            <p:cNvCxnSpPr>
              <a:cxnSpLocks/>
              <a:endCxn id="27" idx="3"/>
            </p:cNvCxnSpPr>
            <p:nvPr/>
          </p:nvCxnSpPr>
          <p:spPr>
            <a:xfrm flipV="1">
              <a:off x="893663" y="5791571"/>
              <a:ext cx="5101009" cy="536"/>
            </a:xfrm>
            <a:prstGeom prst="line">
              <a:avLst/>
            </a:prstGeom>
            <a:ln w="317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id="{D8A4243E-EF9B-F5CC-78DB-64435EC11137}"/>
                </a:ext>
              </a:extLst>
            </p:cNvPr>
            <p:cNvCxnSpPr>
              <a:cxnSpLocks/>
            </p:cNvCxnSpPr>
            <p:nvPr/>
          </p:nvCxnSpPr>
          <p:spPr>
            <a:xfrm>
              <a:off x="4864029" y="5809522"/>
              <a:ext cx="13515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Flèche vers la droite 101">
              <a:extLst>
                <a:ext uri="{FF2B5EF4-FFF2-40B4-BE49-F238E27FC236}">
                  <a16:creationId xmlns:a16="http://schemas.microsoft.com/office/drawing/2014/main" id="{DB5F7E1B-A9E0-1863-679F-EBDA822DA96B}"/>
                </a:ext>
              </a:extLst>
            </p:cNvPr>
            <p:cNvSpPr/>
            <p:nvPr/>
          </p:nvSpPr>
          <p:spPr>
            <a:xfrm>
              <a:off x="1857927" y="5703219"/>
              <a:ext cx="3276000" cy="180000"/>
            </a:xfrm>
            <a:prstGeom prst="rightArrow">
              <a:avLst/>
            </a:prstGeom>
            <a:pattFill prst="dkVert">
              <a:fgClr>
                <a:srgbClr val="FFC000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E80CE3D-E62A-581A-D288-F2C794336E67}"/>
                </a:ext>
              </a:extLst>
            </p:cNvPr>
            <p:cNvSpPr/>
            <p:nvPr/>
          </p:nvSpPr>
          <p:spPr>
            <a:xfrm>
              <a:off x="5274672" y="5736182"/>
              <a:ext cx="720000" cy="110778"/>
            </a:xfrm>
            <a:prstGeom prst="rect">
              <a:avLst/>
            </a:prstGeom>
            <a:solidFill>
              <a:srgbClr val="C486C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0A1E4C5E-9A57-263E-1259-47E3E3A08114}"/>
                </a:ext>
              </a:extLst>
            </p:cNvPr>
            <p:cNvSpPr txBox="1"/>
            <p:nvPr/>
          </p:nvSpPr>
          <p:spPr>
            <a:xfrm>
              <a:off x="3086442" y="5507640"/>
              <a:ext cx="19570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Km</a:t>
              </a:r>
              <a:r>
                <a:rPr lang="en-GB" sz="1200" b="1" i="1" baseline="30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endParaRPr lang="en-GB" sz="12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ZoneTexte 7">
            <a:extLst>
              <a:ext uri="{FF2B5EF4-FFF2-40B4-BE49-F238E27FC236}">
                <a16:creationId xmlns:a16="http://schemas.microsoft.com/office/drawing/2014/main" id="{C5AA565B-732D-5B27-BF1B-AF32804C2A1C}"/>
              </a:ext>
            </a:extLst>
          </p:cNvPr>
          <p:cNvSpPr txBox="1"/>
          <p:nvPr/>
        </p:nvSpPr>
        <p:spPr>
          <a:xfrm>
            <a:off x="6675645" y="2055809"/>
            <a:ext cx="13841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M   </a:t>
            </a:r>
            <a:r>
              <a:rPr lang="en-GB" sz="1200" b="1" dirty="0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K3K4   WT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D89A8F9-B79A-2CD3-603D-07FEC2681F99}"/>
              </a:ext>
            </a:extLst>
          </p:cNvPr>
          <p:cNvSpPr txBox="1"/>
          <p:nvPr/>
        </p:nvSpPr>
        <p:spPr>
          <a:xfrm>
            <a:off x="7530602" y="4530577"/>
            <a:ext cx="49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1107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0B896D1-E4D1-2BEB-56C1-C15FA1DFF316}"/>
              </a:ext>
            </a:extLst>
          </p:cNvPr>
          <p:cNvSpPr txBox="1"/>
          <p:nvPr/>
        </p:nvSpPr>
        <p:spPr>
          <a:xfrm>
            <a:off x="7131381" y="4017373"/>
            <a:ext cx="49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1480</a:t>
            </a:r>
          </a:p>
        </p:txBody>
      </p:sp>
      <p:pic>
        <p:nvPicPr>
          <p:cNvPr id="20" name="Espace réservé du contenu 15" descr="Une image contenant texte, capture d’écran, Police&#10;&#10;Description générée automatiquement">
            <a:extLst>
              <a:ext uri="{FF2B5EF4-FFF2-40B4-BE49-F238E27FC236}">
                <a16:creationId xmlns:a16="http://schemas.microsoft.com/office/drawing/2014/main" id="{0989841E-BCE1-2027-C6E1-82B5325CA8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50" t="22491" r="37673" b="10031"/>
          <a:stretch/>
        </p:blipFill>
        <p:spPr>
          <a:xfrm>
            <a:off x="6590077" y="2293419"/>
            <a:ext cx="1664557" cy="3709584"/>
          </a:xfrm>
        </p:spPr>
      </p:pic>
      <p:sp>
        <p:nvSpPr>
          <p:cNvPr id="163" name="ZoneTexte 162">
            <a:extLst>
              <a:ext uri="{FF2B5EF4-FFF2-40B4-BE49-F238E27FC236}">
                <a16:creationId xmlns:a16="http://schemas.microsoft.com/office/drawing/2014/main" id="{6F70928C-D3ED-E8F3-7ECE-43524FAA5603}"/>
              </a:ext>
            </a:extLst>
          </p:cNvPr>
          <p:cNvSpPr txBox="1"/>
          <p:nvPr/>
        </p:nvSpPr>
        <p:spPr>
          <a:xfrm>
            <a:off x="6077591" y="4113967"/>
            <a:ext cx="692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solidFill>
                  <a:srgbClr val="1512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1107 bp</a:t>
            </a:r>
          </a:p>
        </p:txBody>
      </p:sp>
      <p:sp>
        <p:nvSpPr>
          <p:cNvPr id="164" name="ZoneTexte 163">
            <a:extLst>
              <a:ext uri="{FF2B5EF4-FFF2-40B4-BE49-F238E27FC236}">
                <a16:creationId xmlns:a16="http://schemas.microsoft.com/office/drawing/2014/main" id="{38A3AFF3-8106-DE87-25C1-84A8948F2C4B}"/>
              </a:ext>
            </a:extLst>
          </p:cNvPr>
          <p:cNvSpPr txBox="1"/>
          <p:nvPr/>
        </p:nvSpPr>
        <p:spPr>
          <a:xfrm>
            <a:off x="6056544" y="3901356"/>
            <a:ext cx="700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1480 bp</a:t>
            </a:r>
          </a:p>
          <a:p>
            <a:endParaRPr lang="en-GB" sz="1200" dirty="0"/>
          </a:p>
        </p:txBody>
      </p:sp>
      <p:sp>
        <p:nvSpPr>
          <p:cNvPr id="165" name="ZoneTexte 164">
            <a:extLst>
              <a:ext uri="{FF2B5EF4-FFF2-40B4-BE49-F238E27FC236}">
                <a16:creationId xmlns:a16="http://schemas.microsoft.com/office/drawing/2014/main" id="{054D6754-8452-BC49-ECA2-00DB4C824C6C}"/>
              </a:ext>
            </a:extLst>
          </p:cNvPr>
          <p:cNvSpPr txBox="1"/>
          <p:nvPr/>
        </p:nvSpPr>
        <p:spPr>
          <a:xfrm>
            <a:off x="140388" y="6225072"/>
            <a:ext cx="101431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S13. Construction and analysis of the </a:t>
            </a:r>
            <a:r>
              <a:rPr lang="en-GB" sz="1200" b="1" dirty="0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ccmK3K4</a:t>
            </a:r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::</a:t>
            </a:r>
            <a:r>
              <a:rPr lang="en-GB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200" b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double mutant</a:t>
            </a:r>
          </a:p>
          <a:p>
            <a:r>
              <a:rPr lang="en-GB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All genes are represented by colored arrows.</a:t>
            </a:r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r-FR" sz="1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construction of the p</a:t>
            </a:r>
            <a:r>
              <a:rPr lang="en-GB" sz="1200" dirty="0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crmK3K4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::</a:t>
            </a:r>
            <a:r>
              <a:rPr lang="en-GB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2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DNA cassette.</a:t>
            </a:r>
            <a:r>
              <a:rPr lang="fr-F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UpK3 and DownK4 stand for the region of homology with the </a:t>
            </a:r>
            <a:r>
              <a:rPr lang="en-GB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ccmK3 and ccmK4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protein coding sequences (CS), respectively. They are used by DNA recombination promoting the replacement of </a:t>
            </a:r>
            <a:r>
              <a:rPr lang="en-GB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ccmK3 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GB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ccmK4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by the </a:t>
            </a:r>
            <a:r>
              <a:rPr lang="en-GB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2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marker during transformation. (</a:t>
            </a:r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GB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ccmK3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GB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ccmK4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locus in the WT and </a:t>
            </a:r>
            <a:r>
              <a:rPr lang="en-GB" sz="1200" dirty="0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ccmK3K4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::</a:t>
            </a:r>
            <a:r>
              <a:rPr lang="en-GB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2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double 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mutant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r-FR" sz="1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Typical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UV-light image of the agarose gel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showing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the relevant PCR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products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of the </a:t>
            </a:r>
            <a:r>
              <a:rPr lang="en-GB" sz="1200" dirty="0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ccmK3K4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::</a:t>
            </a:r>
            <a:r>
              <a:rPr lang="en-GB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2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double 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mutant. Note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has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200" dirty="0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ccmK3K4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::</a:t>
            </a:r>
            <a:r>
              <a:rPr lang="en-GB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2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chromosome (no WT copies). </a:t>
            </a:r>
            <a:r>
              <a:rPr lang="en-GB" sz="1200" noProof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Size marker (</a:t>
            </a:r>
            <a:r>
              <a:rPr lang="en-GB" sz="1200" b="1" noProof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GB" sz="1200" noProof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= 1 kb Plus DNA Ladder (Biolabs). </a:t>
            </a:r>
            <a:endParaRPr lang="fr-FR" sz="120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0" name="ZoneTexte 299">
            <a:extLst>
              <a:ext uri="{FF2B5EF4-FFF2-40B4-BE49-F238E27FC236}">
                <a16:creationId xmlns:a16="http://schemas.microsoft.com/office/drawing/2014/main" id="{5D4B7C4E-FE80-5942-1129-9D034FAD8552}"/>
              </a:ext>
            </a:extLst>
          </p:cNvPr>
          <p:cNvSpPr txBox="1"/>
          <p:nvPr/>
        </p:nvSpPr>
        <p:spPr>
          <a:xfrm>
            <a:off x="3903788" y="21026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345" name="ZoneTexte 344">
            <a:extLst>
              <a:ext uri="{FF2B5EF4-FFF2-40B4-BE49-F238E27FC236}">
                <a16:creationId xmlns:a16="http://schemas.microsoft.com/office/drawing/2014/main" id="{E51FA3BC-748C-0856-C4F1-468D53C1BB8A}"/>
              </a:ext>
            </a:extLst>
          </p:cNvPr>
          <p:cNvSpPr txBox="1"/>
          <p:nvPr/>
        </p:nvSpPr>
        <p:spPr>
          <a:xfrm>
            <a:off x="6120276" y="2196176"/>
            <a:ext cx="314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grpSp>
        <p:nvGrpSpPr>
          <p:cNvPr id="346" name="Groupe 345">
            <a:extLst>
              <a:ext uri="{FF2B5EF4-FFF2-40B4-BE49-F238E27FC236}">
                <a16:creationId xmlns:a16="http://schemas.microsoft.com/office/drawing/2014/main" id="{D5083A80-C4D7-3251-C020-7209C32725D0}"/>
              </a:ext>
            </a:extLst>
          </p:cNvPr>
          <p:cNvGrpSpPr>
            <a:grpSpLocks noChangeAspect="1"/>
          </p:cNvGrpSpPr>
          <p:nvPr/>
        </p:nvGrpSpPr>
        <p:grpSpPr>
          <a:xfrm>
            <a:off x="631296" y="663727"/>
            <a:ext cx="2598967" cy="249907"/>
            <a:chOff x="409209" y="448310"/>
            <a:chExt cx="2987343" cy="287249"/>
          </a:xfrm>
        </p:grpSpPr>
        <p:sp>
          <p:nvSpPr>
            <p:cNvPr id="347" name="Rectangle 346">
              <a:extLst>
                <a:ext uri="{FF2B5EF4-FFF2-40B4-BE49-F238E27FC236}">
                  <a16:creationId xmlns:a16="http://schemas.microsoft.com/office/drawing/2014/main" id="{37437642-FB06-D2A3-A19B-4B53E1060D3D}"/>
                </a:ext>
              </a:extLst>
            </p:cNvPr>
            <p:cNvSpPr/>
            <p:nvPr/>
          </p:nvSpPr>
          <p:spPr>
            <a:xfrm>
              <a:off x="1990265" y="645559"/>
              <a:ext cx="360000" cy="9000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348" name="Connecteur droit 347">
              <a:extLst>
                <a:ext uri="{FF2B5EF4-FFF2-40B4-BE49-F238E27FC236}">
                  <a16:creationId xmlns:a16="http://schemas.microsoft.com/office/drawing/2014/main" id="{278857E4-1ACB-4D67-2D7A-69FB6B4E28AD}"/>
                </a:ext>
              </a:extLst>
            </p:cNvPr>
            <p:cNvCxnSpPr>
              <a:cxnSpLocks/>
              <a:stCxn id="350" idx="1"/>
              <a:endCxn id="351" idx="1"/>
            </p:cNvCxnSpPr>
            <p:nvPr/>
          </p:nvCxnSpPr>
          <p:spPr>
            <a:xfrm>
              <a:off x="409209" y="544660"/>
              <a:ext cx="2987343" cy="13076"/>
            </a:xfrm>
            <a:prstGeom prst="line">
              <a:avLst/>
            </a:prstGeom>
            <a:ln w="317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9" name="Flèche vers la droite 348">
              <a:extLst>
                <a:ext uri="{FF2B5EF4-FFF2-40B4-BE49-F238E27FC236}">
                  <a16:creationId xmlns:a16="http://schemas.microsoft.com/office/drawing/2014/main" id="{CED79E50-7815-9785-1B36-764789E2B4FC}"/>
                </a:ext>
              </a:extLst>
            </p:cNvPr>
            <p:cNvSpPr/>
            <p:nvPr/>
          </p:nvSpPr>
          <p:spPr>
            <a:xfrm>
              <a:off x="1133238" y="448310"/>
              <a:ext cx="360000" cy="180000"/>
            </a:xfrm>
            <a:prstGeom prst="rightArrow">
              <a:avLst/>
            </a:prstGeom>
            <a:solidFill>
              <a:srgbClr val="00B0F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0" name="Flèche vers la gauche 349">
              <a:extLst>
                <a:ext uri="{FF2B5EF4-FFF2-40B4-BE49-F238E27FC236}">
                  <a16:creationId xmlns:a16="http://schemas.microsoft.com/office/drawing/2014/main" id="{12A3C731-621E-78B9-B3C6-340825A1F682}"/>
                </a:ext>
              </a:extLst>
            </p:cNvPr>
            <p:cNvSpPr/>
            <p:nvPr/>
          </p:nvSpPr>
          <p:spPr>
            <a:xfrm>
              <a:off x="409209" y="454660"/>
              <a:ext cx="255012" cy="180000"/>
            </a:xfrm>
            <a:prstGeom prst="leftArrow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dirty="0"/>
            </a:p>
          </p:txBody>
        </p:sp>
        <p:sp>
          <p:nvSpPr>
            <p:cNvPr id="351" name="Flèche vers la gauche 350">
              <a:extLst>
                <a:ext uri="{FF2B5EF4-FFF2-40B4-BE49-F238E27FC236}">
                  <a16:creationId xmlns:a16="http://schemas.microsoft.com/office/drawing/2014/main" id="{6C990D28-D340-0861-1F75-C6DA8EA955AB}"/>
                </a:ext>
              </a:extLst>
            </p:cNvPr>
            <p:cNvSpPr/>
            <p:nvPr/>
          </p:nvSpPr>
          <p:spPr>
            <a:xfrm flipH="1">
              <a:off x="2060952" y="467736"/>
              <a:ext cx="1335600" cy="180000"/>
            </a:xfrm>
            <a:prstGeom prst="leftArrow">
              <a:avLst/>
            </a:prstGeom>
            <a:solidFill>
              <a:srgbClr val="F497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52" name="Rectangle 351">
              <a:extLst>
                <a:ext uri="{FF2B5EF4-FFF2-40B4-BE49-F238E27FC236}">
                  <a16:creationId xmlns:a16="http://schemas.microsoft.com/office/drawing/2014/main" id="{715F46A7-5021-4016-2AE4-C4A8EDCA31C3}"/>
                </a:ext>
              </a:extLst>
            </p:cNvPr>
            <p:cNvSpPr/>
            <p:nvPr/>
          </p:nvSpPr>
          <p:spPr>
            <a:xfrm>
              <a:off x="762256" y="621030"/>
              <a:ext cx="360000" cy="9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53" name="Flèche vers la droite 352">
              <a:extLst>
                <a:ext uri="{FF2B5EF4-FFF2-40B4-BE49-F238E27FC236}">
                  <a16:creationId xmlns:a16="http://schemas.microsoft.com/office/drawing/2014/main" id="{7B43FDE8-EDB4-9798-BCE1-A78029CACD6D}"/>
                </a:ext>
              </a:extLst>
            </p:cNvPr>
            <p:cNvSpPr/>
            <p:nvPr/>
          </p:nvSpPr>
          <p:spPr>
            <a:xfrm>
              <a:off x="1600513" y="454548"/>
              <a:ext cx="396000" cy="180000"/>
            </a:xfrm>
            <a:prstGeom prst="rightArrow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54" name="ZoneTexte 353">
            <a:extLst>
              <a:ext uri="{FF2B5EF4-FFF2-40B4-BE49-F238E27FC236}">
                <a16:creationId xmlns:a16="http://schemas.microsoft.com/office/drawing/2014/main" id="{D7940B3B-09BB-A150-26A4-A4F87866EF23}"/>
              </a:ext>
            </a:extLst>
          </p:cNvPr>
          <p:cNvSpPr txBox="1"/>
          <p:nvPr/>
        </p:nvSpPr>
        <p:spPr>
          <a:xfrm>
            <a:off x="297525" y="290977"/>
            <a:ext cx="38051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sll1721 </a:t>
            </a:r>
            <a:r>
              <a:rPr lang="en-GB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slr1838  slr1839        slr1840 </a:t>
            </a:r>
          </a:p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(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ccmK3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(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ccmK4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        </a:t>
            </a:r>
          </a:p>
        </p:txBody>
      </p:sp>
      <p:sp>
        <p:nvSpPr>
          <p:cNvPr id="355" name="Rectangle : coins arrondis 354">
            <a:extLst>
              <a:ext uri="{FF2B5EF4-FFF2-40B4-BE49-F238E27FC236}">
                <a16:creationId xmlns:a16="http://schemas.microsoft.com/office/drawing/2014/main" id="{03C19E22-A064-8573-9F18-AE83D8985D80}"/>
              </a:ext>
            </a:extLst>
          </p:cNvPr>
          <p:cNvSpPr/>
          <p:nvPr/>
        </p:nvSpPr>
        <p:spPr>
          <a:xfrm>
            <a:off x="918503" y="1944258"/>
            <a:ext cx="1683686" cy="671343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6" name="ZoneTexte 355">
            <a:extLst>
              <a:ext uri="{FF2B5EF4-FFF2-40B4-BE49-F238E27FC236}">
                <a16:creationId xmlns:a16="http://schemas.microsoft.com/office/drawing/2014/main" id="{CCC10CFA-8F6D-E5DA-3896-9170AECF71AD}"/>
              </a:ext>
            </a:extLst>
          </p:cNvPr>
          <p:cNvSpPr txBox="1"/>
          <p:nvPr/>
        </p:nvSpPr>
        <p:spPr>
          <a:xfrm>
            <a:off x="1295846" y="1952991"/>
            <a:ext cx="5116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UpK3</a:t>
            </a:r>
          </a:p>
        </p:txBody>
      </p:sp>
      <p:sp>
        <p:nvSpPr>
          <p:cNvPr id="357" name="ZoneTexte 356">
            <a:extLst>
              <a:ext uri="{FF2B5EF4-FFF2-40B4-BE49-F238E27FC236}">
                <a16:creationId xmlns:a16="http://schemas.microsoft.com/office/drawing/2014/main" id="{0068009B-465B-995F-6698-E1F6849BAF08}"/>
              </a:ext>
            </a:extLst>
          </p:cNvPr>
          <p:cNvSpPr txBox="1"/>
          <p:nvPr/>
        </p:nvSpPr>
        <p:spPr>
          <a:xfrm>
            <a:off x="1644012" y="1960414"/>
            <a:ext cx="6687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DownK4</a:t>
            </a:r>
          </a:p>
        </p:txBody>
      </p:sp>
      <p:cxnSp>
        <p:nvCxnSpPr>
          <p:cNvPr id="358" name="Connecteur droit 357">
            <a:extLst>
              <a:ext uri="{FF2B5EF4-FFF2-40B4-BE49-F238E27FC236}">
                <a16:creationId xmlns:a16="http://schemas.microsoft.com/office/drawing/2014/main" id="{34F24298-ED7A-C050-A0D4-D0CEAAAF6FC5}"/>
              </a:ext>
            </a:extLst>
          </p:cNvPr>
          <p:cNvCxnSpPr/>
          <p:nvPr/>
        </p:nvCxnSpPr>
        <p:spPr>
          <a:xfrm>
            <a:off x="1733171" y="1866841"/>
            <a:ext cx="0" cy="14207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9" name="ZoneTexte 358">
            <a:extLst>
              <a:ext uri="{FF2B5EF4-FFF2-40B4-BE49-F238E27FC236}">
                <a16:creationId xmlns:a16="http://schemas.microsoft.com/office/drawing/2014/main" id="{008851A6-140A-8AE7-C7C8-4C2B8BE85B34}"/>
              </a:ext>
            </a:extLst>
          </p:cNvPr>
          <p:cNvSpPr txBox="1"/>
          <p:nvPr/>
        </p:nvSpPr>
        <p:spPr>
          <a:xfrm>
            <a:off x="1052444" y="2222188"/>
            <a:ext cx="13869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5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pTwist_</a:t>
            </a:r>
            <a:r>
              <a:rPr lang="en-GB" sz="1050" b="1" noProof="1">
                <a:latin typeface="Symbol" pitchFamily="2" charset="2"/>
                <a:cs typeface="Times New Roman" panose="02020603050405020304" pitchFamily="18" charset="0"/>
              </a:rPr>
              <a:t> D</a:t>
            </a:r>
            <a:r>
              <a:rPr lang="en-GB" sz="105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ccmK3-K4</a:t>
            </a:r>
          </a:p>
        </p:txBody>
      </p:sp>
      <p:sp>
        <p:nvSpPr>
          <p:cNvPr id="360" name="Flèche vers la droite 359">
            <a:extLst>
              <a:ext uri="{FF2B5EF4-FFF2-40B4-BE49-F238E27FC236}">
                <a16:creationId xmlns:a16="http://schemas.microsoft.com/office/drawing/2014/main" id="{40F60FBB-72F0-ADF4-CE93-2015900DC682}"/>
              </a:ext>
            </a:extLst>
          </p:cNvPr>
          <p:cNvSpPr/>
          <p:nvPr/>
        </p:nvSpPr>
        <p:spPr>
          <a:xfrm>
            <a:off x="1205540" y="2523057"/>
            <a:ext cx="1200930" cy="180000"/>
          </a:xfrm>
          <a:prstGeom prst="rightArrow">
            <a:avLst>
              <a:gd name="adj1" fmla="val 42944"/>
              <a:gd name="adj2" fmla="val 50000"/>
            </a:avLst>
          </a:prstGeom>
          <a:pattFill prst="wdUpDiag">
            <a:fgClr>
              <a:schemeClr val="accent5">
                <a:lumMod val="60000"/>
                <a:lumOff val="4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1" name="ZoneTexte 360">
            <a:extLst>
              <a:ext uri="{FF2B5EF4-FFF2-40B4-BE49-F238E27FC236}">
                <a16:creationId xmlns:a16="http://schemas.microsoft.com/office/drawing/2014/main" id="{1C8451DB-D04A-F367-C5C3-6E0C83BA7113}"/>
              </a:ext>
            </a:extLst>
          </p:cNvPr>
          <p:cNvSpPr txBox="1"/>
          <p:nvPr/>
        </p:nvSpPr>
        <p:spPr>
          <a:xfrm>
            <a:off x="1546959" y="2591002"/>
            <a:ext cx="5180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Amp</a:t>
            </a:r>
            <a:r>
              <a:rPr lang="en-GB" sz="1000" b="1" baseline="30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cxnSp>
        <p:nvCxnSpPr>
          <p:cNvPr id="362" name="Connecteur droit 361">
            <a:extLst>
              <a:ext uri="{FF2B5EF4-FFF2-40B4-BE49-F238E27FC236}">
                <a16:creationId xmlns:a16="http://schemas.microsoft.com/office/drawing/2014/main" id="{E5B50F81-2E6C-B5CA-EBC6-ABF82CAD4DA5}"/>
              </a:ext>
            </a:extLst>
          </p:cNvPr>
          <p:cNvCxnSpPr/>
          <p:nvPr/>
        </p:nvCxnSpPr>
        <p:spPr>
          <a:xfrm>
            <a:off x="1697746" y="1865768"/>
            <a:ext cx="0" cy="14207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3" name="ZoneTexte 362">
            <a:extLst>
              <a:ext uri="{FF2B5EF4-FFF2-40B4-BE49-F238E27FC236}">
                <a16:creationId xmlns:a16="http://schemas.microsoft.com/office/drawing/2014/main" id="{C3DDDBAD-1640-679F-7E61-953FE39A7968}"/>
              </a:ext>
            </a:extLst>
          </p:cNvPr>
          <p:cNvSpPr txBox="1"/>
          <p:nvPr/>
        </p:nvSpPr>
        <p:spPr>
          <a:xfrm>
            <a:off x="1238275" y="1654356"/>
            <a:ext cx="9733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i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GB" sz="1000" b="1" i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SwaI-BamH1</a:t>
            </a:r>
          </a:p>
        </p:txBody>
      </p:sp>
      <p:sp>
        <p:nvSpPr>
          <p:cNvPr id="364" name="Rectangle 363">
            <a:extLst>
              <a:ext uri="{FF2B5EF4-FFF2-40B4-BE49-F238E27FC236}">
                <a16:creationId xmlns:a16="http://schemas.microsoft.com/office/drawing/2014/main" id="{F3B40CFC-D337-763D-4B7D-D725C4F03896}"/>
              </a:ext>
            </a:extLst>
          </p:cNvPr>
          <p:cNvSpPr/>
          <p:nvPr/>
        </p:nvSpPr>
        <p:spPr>
          <a:xfrm>
            <a:off x="1746453" y="1906475"/>
            <a:ext cx="313197" cy="783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5" name="Rectangle 364">
            <a:extLst>
              <a:ext uri="{FF2B5EF4-FFF2-40B4-BE49-F238E27FC236}">
                <a16:creationId xmlns:a16="http://schemas.microsoft.com/office/drawing/2014/main" id="{920B7EDB-2E23-32D1-FD8A-99F5C2EDAE70}"/>
              </a:ext>
            </a:extLst>
          </p:cNvPr>
          <p:cNvSpPr/>
          <p:nvPr/>
        </p:nvSpPr>
        <p:spPr>
          <a:xfrm>
            <a:off x="1370244" y="1897835"/>
            <a:ext cx="313197" cy="783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6" name="ZoneTexte 365">
            <a:extLst>
              <a:ext uri="{FF2B5EF4-FFF2-40B4-BE49-F238E27FC236}">
                <a16:creationId xmlns:a16="http://schemas.microsoft.com/office/drawing/2014/main" id="{7B7219E7-A7A2-2B89-E780-D9B59B757C1C}"/>
              </a:ext>
            </a:extLst>
          </p:cNvPr>
          <p:cNvSpPr txBox="1"/>
          <p:nvPr/>
        </p:nvSpPr>
        <p:spPr>
          <a:xfrm>
            <a:off x="858904" y="839550"/>
            <a:ext cx="5116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UpK3</a:t>
            </a:r>
          </a:p>
        </p:txBody>
      </p:sp>
      <p:sp>
        <p:nvSpPr>
          <p:cNvPr id="367" name="ZoneTexte 366">
            <a:extLst>
              <a:ext uri="{FF2B5EF4-FFF2-40B4-BE49-F238E27FC236}">
                <a16:creationId xmlns:a16="http://schemas.microsoft.com/office/drawing/2014/main" id="{F37126B9-2854-578B-A972-6BA442F0F2A1}"/>
              </a:ext>
            </a:extLst>
          </p:cNvPr>
          <p:cNvSpPr txBox="1"/>
          <p:nvPr/>
        </p:nvSpPr>
        <p:spPr>
          <a:xfrm>
            <a:off x="1918144" y="872846"/>
            <a:ext cx="6687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DownK4</a:t>
            </a:r>
          </a:p>
        </p:txBody>
      </p:sp>
      <p:sp>
        <p:nvSpPr>
          <p:cNvPr id="368" name="ZoneTexte 367">
            <a:extLst>
              <a:ext uri="{FF2B5EF4-FFF2-40B4-BE49-F238E27FC236}">
                <a16:creationId xmlns:a16="http://schemas.microsoft.com/office/drawing/2014/main" id="{4858A7D6-DC42-ACF5-8464-B23564B94E96}"/>
              </a:ext>
            </a:extLst>
          </p:cNvPr>
          <p:cNvSpPr txBox="1"/>
          <p:nvPr/>
        </p:nvSpPr>
        <p:spPr>
          <a:xfrm>
            <a:off x="140388" y="265289"/>
            <a:ext cx="341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cxnSp>
        <p:nvCxnSpPr>
          <p:cNvPr id="369" name="Connecteur droit 368">
            <a:extLst>
              <a:ext uri="{FF2B5EF4-FFF2-40B4-BE49-F238E27FC236}">
                <a16:creationId xmlns:a16="http://schemas.microsoft.com/office/drawing/2014/main" id="{57E8C845-2C47-36C0-E4F8-E1AAE336151E}"/>
              </a:ext>
            </a:extLst>
          </p:cNvPr>
          <p:cNvCxnSpPr>
            <a:cxnSpLocks/>
          </p:cNvCxnSpPr>
          <p:nvPr/>
        </p:nvCxnSpPr>
        <p:spPr>
          <a:xfrm>
            <a:off x="2300107" y="3737395"/>
            <a:ext cx="0" cy="339090"/>
          </a:xfrm>
          <a:prstGeom prst="line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0" name="Groupe 369">
            <a:extLst>
              <a:ext uri="{FF2B5EF4-FFF2-40B4-BE49-F238E27FC236}">
                <a16:creationId xmlns:a16="http://schemas.microsoft.com/office/drawing/2014/main" id="{0842C825-E332-EB92-79E4-00E5B8275408}"/>
              </a:ext>
            </a:extLst>
          </p:cNvPr>
          <p:cNvGrpSpPr/>
          <p:nvPr/>
        </p:nvGrpSpPr>
        <p:grpSpPr>
          <a:xfrm>
            <a:off x="2123544" y="2761009"/>
            <a:ext cx="1646605" cy="396082"/>
            <a:chOff x="3038098" y="3531562"/>
            <a:chExt cx="1646605" cy="396082"/>
          </a:xfrm>
        </p:grpSpPr>
        <p:sp>
          <p:nvSpPr>
            <p:cNvPr id="371" name="Flèche vers la droite 370">
              <a:extLst>
                <a:ext uri="{FF2B5EF4-FFF2-40B4-BE49-F238E27FC236}">
                  <a16:creationId xmlns:a16="http://schemas.microsoft.com/office/drawing/2014/main" id="{0DC84072-BC1F-7F12-B9A5-C126CC29AC56}"/>
                </a:ext>
              </a:extLst>
            </p:cNvPr>
            <p:cNvSpPr/>
            <p:nvPr/>
          </p:nvSpPr>
          <p:spPr>
            <a:xfrm>
              <a:off x="3303601" y="3747644"/>
              <a:ext cx="1003024" cy="180000"/>
            </a:xfrm>
            <a:prstGeom prst="rightArrow">
              <a:avLst/>
            </a:prstGeom>
            <a:pattFill prst="dkVert">
              <a:fgClr>
                <a:srgbClr val="FFC000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2" name="ZoneTexte 371">
              <a:extLst>
                <a:ext uri="{FF2B5EF4-FFF2-40B4-BE49-F238E27FC236}">
                  <a16:creationId xmlns:a16="http://schemas.microsoft.com/office/drawing/2014/main" id="{67D7A4C8-2D2B-9F89-CAAA-3DDF54716297}"/>
                </a:ext>
              </a:extLst>
            </p:cNvPr>
            <p:cNvSpPr txBox="1"/>
            <p:nvPr/>
          </p:nvSpPr>
          <p:spPr>
            <a:xfrm>
              <a:off x="3038098" y="3531562"/>
              <a:ext cx="164660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i="1" noProof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SwaI     </a:t>
              </a:r>
              <a:r>
                <a:rPr lang="en-GB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10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KmR</a:t>
              </a:r>
              <a:r>
                <a:rPr lang="en-GB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sz="1000" i="1" noProof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BamH1</a:t>
              </a:r>
            </a:p>
          </p:txBody>
        </p:sp>
        <p:cxnSp>
          <p:nvCxnSpPr>
            <p:cNvPr id="373" name="Connecteur droit 372">
              <a:extLst>
                <a:ext uri="{FF2B5EF4-FFF2-40B4-BE49-F238E27FC236}">
                  <a16:creationId xmlns:a16="http://schemas.microsoft.com/office/drawing/2014/main" id="{07CB22BC-0861-6E03-D85E-F3075146B53B}"/>
                </a:ext>
              </a:extLst>
            </p:cNvPr>
            <p:cNvCxnSpPr/>
            <p:nvPr/>
          </p:nvCxnSpPr>
          <p:spPr>
            <a:xfrm>
              <a:off x="3303544" y="3745245"/>
              <a:ext cx="0" cy="142078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Connecteur droit 373">
              <a:extLst>
                <a:ext uri="{FF2B5EF4-FFF2-40B4-BE49-F238E27FC236}">
                  <a16:creationId xmlns:a16="http://schemas.microsoft.com/office/drawing/2014/main" id="{157E0C55-9B4E-03A4-4859-734BF1992581}"/>
                </a:ext>
              </a:extLst>
            </p:cNvPr>
            <p:cNvCxnSpPr/>
            <p:nvPr/>
          </p:nvCxnSpPr>
          <p:spPr>
            <a:xfrm>
              <a:off x="4300494" y="3757945"/>
              <a:ext cx="0" cy="142078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5" name="Rectangle : coins arrondis 374">
            <a:extLst>
              <a:ext uri="{FF2B5EF4-FFF2-40B4-BE49-F238E27FC236}">
                <a16:creationId xmlns:a16="http://schemas.microsoft.com/office/drawing/2014/main" id="{B6226933-1F57-1664-76A6-5EF13969C663}"/>
              </a:ext>
            </a:extLst>
          </p:cNvPr>
          <p:cNvSpPr/>
          <p:nvPr/>
        </p:nvSpPr>
        <p:spPr>
          <a:xfrm>
            <a:off x="1078435" y="4342705"/>
            <a:ext cx="2472634" cy="452372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6" name="ZoneTexte 375">
            <a:extLst>
              <a:ext uri="{FF2B5EF4-FFF2-40B4-BE49-F238E27FC236}">
                <a16:creationId xmlns:a16="http://schemas.microsoft.com/office/drawing/2014/main" id="{7D6DFDA7-168C-5F88-4338-C34E69919987}"/>
              </a:ext>
            </a:extLst>
          </p:cNvPr>
          <p:cNvSpPr txBox="1"/>
          <p:nvPr/>
        </p:nvSpPr>
        <p:spPr>
          <a:xfrm>
            <a:off x="1649785" y="4421005"/>
            <a:ext cx="13404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1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sz="1100" b="1" noProof="1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100" b="1" i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ccmK3K</a:t>
            </a:r>
            <a:r>
              <a:rPr lang="en-GB" sz="11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4::Km</a:t>
            </a:r>
            <a:r>
              <a:rPr lang="en-GB" sz="1100" b="1" baseline="30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cxnSp>
        <p:nvCxnSpPr>
          <p:cNvPr id="377" name="Connecteur droit 376">
            <a:extLst>
              <a:ext uri="{FF2B5EF4-FFF2-40B4-BE49-F238E27FC236}">
                <a16:creationId xmlns:a16="http://schemas.microsoft.com/office/drawing/2014/main" id="{27A9FB7F-FCC3-126E-ECD9-1710EB6981DA}"/>
              </a:ext>
            </a:extLst>
          </p:cNvPr>
          <p:cNvCxnSpPr>
            <a:cxnSpLocks/>
          </p:cNvCxnSpPr>
          <p:nvPr/>
        </p:nvCxnSpPr>
        <p:spPr>
          <a:xfrm>
            <a:off x="2311635" y="3061507"/>
            <a:ext cx="1152000" cy="105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" name="Flèche vers la droite 377">
            <a:extLst>
              <a:ext uri="{FF2B5EF4-FFF2-40B4-BE49-F238E27FC236}">
                <a16:creationId xmlns:a16="http://schemas.microsoft.com/office/drawing/2014/main" id="{7AB22498-A679-8BBB-C1D3-4E15B781D96E}"/>
              </a:ext>
            </a:extLst>
          </p:cNvPr>
          <p:cNvSpPr/>
          <p:nvPr/>
        </p:nvSpPr>
        <p:spPr>
          <a:xfrm>
            <a:off x="1875795" y="4249013"/>
            <a:ext cx="1003024" cy="180000"/>
          </a:xfrm>
          <a:prstGeom prst="rightArrow">
            <a:avLst/>
          </a:prstGeom>
          <a:pattFill prst="dkVert">
            <a:fgClr>
              <a:srgbClr val="FFC0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9" name="Connecteur droit 378">
            <a:extLst>
              <a:ext uri="{FF2B5EF4-FFF2-40B4-BE49-F238E27FC236}">
                <a16:creationId xmlns:a16="http://schemas.microsoft.com/office/drawing/2014/main" id="{B9603334-0DFB-D18C-16A7-809E112CA307}"/>
              </a:ext>
            </a:extLst>
          </p:cNvPr>
          <p:cNvCxnSpPr>
            <a:cxnSpLocks/>
          </p:cNvCxnSpPr>
          <p:nvPr/>
        </p:nvCxnSpPr>
        <p:spPr>
          <a:xfrm>
            <a:off x="2823104" y="3106473"/>
            <a:ext cx="7694" cy="3021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0" name="Connecteur droit 379">
            <a:extLst>
              <a:ext uri="{FF2B5EF4-FFF2-40B4-BE49-F238E27FC236}">
                <a16:creationId xmlns:a16="http://schemas.microsoft.com/office/drawing/2014/main" id="{AB3099F0-1FA4-79EE-592C-E6F62C48859D}"/>
              </a:ext>
            </a:extLst>
          </p:cNvPr>
          <p:cNvCxnSpPr>
            <a:cxnSpLocks/>
          </p:cNvCxnSpPr>
          <p:nvPr/>
        </p:nvCxnSpPr>
        <p:spPr>
          <a:xfrm>
            <a:off x="1830241" y="2819353"/>
            <a:ext cx="0" cy="59517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1" name="Connecteur droit 380">
            <a:extLst>
              <a:ext uri="{FF2B5EF4-FFF2-40B4-BE49-F238E27FC236}">
                <a16:creationId xmlns:a16="http://schemas.microsoft.com/office/drawing/2014/main" id="{2B3F52C8-3E48-1425-597E-846864383E97}"/>
              </a:ext>
            </a:extLst>
          </p:cNvPr>
          <p:cNvCxnSpPr>
            <a:cxnSpLocks/>
          </p:cNvCxnSpPr>
          <p:nvPr/>
        </p:nvCxnSpPr>
        <p:spPr>
          <a:xfrm>
            <a:off x="1639497" y="996689"/>
            <a:ext cx="0" cy="628696"/>
          </a:xfrm>
          <a:prstGeom prst="line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2" name="Flèche vers la droite 381">
            <a:extLst>
              <a:ext uri="{FF2B5EF4-FFF2-40B4-BE49-F238E27FC236}">
                <a16:creationId xmlns:a16="http://schemas.microsoft.com/office/drawing/2014/main" id="{A712C3CE-32D6-2876-BF11-D3AA9FF26BE9}"/>
              </a:ext>
            </a:extLst>
          </p:cNvPr>
          <p:cNvSpPr/>
          <p:nvPr/>
        </p:nvSpPr>
        <p:spPr>
          <a:xfrm>
            <a:off x="1662581" y="4714102"/>
            <a:ext cx="1174023" cy="137206"/>
          </a:xfrm>
          <a:prstGeom prst="rightArrow">
            <a:avLst>
              <a:gd name="adj1" fmla="val 42944"/>
              <a:gd name="adj2" fmla="val 50000"/>
            </a:avLst>
          </a:prstGeom>
          <a:pattFill prst="wdUpDiag">
            <a:fgClr>
              <a:schemeClr val="accent5">
                <a:lumMod val="60000"/>
                <a:lumOff val="4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3" name="ZoneTexte 382">
            <a:extLst>
              <a:ext uri="{FF2B5EF4-FFF2-40B4-BE49-F238E27FC236}">
                <a16:creationId xmlns:a16="http://schemas.microsoft.com/office/drawing/2014/main" id="{A4315764-D024-7E59-F5C0-BC85B3544E2B}"/>
              </a:ext>
            </a:extLst>
          </p:cNvPr>
          <p:cNvSpPr txBox="1"/>
          <p:nvPr/>
        </p:nvSpPr>
        <p:spPr>
          <a:xfrm>
            <a:off x="2018858" y="4821184"/>
            <a:ext cx="5180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Amp</a:t>
            </a:r>
            <a:r>
              <a:rPr lang="en-GB" sz="1000" b="1" baseline="30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384" name="Rectangle 383">
            <a:extLst>
              <a:ext uri="{FF2B5EF4-FFF2-40B4-BE49-F238E27FC236}">
                <a16:creationId xmlns:a16="http://schemas.microsoft.com/office/drawing/2014/main" id="{57DD7B93-4C01-6C2F-9B58-9444ECC28FE2}"/>
              </a:ext>
            </a:extLst>
          </p:cNvPr>
          <p:cNvSpPr/>
          <p:nvPr/>
        </p:nvSpPr>
        <p:spPr>
          <a:xfrm>
            <a:off x="1533980" y="4298915"/>
            <a:ext cx="313197" cy="783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6" name="ZoneTexte 385">
            <a:extLst>
              <a:ext uri="{FF2B5EF4-FFF2-40B4-BE49-F238E27FC236}">
                <a16:creationId xmlns:a16="http://schemas.microsoft.com/office/drawing/2014/main" id="{973C2148-F7E1-BA8B-4519-542D801C6214}"/>
              </a:ext>
            </a:extLst>
          </p:cNvPr>
          <p:cNvSpPr txBox="1"/>
          <p:nvPr/>
        </p:nvSpPr>
        <p:spPr>
          <a:xfrm>
            <a:off x="1412814" y="4047139"/>
            <a:ext cx="5116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UpK3</a:t>
            </a:r>
          </a:p>
        </p:txBody>
      </p:sp>
      <p:sp>
        <p:nvSpPr>
          <p:cNvPr id="387" name="ZoneTexte 386">
            <a:extLst>
              <a:ext uri="{FF2B5EF4-FFF2-40B4-BE49-F238E27FC236}">
                <a16:creationId xmlns:a16="http://schemas.microsoft.com/office/drawing/2014/main" id="{D28ED089-A694-6DA6-F7BB-FA360DBC7514}"/>
              </a:ext>
            </a:extLst>
          </p:cNvPr>
          <p:cNvSpPr txBox="1"/>
          <p:nvPr/>
        </p:nvSpPr>
        <p:spPr>
          <a:xfrm>
            <a:off x="1301192" y="3332627"/>
            <a:ext cx="1813317" cy="55399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Digestion with </a:t>
            </a:r>
            <a:r>
              <a:rPr lang="en-GB" sz="1000" b="1" i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Swa</a:t>
            </a:r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I –</a:t>
            </a:r>
            <a:r>
              <a:rPr lang="en-GB" sz="1000" b="1" i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Bam</a:t>
            </a:r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H1</a:t>
            </a:r>
          </a:p>
          <a:p>
            <a:pPr algn="ctr"/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</a:p>
          <a:p>
            <a:pPr algn="ctr"/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Ligation </a:t>
            </a:r>
          </a:p>
        </p:txBody>
      </p:sp>
      <p:sp>
        <p:nvSpPr>
          <p:cNvPr id="388" name="ZoneTexte 387">
            <a:extLst>
              <a:ext uri="{FF2B5EF4-FFF2-40B4-BE49-F238E27FC236}">
                <a16:creationId xmlns:a16="http://schemas.microsoft.com/office/drawing/2014/main" id="{3ADBA35D-2896-0013-4425-2150072CD83F}"/>
              </a:ext>
            </a:extLst>
          </p:cNvPr>
          <p:cNvSpPr txBox="1"/>
          <p:nvPr/>
        </p:nvSpPr>
        <p:spPr>
          <a:xfrm>
            <a:off x="1796941" y="4041850"/>
            <a:ext cx="16738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GB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KmR</a:t>
            </a:r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DownK4</a:t>
            </a:r>
          </a:p>
        </p:txBody>
      </p:sp>
      <p:sp>
        <p:nvSpPr>
          <p:cNvPr id="389" name="ZoneTexte 388">
            <a:extLst>
              <a:ext uri="{FF2B5EF4-FFF2-40B4-BE49-F238E27FC236}">
                <a16:creationId xmlns:a16="http://schemas.microsoft.com/office/drawing/2014/main" id="{55698A78-E6F3-4BB7-98E7-FA40B7BB0C6F}"/>
              </a:ext>
            </a:extLst>
          </p:cNvPr>
          <p:cNvSpPr txBox="1"/>
          <p:nvPr/>
        </p:nvSpPr>
        <p:spPr>
          <a:xfrm>
            <a:off x="1090802" y="1202339"/>
            <a:ext cx="104067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Synthetic DNA </a:t>
            </a:r>
          </a:p>
        </p:txBody>
      </p:sp>
      <p:sp>
        <p:nvSpPr>
          <p:cNvPr id="390" name="Rectangle 389">
            <a:extLst>
              <a:ext uri="{FF2B5EF4-FFF2-40B4-BE49-F238E27FC236}">
                <a16:creationId xmlns:a16="http://schemas.microsoft.com/office/drawing/2014/main" id="{D036A68A-70D0-E7E5-E68D-C85B8EC5CB72}"/>
              </a:ext>
            </a:extLst>
          </p:cNvPr>
          <p:cNvSpPr/>
          <p:nvPr/>
        </p:nvSpPr>
        <p:spPr>
          <a:xfrm>
            <a:off x="2887635" y="4305152"/>
            <a:ext cx="313197" cy="783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366062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1124</TotalTime>
  <Words>211</Words>
  <Application>Microsoft Macintosh PowerPoint</Application>
  <PresentationFormat>Personnalisé</PresentationFormat>
  <Paragraphs>34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Franck Chauvat</dc:creator>
  <cp:lastModifiedBy>Franck Chauvat</cp:lastModifiedBy>
  <cp:revision>23</cp:revision>
  <dcterms:created xsi:type="dcterms:W3CDTF">2023-08-29T22:55:03Z</dcterms:created>
  <dcterms:modified xsi:type="dcterms:W3CDTF">2023-11-14T09:28:06Z</dcterms:modified>
</cp:coreProperties>
</file>