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E69"/>
    <a:srgbClr val="3D9864"/>
    <a:srgbClr val="2B1BBB"/>
    <a:srgbClr val="D26FD3"/>
    <a:srgbClr val="BB59B3"/>
    <a:srgbClr val="020000"/>
    <a:srgbClr val="94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5"/>
    <p:restoredTop sz="94674"/>
  </p:normalViewPr>
  <p:slideViewPr>
    <p:cSldViewPr snapToGrid="0" snapToObjects="1" showGuides="1">
      <p:cViewPr>
        <p:scale>
          <a:sx n="257" d="100"/>
          <a:sy n="257" d="100"/>
        </p:scale>
        <p:origin x="312" y="-67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3E56-A474-FF44-A85E-14F43F9563B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85DB3-8BBB-C849-AD7B-B0B992B9C7C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 7425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85DB3-8BBB-C849-AD7B-B0B992B9C7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96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064859" y="475069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2189338" y="1530047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2732931" y="1704042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92" name="Rectangle 191"/>
          <p:cNvSpPr/>
          <p:nvPr/>
        </p:nvSpPr>
        <p:spPr>
          <a:xfrm>
            <a:off x="2293713" y="2057710"/>
            <a:ext cx="360000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E563B81-97AF-3895-98CF-F5DAA8F9A020}"/>
              </a:ext>
            </a:extLst>
          </p:cNvPr>
          <p:cNvSpPr/>
          <p:nvPr/>
        </p:nvSpPr>
        <p:spPr>
          <a:xfrm>
            <a:off x="966389" y="4420969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9778B1E0-FF08-14AB-7FB7-82175CC5EA20}"/>
              </a:ext>
            </a:extLst>
          </p:cNvPr>
          <p:cNvSpPr txBox="1"/>
          <p:nvPr/>
        </p:nvSpPr>
        <p:spPr>
          <a:xfrm>
            <a:off x="218377" y="5690537"/>
            <a:ext cx="65670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S11.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representation of the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Synechocystis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 6803 producing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endParaRPr lang="en-GB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presence or absence of the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</a:t>
            </a:r>
          </a:p>
          <a:p>
            <a:pPr algn="just"/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Cells are represented as light-green rectangles. Their chromosome (blue line) carries either the indigenous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(blue rectangle) and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(yellow rectangle) genes or their mutant version inactivated by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(orange hatched rectangle).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(black lines) named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overexpress the FS gene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synthase, green rectangle), respectively. </a:t>
            </a:r>
          </a:p>
        </p:txBody>
      </p:sp>
      <p:sp>
        <p:nvSpPr>
          <p:cNvPr id="104" name="Rectangle à coins arrondis 118">
            <a:extLst>
              <a:ext uri="{FF2B5EF4-FFF2-40B4-BE49-F238E27FC236}">
                <a16:creationId xmlns:a16="http://schemas.microsoft.com/office/drawing/2014/main" id="{A5B9AD4E-4038-8439-D39E-D7F0A7FFA825}"/>
              </a:ext>
            </a:extLst>
          </p:cNvPr>
          <p:cNvSpPr/>
          <p:nvPr/>
        </p:nvSpPr>
        <p:spPr>
          <a:xfrm>
            <a:off x="2225108" y="676507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739D1D76-5516-2166-D76D-B807C9565CE0}"/>
              </a:ext>
            </a:extLst>
          </p:cNvPr>
          <p:cNvSpPr txBox="1"/>
          <p:nvPr/>
        </p:nvSpPr>
        <p:spPr>
          <a:xfrm>
            <a:off x="2479270" y="946645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848ED348-0952-5323-FBCF-E13D33A15C66}"/>
              </a:ext>
            </a:extLst>
          </p:cNvPr>
          <p:cNvGrpSpPr/>
          <p:nvPr/>
        </p:nvGrpSpPr>
        <p:grpSpPr>
          <a:xfrm>
            <a:off x="2116940" y="746780"/>
            <a:ext cx="230832" cy="595035"/>
            <a:chOff x="2665554" y="378521"/>
            <a:chExt cx="230832" cy="595035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4036D9A-5EFA-7F78-7569-38BAC103BFF4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9E5E87EC-52C3-11FA-983A-0158D252BF5C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09" name="Triangle isocèle 117">
            <a:extLst>
              <a:ext uri="{FF2B5EF4-FFF2-40B4-BE49-F238E27FC236}">
                <a16:creationId xmlns:a16="http://schemas.microsoft.com/office/drawing/2014/main" id="{BD1A0A6B-69E2-F06A-13CD-7529F7A8C370}"/>
              </a:ext>
            </a:extLst>
          </p:cNvPr>
          <p:cNvSpPr/>
          <p:nvPr/>
        </p:nvSpPr>
        <p:spPr>
          <a:xfrm rot="5400000">
            <a:off x="2259043" y="607519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E72B18D-8266-CC5D-EB30-5E6D1D358110}"/>
              </a:ext>
            </a:extLst>
          </p:cNvPr>
          <p:cNvSpPr/>
          <p:nvPr/>
        </p:nvSpPr>
        <p:spPr>
          <a:xfrm>
            <a:off x="2380792" y="603727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2AAE463C-86F5-82B7-3F23-5D5449EE46FD}"/>
              </a:ext>
            </a:extLst>
          </p:cNvPr>
          <p:cNvSpPr txBox="1"/>
          <p:nvPr/>
        </p:nvSpPr>
        <p:spPr>
          <a:xfrm>
            <a:off x="2389578" y="533441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39" name="ZoneTexte 238">
            <a:extLst>
              <a:ext uri="{FF2B5EF4-FFF2-40B4-BE49-F238E27FC236}">
                <a16:creationId xmlns:a16="http://schemas.microsoft.com/office/drawing/2014/main" id="{8985C4DA-7A32-1CF9-99BA-6A3670DB2DCC}"/>
              </a:ext>
            </a:extLst>
          </p:cNvPr>
          <p:cNvSpPr txBox="1"/>
          <p:nvPr/>
        </p:nvSpPr>
        <p:spPr>
          <a:xfrm>
            <a:off x="2845904" y="2329462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DDBA87-7A3F-28C5-5FEA-35EBEC6F4775}"/>
              </a:ext>
            </a:extLst>
          </p:cNvPr>
          <p:cNvSpPr/>
          <p:nvPr/>
        </p:nvSpPr>
        <p:spPr>
          <a:xfrm>
            <a:off x="2808837" y="2057832"/>
            <a:ext cx="417738" cy="179222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14540AD4-342A-FA4B-BE38-DDFDF46518B3}"/>
              </a:ext>
            </a:extLst>
          </p:cNvPr>
          <p:cNvSpPr txBox="1"/>
          <p:nvPr/>
        </p:nvSpPr>
        <p:spPr>
          <a:xfrm>
            <a:off x="2259918" y="2005136"/>
            <a:ext cx="486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crtR</a:t>
            </a:r>
            <a:endParaRPr lang="en-US" sz="1050" dirty="0">
              <a:latin typeface="Times New Roman"/>
              <a:cs typeface="Times New Roman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76843A-3DB6-E8AC-20B8-09A848B9F682}"/>
              </a:ext>
            </a:extLst>
          </p:cNvPr>
          <p:cNvSpPr/>
          <p:nvPr/>
        </p:nvSpPr>
        <p:spPr>
          <a:xfrm>
            <a:off x="689219" y="2917063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à coins arrondis 3">
            <a:extLst>
              <a:ext uri="{FF2B5EF4-FFF2-40B4-BE49-F238E27FC236}">
                <a16:creationId xmlns:a16="http://schemas.microsoft.com/office/drawing/2014/main" id="{90C01388-4321-6983-56AB-59C6956EE74B}"/>
              </a:ext>
            </a:extLst>
          </p:cNvPr>
          <p:cNvSpPr/>
          <p:nvPr/>
        </p:nvSpPr>
        <p:spPr>
          <a:xfrm>
            <a:off x="813698" y="3972041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B8122D-CFF2-AC9F-6199-E3FFC4CB5944}"/>
              </a:ext>
            </a:extLst>
          </p:cNvPr>
          <p:cNvSpPr txBox="1"/>
          <p:nvPr/>
        </p:nvSpPr>
        <p:spPr>
          <a:xfrm>
            <a:off x="1357291" y="4146036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1" name="Rectangle à coins arrondis 118">
            <a:extLst>
              <a:ext uri="{FF2B5EF4-FFF2-40B4-BE49-F238E27FC236}">
                <a16:creationId xmlns:a16="http://schemas.microsoft.com/office/drawing/2014/main" id="{B7056CCE-DFD3-4EC3-C955-BE5F83C80D4E}"/>
              </a:ext>
            </a:extLst>
          </p:cNvPr>
          <p:cNvSpPr/>
          <p:nvPr/>
        </p:nvSpPr>
        <p:spPr>
          <a:xfrm>
            <a:off x="849468" y="3118501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C6F4BD9-CAFC-E5AC-C8D5-880F0B93F322}"/>
              </a:ext>
            </a:extLst>
          </p:cNvPr>
          <p:cNvSpPr txBox="1"/>
          <p:nvPr/>
        </p:nvSpPr>
        <p:spPr>
          <a:xfrm>
            <a:off x="1103630" y="3388639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E0F1598-05F0-2B0C-A106-8BE181A3C1C0}"/>
              </a:ext>
            </a:extLst>
          </p:cNvPr>
          <p:cNvGrpSpPr/>
          <p:nvPr/>
        </p:nvGrpSpPr>
        <p:grpSpPr>
          <a:xfrm>
            <a:off x="741300" y="3188774"/>
            <a:ext cx="230832" cy="595035"/>
            <a:chOff x="2665554" y="378521"/>
            <a:chExt cx="230832" cy="59503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270A6B-A97A-F1A6-A8D3-9583EF10D9C6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42766A8-36D4-1E27-9294-75979D70DD51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22" name="Triangle isocèle 117">
            <a:extLst>
              <a:ext uri="{FF2B5EF4-FFF2-40B4-BE49-F238E27FC236}">
                <a16:creationId xmlns:a16="http://schemas.microsoft.com/office/drawing/2014/main" id="{DAE4E0D7-970C-361F-5E0F-22DACA182452}"/>
              </a:ext>
            </a:extLst>
          </p:cNvPr>
          <p:cNvSpPr/>
          <p:nvPr/>
        </p:nvSpPr>
        <p:spPr>
          <a:xfrm rot="5400000">
            <a:off x="883403" y="3049513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D49A79-D04F-F061-D629-BFFFD66A6E3B}"/>
              </a:ext>
            </a:extLst>
          </p:cNvPr>
          <p:cNvSpPr/>
          <p:nvPr/>
        </p:nvSpPr>
        <p:spPr>
          <a:xfrm>
            <a:off x="1005152" y="3045721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43609EB-6F05-E352-D215-9EE4EFEA1629}"/>
              </a:ext>
            </a:extLst>
          </p:cNvPr>
          <p:cNvSpPr txBox="1"/>
          <p:nvPr/>
        </p:nvSpPr>
        <p:spPr>
          <a:xfrm>
            <a:off x="1013938" y="2975435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1F6A3A5-1C93-1A22-B717-2FF3754EDF1F}"/>
              </a:ext>
            </a:extLst>
          </p:cNvPr>
          <p:cNvSpPr txBox="1"/>
          <p:nvPr/>
        </p:nvSpPr>
        <p:spPr>
          <a:xfrm>
            <a:off x="1116568" y="4741151"/>
            <a:ext cx="14173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</a:t>
            </a:r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E889ADC-9C66-C0C6-A4A9-8C108107FCD0}"/>
              </a:ext>
            </a:extLst>
          </p:cNvPr>
          <p:cNvSpPr/>
          <p:nvPr/>
        </p:nvSpPr>
        <p:spPr>
          <a:xfrm>
            <a:off x="1037334" y="4498401"/>
            <a:ext cx="536200" cy="162000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A109ECC-17FC-FE7B-7485-330FE53D2E7B}"/>
              </a:ext>
            </a:extLst>
          </p:cNvPr>
          <p:cNvSpPr/>
          <p:nvPr/>
        </p:nvSpPr>
        <p:spPr>
          <a:xfrm>
            <a:off x="1073172" y="4498025"/>
            <a:ext cx="427594" cy="164070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667846C-4057-865D-FA88-A06781BD2517}"/>
              </a:ext>
            </a:extLst>
          </p:cNvPr>
          <p:cNvSpPr txBox="1"/>
          <p:nvPr/>
        </p:nvSpPr>
        <p:spPr>
          <a:xfrm>
            <a:off x="1057995" y="4463595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65C7734-71A8-5013-3453-1EAD403AC272}"/>
              </a:ext>
            </a:extLst>
          </p:cNvPr>
          <p:cNvSpPr txBox="1"/>
          <p:nvPr/>
        </p:nvSpPr>
        <p:spPr>
          <a:xfrm>
            <a:off x="2808837" y="2001689"/>
            <a:ext cx="486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cruF</a:t>
            </a:r>
            <a:endParaRPr lang="en-US" sz="1050" dirty="0">
              <a:latin typeface="Times New Roman"/>
              <a:cs typeface="Times New Roman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7907D0-B252-D8CF-3745-2854AD8C4CBC}"/>
              </a:ext>
            </a:extLst>
          </p:cNvPr>
          <p:cNvSpPr/>
          <p:nvPr/>
        </p:nvSpPr>
        <p:spPr>
          <a:xfrm>
            <a:off x="3880472" y="4448523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B5D846-E8FD-9DAB-316A-A1D4B3C2A259}"/>
              </a:ext>
            </a:extLst>
          </p:cNvPr>
          <p:cNvSpPr/>
          <p:nvPr/>
        </p:nvSpPr>
        <p:spPr>
          <a:xfrm>
            <a:off x="3592314" y="2944617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à coins arrondis 3">
            <a:extLst>
              <a:ext uri="{FF2B5EF4-FFF2-40B4-BE49-F238E27FC236}">
                <a16:creationId xmlns:a16="http://schemas.microsoft.com/office/drawing/2014/main" id="{3326E678-A040-778B-FE81-1BE0E092640D}"/>
              </a:ext>
            </a:extLst>
          </p:cNvPr>
          <p:cNvSpPr/>
          <p:nvPr/>
        </p:nvSpPr>
        <p:spPr>
          <a:xfrm>
            <a:off x="3727781" y="3999595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EDA2B85-4490-090E-06A7-5027F4459497}"/>
              </a:ext>
            </a:extLst>
          </p:cNvPr>
          <p:cNvSpPr txBox="1"/>
          <p:nvPr/>
        </p:nvSpPr>
        <p:spPr>
          <a:xfrm>
            <a:off x="4271374" y="4173590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30" name="Rectangle à coins arrondis 118">
            <a:extLst>
              <a:ext uri="{FF2B5EF4-FFF2-40B4-BE49-F238E27FC236}">
                <a16:creationId xmlns:a16="http://schemas.microsoft.com/office/drawing/2014/main" id="{1F009BDC-47E2-56E2-0460-0BF30CB5EEF6}"/>
              </a:ext>
            </a:extLst>
          </p:cNvPr>
          <p:cNvSpPr/>
          <p:nvPr/>
        </p:nvSpPr>
        <p:spPr>
          <a:xfrm>
            <a:off x="3763551" y="3146055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80873001-3DD8-004D-1EDE-172DB9A0DC1F}"/>
              </a:ext>
            </a:extLst>
          </p:cNvPr>
          <p:cNvSpPr txBox="1"/>
          <p:nvPr/>
        </p:nvSpPr>
        <p:spPr>
          <a:xfrm>
            <a:off x="4017713" y="3416193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B5AF628-1FFA-F448-FA82-425FDCB1929C}"/>
              </a:ext>
            </a:extLst>
          </p:cNvPr>
          <p:cNvGrpSpPr/>
          <p:nvPr/>
        </p:nvGrpSpPr>
        <p:grpSpPr>
          <a:xfrm>
            <a:off x="3655383" y="3216328"/>
            <a:ext cx="230832" cy="595035"/>
            <a:chOff x="2665554" y="378521"/>
            <a:chExt cx="230832" cy="59503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64CDA74-1645-DA8E-1526-D671BD4CFE99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B73CFF43-C65E-4C79-DD73-B82D36484C06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47" name="Triangle isocèle 117">
            <a:extLst>
              <a:ext uri="{FF2B5EF4-FFF2-40B4-BE49-F238E27FC236}">
                <a16:creationId xmlns:a16="http://schemas.microsoft.com/office/drawing/2014/main" id="{259D0080-6C11-C400-9A7F-66F4A97B3676}"/>
              </a:ext>
            </a:extLst>
          </p:cNvPr>
          <p:cNvSpPr/>
          <p:nvPr/>
        </p:nvSpPr>
        <p:spPr>
          <a:xfrm rot="5400000">
            <a:off x="3797486" y="3077067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A0D8E41-B17A-4388-2CAC-25D0736EBFF5}"/>
              </a:ext>
            </a:extLst>
          </p:cNvPr>
          <p:cNvSpPr/>
          <p:nvPr/>
        </p:nvSpPr>
        <p:spPr>
          <a:xfrm>
            <a:off x="3919235" y="3073275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80AC112B-A31B-CAA6-0734-82AB06D22494}"/>
              </a:ext>
            </a:extLst>
          </p:cNvPr>
          <p:cNvSpPr txBox="1"/>
          <p:nvPr/>
        </p:nvSpPr>
        <p:spPr>
          <a:xfrm>
            <a:off x="3928021" y="3002989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61072CA2-B580-BE89-8A87-6CF3D8035434}"/>
              </a:ext>
            </a:extLst>
          </p:cNvPr>
          <p:cNvSpPr txBox="1"/>
          <p:nvPr/>
        </p:nvSpPr>
        <p:spPr>
          <a:xfrm>
            <a:off x="4030651" y="4768705"/>
            <a:ext cx="14574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</a:t>
            </a:r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cruF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FFACAD9-42F6-CEDC-2A97-27EBA8792DE6}"/>
              </a:ext>
            </a:extLst>
          </p:cNvPr>
          <p:cNvSpPr/>
          <p:nvPr/>
        </p:nvSpPr>
        <p:spPr>
          <a:xfrm>
            <a:off x="4396259" y="4525955"/>
            <a:ext cx="536200" cy="162000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343572D-5154-0673-199C-CECA194CAE7B}"/>
              </a:ext>
            </a:extLst>
          </p:cNvPr>
          <p:cNvSpPr/>
          <p:nvPr/>
        </p:nvSpPr>
        <p:spPr>
          <a:xfrm>
            <a:off x="4450562" y="4524920"/>
            <a:ext cx="427594" cy="164070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73EC386B-7729-7C27-DBDD-FE291FCDBC24}"/>
              </a:ext>
            </a:extLst>
          </p:cNvPr>
          <p:cNvSpPr txBox="1"/>
          <p:nvPr/>
        </p:nvSpPr>
        <p:spPr>
          <a:xfrm>
            <a:off x="4462555" y="4489618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C334AB7-8CE2-A547-80C4-8288818EC9DB}"/>
              </a:ext>
            </a:extLst>
          </p:cNvPr>
          <p:cNvSpPr/>
          <p:nvPr/>
        </p:nvSpPr>
        <p:spPr>
          <a:xfrm>
            <a:off x="3885975" y="4524160"/>
            <a:ext cx="360000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5220D1C8-46D5-BE44-A6BA-3C9FD7B99E03}"/>
              </a:ext>
            </a:extLst>
          </p:cNvPr>
          <p:cNvSpPr txBox="1"/>
          <p:nvPr/>
        </p:nvSpPr>
        <p:spPr>
          <a:xfrm>
            <a:off x="3852180" y="4471586"/>
            <a:ext cx="486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crtR</a:t>
            </a:r>
            <a:endParaRPr lang="en-US" sz="1050" dirty="0">
              <a:latin typeface="Times New Roman"/>
              <a:cs typeface="Times New Roman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011DC4C-F820-6B4E-8622-9D4319C1AAA5}"/>
              </a:ext>
            </a:extLst>
          </p:cNvPr>
          <p:cNvSpPr/>
          <p:nvPr/>
        </p:nvSpPr>
        <p:spPr>
          <a:xfrm>
            <a:off x="1678309" y="4488656"/>
            <a:ext cx="417738" cy="179222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BF1A0A5E-1F1A-424C-A611-AE4591A5F4D5}"/>
              </a:ext>
            </a:extLst>
          </p:cNvPr>
          <p:cNvSpPr txBox="1"/>
          <p:nvPr/>
        </p:nvSpPr>
        <p:spPr>
          <a:xfrm>
            <a:off x="1678309" y="4432513"/>
            <a:ext cx="4866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cruF</a:t>
            </a:r>
            <a:endParaRPr lang="en-US" sz="105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89826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5509</TotalTime>
  <Words>130</Words>
  <Application>Microsoft Macintosh PowerPoint</Application>
  <PresentationFormat>Affichage à l'écran (4:3)</PresentationFormat>
  <Paragraphs>26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Microsoft Office User</cp:lastModifiedBy>
  <cp:revision>36</cp:revision>
  <dcterms:created xsi:type="dcterms:W3CDTF">2023-08-02T22:40:07Z</dcterms:created>
  <dcterms:modified xsi:type="dcterms:W3CDTF">2023-11-13T16:11:37Z</dcterms:modified>
</cp:coreProperties>
</file>