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Planilha_do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72944006999126"/>
          <c:y val="6.4814814814814811E-2"/>
          <c:w val="0.8357596237970254"/>
          <c:h val="0.3750780110819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'medicos e estab x popul'!$E$24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'medicos e estab x popul'!$F$22:$O$23</c:f>
              <c:multiLvlStrCache>
                <c:ptCount val="10"/>
                <c:lvl>
                  <c:pt idx="0">
                    <c:v>Health Facilities</c:v>
                  </c:pt>
                  <c:pt idx="1">
                    <c:v>Physicians</c:v>
                  </c:pt>
                  <c:pt idx="2">
                    <c:v>Health Facilities</c:v>
                  </c:pt>
                  <c:pt idx="3">
                    <c:v>Physicians</c:v>
                  </c:pt>
                  <c:pt idx="4">
                    <c:v>Health Facilities</c:v>
                  </c:pt>
                  <c:pt idx="5">
                    <c:v>Physicians</c:v>
                  </c:pt>
                  <c:pt idx="6">
                    <c:v>Health Facilities</c:v>
                  </c:pt>
                  <c:pt idx="7">
                    <c:v>Physicians</c:v>
                  </c:pt>
                  <c:pt idx="8">
                    <c:v>Health Facilities</c:v>
                  </c:pt>
                  <c:pt idx="9">
                    <c:v>Physicians</c:v>
                  </c:pt>
                </c:lvl>
                <c:lvl>
                  <c:pt idx="0">
                    <c:v>North</c:v>
                  </c:pt>
                  <c:pt idx="2">
                    <c:v>Northeast</c:v>
                  </c:pt>
                  <c:pt idx="4">
                    <c:v>Midwest</c:v>
                  </c:pt>
                  <c:pt idx="6">
                    <c:v>Southeast</c:v>
                  </c:pt>
                  <c:pt idx="8">
                    <c:v>South</c:v>
                  </c:pt>
                </c:lvl>
              </c:multiLvlStrCache>
            </c:multiLvlStrRef>
          </c:cat>
          <c:val>
            <c:numRef>
              <c:f>'medicos e estab x popul'!$F$24:$O$24</c:f>
              <c:numCache>
                <c:formatCode>0</c:formatCode>
                <c:ptCount val="10"/>
                <c:pt idx="0">
                  <c:v>248.16898906186179</c:v>
                </c:pt>
                <c:pt idx="1">
                  <c:v>269.7107246379357</c:v>
                </c:pt>
                <c:pt idx="2">
                  <c:v>348.09698359846851</c:v>
                </c:pt>
                <c:pt idx="3">
                  <c:v>378.58688564828088</c:v>
                </c:pt>
                <c:pt idx="4">
                  <c:v>504.35661438619269</c:v>
                </c:pt>
                <c:pt idx="5">
                  <c:v>641.91217301643587</c:v>
                </c:pt>
                <c:pt idx="6">
                  <c:v>651.67484410584586</c:v>
                </c:pt>
                <c:pt idx="7">
                  <c:v>883.52615162849645</c:v>
                </c:pt>
                <c:pt idx="8">
                  <c:v>845.73750409022512</c:v>
                </c:pt>
                <c:pt idx="9">
                  <c:v>797.10806328533101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94-47CE-8857-0D129809F948}"/>
            </c:ext>
          </c:extLst>
        </c:ser>
        <c:ser>
          <c:idx val="1"/>
          <c:order val="1"/>
          <c:tx>
            <c:strRef>
              <c:f>'medicos e estab x popul'!$E$25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'medicos e estab x popul'!$F$22:$O$23</c:f>
              <c:multiLvlStrCache>
                <c:ptCount val="10"/>
                <c:lvl>
                  <c:pt idx="0">
                    <c:v>Health Facilities</c:v>
                  </c:pt>
                  <c:pt idx="1">
                    <c:v>Physicians</c:v>
                  </c:pt>
                  <c:pt idx="2">
                    <c:v>Health Facilities</c:v>
                  </c:pt>
                  <c:pt idx="3">
                    <c:v>Physicians</c:v>
                  </c:pt>
                  <c:pt idx="4">
                    <c:v>Health Facilities</c:v>
                  </c:pt>
                  <c:pt idx="5">
                    <c:v>Physicians</c:v>
                  </c:pt>
                  <c:pt idx="6">
                    <c:v>Health Facilities</c:v>
                  </c:pt>
                  <c:pt idx="7">
                    <c:v>Physicians</c:v>
                  </c:pt>
                  <c:pt idx="8">
                    <c:v>Health Facilities</c:v>
                  </c:pt>
                  <c:pt idx="9">
                    <c:v>Physicians</c:v>
                  </c:pt>
                </c:lvl>
                <c:lvl>
                  <c:pt idx="0">
                    <c:v>North</c:v>
                  </c:pt>
                  <c:pt idx="2">
                    <c:v>Northeast</c:v>
                  </c:pt>
                  <c:pt idx="4">
                    <c:v>Midwest</c:v>
                  </c:pt>
                  <c:pt idx="6">
                    <c:v>Southeast</c:v>
                  </c:pt>
                  <c:pt idx="8">
                    <c:v>South</c:v>
                  </c:pt>
                </c:lvl>
              </c:multiLvlStrCache>
            </c:multiLvlStrRef>
          </c:cat>
          <c:val>
            <c:numRef>
              <c:f>'medicos e estab x popul'!$F$25:$O$25</c:f>
              <c:numCache>
                <c:formatCode>0</c:formatCode>
                <c:ptCount val="10"/>
                <c:pt idx="0">
                  <c:v>257.53655383677898</c:v>
                </c:pt>
                <c:pt idx="1">
                  <c:v>285.24972647791066</c:v>
                </c:pt>
                <c:pt idx="2">
                  <c:v>362.97633901502178</c:v>
                </c:pt>
                <c:pt idx="3">
                  <c:v>404.20227077980678</c:v>
                </c:pt>
                <c:pt idx="4">
                  <c:v>531.21919162134532</c:v>
                </c:pt>
                <c:pt idx="5">
                  <c:v>677.82323805903297</c:v>
                </c:pt>
                <c:pt idx="6">
                  <c:v>691.67872751731556</c:v>
                </c:pt>
                <c:pt idx="7">
                  <c:v>927.23955877359685</c:v>
                </c:pt>
                <c:pt idx="8">
                  <c:v>892.32276650975587</c:v>
                </c:pt>
                <c:pt idx="9">
                  <c:v>847.69280307591066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94-47CE-8857-0D129809F948}"/>
            </c:ext>
          </c:extLst>
        </c:ser>
        <c:ser>
          <c:idx val="2"/>
          <c:order val="2"/>
          <c:tx>
            <c:strRef>
              <c:f>'medicos e estab x popul'!$E$26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'medicos e estab x popul'!$F$22:$O$23</c:f>
              <c:multiLvlStrCache>
                <c:ptCount val="10"/>
                <c:lvl>
                  <c:pt idx="0">
                    <c:v>Health Facilities</c:v>
                  </c:pt>
                  <c:pt idx="1">
                    <c:v>Physicians</c:v>
                  </c:pt>
                  <c:pt idx="2">
                    <c:v>Health Facilities</c:v>
                  </c:pt>
                  <c:pt idx="3">
                    <c:v>Physicians</c:v>
                  </c:pt>
                  <c:pt idx="4">
                    <c:v>Health Facilities</c:v>
                  </c:pt>
                  <c:pt idx="5">
                    <c:v>Physicians</c:v>
                  </c:pt>
                  <c:pt idx="6">
                    <c:v>Health Facilities</c:v>
                  </c:pt>
                  <c:pt idx="7">
                    <c:v>Physicians</c:v>
                  </c:pt>
                  <c:pt idx="8">
                    <c:v>Health Facilities</c:v>
                  </c:pt>
                  <c:pt idx="9">
                    <c:v>Physicians</c:v>
                  </c:pt>
                </c:lvl>
                <c:lvl>
                  <c:pt idx="0">
                    <c:v>North</c:v>
                  </c:pt>
                  <c:pt idx="2">
                    <c:v>Northeast</c:v>
                  </c:pt>
                  <c:pt idx="4">
                    <c:v>Midwest</c:v>
                  </c:pt>
                  <c:pt idx="6">
                    <c:v>Southeast</c:v>
                  </c:pt>
                  <c:pt idx="8">
                    <c:v>South</c:v>
                  </c:pt>
                </c:lvl>
              </c:multiLvlStrCache>
            </c:multiLvlStrRef>
          </c:cat>
          <c:val>
            <c:numRef>
              <c:f>'medicos e estab x popul'!$F$26:$O$26</c:f>
              <c:numCache>
                <c:formatCode>0</c:formatCode>
                <c:ptCount val="10"/>
                <c:pt idx="0">
                  <c:v>256.42471279630979</c:v>
                </c:pt>
                <c:pt idx="1">
                  <c:v>305.80164065525321</c:v>
                </c:pt>
                <c:pt idx="2">
                  <c:v>363.44257645553654</c:v>
                </c:pt>
                <c:pt idx="3">
                  <c:v>432.31893791691385</c:v>
                </c:pt>
                <c:pt idx="4">
                  <c:v>563.85269046233952</c:v>
                </c:pt>
                <c:pt idx="5">
                  <c:v>739.72837440885826</c:v>
                </c:pt>
                <c:pt idx="6">
                  <c:v>631.84738814885418</c:v>
                </c:pt>
                <c:pt idx="7">
                  <c:v>969.05569688294429</c:v>
                </c:pt>
                <c:pt idx="8">
                  <c:v>938.81549619482098</c:v>
                </c:pt>
                <c:pt idx="9">
                  <c:v>917.91818550329162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94-47CE-8857-0D129809F948}"/>
            </c:ext>
          </c:extLst>
        </c:ser>
        <c:ser>
          <c:idx val="3"/>
          <c:order val="3"/>
          <c:tx>
            <c:strRef>
              <c:f>'medicos e estab x popul'!$E$27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'medicos e estab x popul'!$F$22:$O$23</c:f>
              <c:multiLvlStrCache>
                <c:ptCount val="10"/>
                <c:lvl>
                  <c:pt idx="0">
                    <c:v>Health Facilities</c:v>
                  </c:pt>
                  <c:pt idx="1">
                    <c:v>Physicians</c:v>
                  </c:pt>
                  <c:pt idx="2">
                    <c:v>Health Facilities</c:v>
                  </c:pt>
                  <c:pt idx="3">
                    <c:v>Physicians</c:v>
                  </c:pt>
                  <c:pt idx="4">
                    <c:v>Health Facilities</c:v>
                  </c:pt>
                  <c:pt idx="5">
                    <c:v>Physicians</c:v>
                  </c:pt>
                  <c:pt idx="6">
                    <c:v>Health Facilities</c:v>
                  </c:pt>
                  <c:pt idx="7">
                    <c:v>Physicians</c:v>
                  </c:pt>
                  <c:pt idx="8">
                    <c:v>Health Facilities</c:v>
                  </c:pt>
                  <c:pt idx="9">
                    <c:v>Physicians</c:v>
                  </c:pt>
                </c:lvl>
                <c:lvl>
                  <c:pt idx="0">
                    <c:v>North</c:v>
                  </c:pt>
                  <c:pt idx="2">
                    <c:v>Northeast</c:v>
                  </c:pt>
                  <c:pt idx="4">
                    <c:v>Midwest</c:v>
                  </c:pt>
                  <c:pt idx="6">
                    <c:v>Southeast</c:v>
                  </c:pt>
                  <c:pt idx="8">
                    <c:v>South</c:v>
                  </c:pt>
                </c:lvl>
              </c:multiLvlStrCache>
            </c:multiLvlStrRef>
          </c:cat>
          <c:val>
            <c:numRef>
              <c:f>'medicos e estab x popul'!$F$27:$O$27</c:f>
              <c:numCache>
                <c:formatCode>0</c:formatCode>
                <c:ptCount val="10"/>
                <c:pt idx="0">
                  <c:v>287.27591070822945</c:v>
                </c:pt>
                <c:pt idx="1">
                  <c:v>327.01846643169677</c:v>
                </c:pt>
                <c:pt idx="2">
                  <c:v>395.06371404203549</c:v>
                </c:pt>
                <c:pt idx="3">
                  <c:v>470.42752661065805</c:v>
                </c:pt>
                <c:pt idx="4">
                  <c:v>630.31060628017201</c:v>
                </c:pt>
                <c:pt idx="5">
                  <c:v>803.32469312996716</c:v>
                </c:pt>
                <c:pt idx="6">
                  <c:v>708.64176703281714</c:v>
                </c:pt>
                <c:pt idx="7">
                  <c:v>1035.4500076266181</c:v>
                </c:pt>
                <c:pt idx="8">
                  <c:v>1048.1855156845254</c:v>
                </c:pt>
                <c:pt idx="9">
                  <c:v>980.18542551581334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94-47CE-8857-0D129809F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5524208"/>
        <c:axId val="314528992"/>
      </c:barChart>
      <c:catAx>
        <c:axId val="235524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14528992"/>
        <c:crosses val="autoZero"/>
        <c:auto val="1"/>
        <c:lblAlgn val="ctr"/>
        <c:lblOffset val="100"/>
        <c:noMultiLvlLbl val="0"/>
      </c:catAx>
      <c:valAx>
        <c:axId val="314528992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35524208"/>
        <c:crosses val="autoZero"/>
        <c:crossBetween val="between"/>
      </c:valAx>
      <c:dTable>
        <c:showHorzBorder val="0"/>
        <c:showVertBorder val="0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851021563426408"/>
          <c:y val="0.91179294784816967"/>
          <c:w val="0.28547360324068638"/>
          <c:h val="5.52224161050306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319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54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907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705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12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29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13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853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55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424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AE2ED-DF77-4407-AAD3-E4DE0C944A3F}" type="datetimeFigureOut">
              <a:rPr lang="pt-BR" smtClean="0"/>
              <a:t>07/08/2023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99E99-8B1C-4CFB-ACAD-C73FED37FE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24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/>
          <p:cNvGrpSpPr/>
          <p:nvPr/>
        </p:nvGrpSpPr>
        <p:grpSpPr>
          <a:xfrm>
            <a:off x="2037806" y="536935"/>
            <a:ext cx="8660674" cy="5182292"/>
            <a:chOff x="2586446" y="536935"/>
            <a:chExt cx="8112034" cy="5182292"/>
          </a:xfrm>
        </p:grpSpPr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7DAC40A7-2234-47FE-AD06-1592F5BE2AA3}"/>
                </a:ext>
              </a:extLst>
            </p:cNvPr>
            <p:cNvGrpSpPr/>
            <p:nvPr/>
          </p:nvGrpSpPr>
          <p:grpSpPr>
            <a:xfrm>
              <a:off x="2785840" y="536935"/>
              <a:ext cx="7912640" cy="5182292"/>
              <a:chOff x="2784734" y="536935"/>
              <a:chExt cx="8029972" cy="5182292"/>
            </a:xfrm>
          </p:grpSpPr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4599D337-D03A-4719-B14E-B74DF9C49E61}"/>
                  </a:ext>
                </a:extLst>
              </p:cNvPr>
              <p:cNvSpPr txBox="1"/>
              <p:nvPr/>
            </p:nvSpPr>
            <p:spPr>
              <a:xfrm>
                <a:off x="2784734" y="536935"/>
                <a:ext cx="1618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Chart 1</a:t>
                </a:r>
                <a:endParaRPr lang="pt-BR" sz="1400" b="1" dirty="0"/>
              </a:p>
            </p:txBody>
          </p:sp>
          <p:sp>
            <p:nvSpPr>
              <p:cNvPr id="7" name="Retângulo 6">
                <a:extLst>
                  <a:ext uri="{FF2B5EF4-FFF2-40B4-BE49-F238E27FC236}">
                    <a16:creationId xmlns:a16="http://schemas.microsoft.com/office/drawing/2014/main" id="{FCF63EE0-C61C-4179-A375-8350C3B3D6C4}"/>
                  </a:ext>
                </a:extLst>
              </p:cNvPr>
              <p:cNvSpPr/>
              <p:nvPr/>
            </p:nvSpPr>
            <p:spPr>
              <a:xfrm>
                <a:off x="2784734" y="4549676"/>
                <a:ext cx="8029972" cy="1169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/>
                  <a:t>Health Care Facilities and Physicians working in Health Care Facilities (DATASUS</a:t>
                </a:r>
                <a:r>
                  <a:rPr lang="en-US" sz="1400" dirty="0"/>
                  <a:t>) (facilities / doctors / population aged between 0 and 19 years old) X 100,000</a:t>
                </a:r>
                <a:endParaRPr lang="pt-BR" sz="1400" dirty="0"/>
              </a:p>
              <a:p>
                <a:r>
                  <a:rPr lang="en-US" sz="1400" dirty="0" smtClean="0"/>
                  <a:t>National </a:t>
                </a:r>
                <a:r>
                  <a:rPr lang="en-US" sz="1400" dirty="0"/>
                  <a:t>Register of Health Establishments in Brazil (CNES - DATASUS), Human Resources – Professionals – Individuals – according to the 2002 Brazil's Brazilian Classification of Occupations (CBO) (CNES – DATASUS</a:t>
                </a:r>
                <a:r>
                  <a:rPr lang="en-US" sz="1400" dirty="0" smtClean="0"/>
                  <a:t>)</a:t>
                </a:r>
              </a:p>
              <a:p>
                <a:r>
                  <a:rPr lang="en-US" sz="1400" dirty="0" smtClean="0"/>
                  <a:t>Source</a:t>
                </a:r>
                <a:r>
                  <a:rPr lang="en-US" sz="1400" dirty="0"/>
                  <a:t>: MS. Data updated on </a:t>
                </a:r>
                <a:r>
                  <a:rPr lang="en-US" sz="1400" dirty="0" smtClean="0"/>
                  <a:t>01/27/2023</a:t>
                </a:r>
                <a:endParaRPr lang="pt-BR" sz="1400" dirty="0"/>
              </a:p>
            </p:txBody>
          </p:sp>
        </p:grpSp>
        <p:graphicFrame>
          <p:nvGraphicFramePr>
            <p:cNvPr id="8" name="Gráfico 7">
              <a:extLst>
                <a:ext uri="{FF2B5EF4-FFF2-40B4-BE49-F238E27FC236}">
                  <a16:creationId xmlns:a16="http://schemas.microsoft.com/office/drawing/2014/main" id="{CD0E5881-8306-4082-905C-B288132B92D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51711208"/>
                </p:ext>
              </p:extLst>
            </p:nvPr>
          </p:nvGraphicFramePr>
          <p:xfrm>
            <a:off x="2586446" y="1162595"/>
            <a:ext cx="8020594" cy="33179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9891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4079</TotalTime>
  <Words>75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Terapeutas</cp:lastModifiedBy>
  <cp:revision>99</cp:revision>
  <cp:lastPrinted>2023-04-20T18:57:58Z</cp:lastPrinted>
  <dcterms:created xsi:type="dcterms:W3CDTF">2023-01-02T20:44:59Z</dcterms:created>
  <dcterms:modified xsi:type="dcterms:W3CDTF">2023-08-07T11:58:07Z</dcterms:modified>
</cp:coreProperties>
</file>