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3" r:id="rId2"/>
  </p:sldIdLst>
  <p:sldSz cx="12192000" cy="6858000"/>
  <p:notesSz cx="6888163" cy="100203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029" autoAdjust="0"/>
    <p:restoredTop sz="94660"/>
  </p:normalViewPr>
  <p:slideViewPr>
    <p:cSldViewPr snapToGrid="0">
      <p:cViewPr varScale="1">
        <p:scale>
          <a:sx n="73" d="100"/>
          <a:sy n="73" d="100"/>
        </p:scale>
        <p:origin x="576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package" Target="../embeddings/Planilha_do_Microsoft_Excel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pt-B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15772944006999126"/>
          <c:y val="6.4814814814814811E-2"/>
          <c:w val="0.8357596237970254"/>
          <c:h val="0.3750780110819481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'medicos e estab x popul'!$E$24</c:f>
              <c:strCache>
                <c:ptCount val="1"/>
                <c:pt idx="0">
                  <c:v>2018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multiLvlStrRef>
              <c:f>'medicos e estab x popul'!$F$22:$O$23</c:f>
              <c:multiLvlStrCache>
                <c:ptCount val="10"/>
                <c:lvl>
                  <c:pt idx="0">
                    <c:v>Health Facilities</c:v>
                  </c:pt>
                  <c:pt idx="1">
                    <c:v>Physicians</c:v>
                  </c:pt>
                  <c:pt idx="2">
                    <c:v>Health Facilities</c:v>
                  </c:pt>
                  <c:pt idx="3">
                    <c:v>Physicians</c:v>
                  </c:pt>
                  <c:pt idx="4">
                    <c:v>Health Facilities</c:v>
                  </c:pt>
                  <c:pt idx="5">
                    <c:v>Physicians</c:v>
                  </c:pt>
                  <c:pt idx="6">
                    <c:v>Health Facilities</c:v>
                  </c:pt>
                  <c:pt idx="7">
                    <c:v>Physicians</c:v>
                  </c:pt>
                  <c:pt idx="8">
                    <c:v>Health Facilities</c:v>
                  </c:pt>
                  <c:pt idx="9">
                    <c:v>Physicians</c:v>
                  </c:pt>
                </c:lvl>
                <c:lvl>
                  <c:pt idx="0">
                    <c:v>North</c:v>
                  </c:pt>
                  <c:pt idx="2">
                    <c:v>Northeast</c:v>
                  </c:pt>
                  <c:pt idx="4">
                    <c:v>Midwest</c:v>
                  </c:pt>
                  <c:pt idx="6">
                    <c:v>Southeast</c:v>
                  </c:pt>
                  <c:pt idx="8">
                    <c:v>South</c:v>
                  </c:pt>
                </c:lvl>
              </c:multiLvlStrCache>
            </c:multiLvlStrRef>
          </c:cat>
          <c:val>
            <c:numRef>
              <c:f>'medicos e estab x popul'!$F$24:$O$24</c:f>
              <c:numCache>
                <c:formatCode>0</c:formatCode>
                <c:ptCount val="10"/>
                <c:pt idx="0">
                  <c:v>248.16898906186179</c:v>
                </c:pt>
                <c:pt idx="1">
                  <c:v>269.7107246379357</c:v>
                </c:pt>
                <c:pt idx="2">
                  <c:v>348.09698359846851</c:v>
                </c:pt>
                <c:pt idx="3">
                  <c:v>378.58688564828088</c:v>
                </c:pt>
                <c:pt idx="4">
                  <c:v>504.35661438619269</c:v>
                </c:pt>
                <c:pt idx="5">
                  <c:v>641.91217301643587</c:v>
                </c:pt>
                <c:pt idx="6">
                  <c:v>651.67484410584586</c:v>
                </c:pt>
                <c:pt idx="7">
                  <c:v>883.52615162849645</c:v>
                </c:pt>
                <c:pt idx="8">
                  <c:v>845.73750409022512</c:v>
                </c:pt>
                <c:pt idx="9">
                  <c:v>797.10806328533101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094-47CE-8857-0D129809F948}"/>
            </c:ext>
          </c:extLst>
        </c:ser>
        <c:ser>
          <c:idx val="1"/>
          <c:order val="1"/>
          <c:tx>
            <c:strRef>
              <c:f>'medicos e estab x popul'!$E$25</c:f>
              <c:strCache>
                <c:ptCount val="1"/>
                <c:pt idx="0">
                  <c:v>2019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multiLvlStrRef>
              <c:f>'medicos e estab x popul'!$F$22:$O$23</c:f>
              <c:multiLvlStrCache>
                <c:ptCount val="10"/>
                <c:lvl>
                  <c:pt idx="0">
                    <c:v>Health Facilities</c:v>
                  </c:pt>
                  <c:pt idx="1">
                    <c:v>Physicians</c:v>
                  </c:pt>
                  <c:pt idx="2">
                    <c:v>Health Facilities</c:v>
                  </c:pt>
                  <c:pt idx="3">
                    <c:v>Physicians</c:v>
                  </c:pt>
                  <c:pt idx="4">
                    <c:v>Health Facilities</c:v>
                  </c:pt>
                  <c:pt idx="5">
                    <c:v>Physicians</c:v>
                  </c:pt>
                  <c:pt idx="6">
                    <c:v>Health Facilities</c:v>
                  </c:pt>
                  <c:pt idx="7">
                    <c:v>Physicians</c:v>
                  </c:pt>
                  <c:pt idx="8">
                    <c:v>Health Facilities</c:v>
                  </c:pt>
                  <c:pt idx="9">
                    <c:v>Physicians</c:v>
                  </c:pt>
                </c:lvl>
                <c:lvl>
                  <c:pt idx="0">
                    <c:v>North</c:v>
                  </c:pt>
                  <c:pt idx="2">
                    <c:v>Northeast</c:v>
                  </c:pt>
                  <c:pt idx="4">
                    <c:v>Midwest</c:v>
                  </c:pt>
                  <c:pt idx="6">
                    <c:v>Southeast</c:v>
                  </c:pt>
                  <c:pt idx="8">
                    <c:v>South</c:v>
                  </c:pt>
                </c:lvl>
              </c:multiLvlStrCache>
            </c:multiLvlStrRef>
          </c:cat>
          <c:val>
            <c:numRef>
              <c:f>'medicos e estab x popul'!$F$25:$O$25</c:f>
              <c:numCache>
                <c:formatCode>0</c:formatCode>
                <c:ptCount val="10"/>
                <c:pt idx="0">
                  <c:v>257.53655383677898</c:v>
                </c:pt>
                <c:pt idx="1">
                  <c:v>285.24972647791066</c:v>
                </c:pt>
                <c:pt idx="2">
                  <c:v>362.97633901502178</c:v>
                </c:pt>
                <c:pt idx="3">
                  <c:v>404.20227077980678</c:v>
                </c:pt>
                <c:pt idx="4">
                  <c:v>531.21919162134532</c:v>
                </c:pt>
                <c:pt idx="5">
                  <c:v>677.82323805903297</c:v>
                </c:pt>
                <c:pt idx="6">
                  <c:v>691.67872751731556</c:v>
                </c:pt>
                <c:pt idx="7">
                  <c:v>927.23955877359685</c:v>
                </c:pt>
                <c:pt idx="8">
                  <c:v>892.32276650975587</c:v>
                </c:pt>
                <c:pt idx="9">
                  <c:v>847.69280307591066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094-47CE-8857-0D129809F948}"/>
            </c:ext>
          </c:extLst>
        </c:ser>
        <c:ser>
          <c:idx val="2"/>
          <c:order val="2"/>
          <c:tx>
            <c:strRef>
              <c:f>'medicos e estab x popul'!$E$26</c:f>
              <c:strCache>
                <c:ptCount val="1"/>
                <c:pt idx="0">
                  <c:v>2020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multiLvlStrRef>
              <c:f>'medicos e estab x popul'!$F$22:$O$23</c:f>
              <c:multiLvlStrCache>
                <c:ptCount val="10"/>
                <c:lvl>
                  <c:pt idx="0">
                    <c:v>Health Facilities</c:v>
                  </c:pt>
                  <c:pt idx="1">
                    <c:v>Physicians</c:v>
                  </c:pt>
                  <c:pt idx="2">
                    <c:v>Health Facilities</c:v>
                  </c:pt>
                  <c:pt idx="3">
                    <c:v>Physicians</c:v>
                  </c:pt>
                  <c:pt idx="4">
                    <c:v>Health Facilities</c:v>
                  </c:pt>
                  <c:pt idx="5">
                    <c:v>Physicians</c:v>
                  </c:pt>
                  <c:pt idx="6">
                    <c:v>Health Facilities</c:v>
                  </c:pt>
                  <c:pt idx="7">
                    <c:v>Physicians</c:v>
                  </c:pt>
                  <c:pt idx="8">
                    <c:v>Health Facilities</c:v>
                  </c:pt>
                  <c:pt idx="9">
                    <c:v>Physicians</c:v>
                  </c:pt>
                </c:lvl>
                <c:lvl>
                  <c:pt idx="0">
                    <c:v>North</c:v>
                  </c:pt>
                  <c:pt idx="2">
                    <c:v>Northeast</c:v>
                  </c:pt>
                  <c:pt idx="4">
                    <c:v>Midwest</c:v>
                  </c:pt>
                  <c:pt idx="6">
                    <c:v>Southeast</c:v>
                  </c:pt>
                  <c:pt idx="8">
                    <c:v>South</c:v>
                  </c:pt>
                </c:lvl>
              </c:multiLvlStrCache>
            </c:multiLvlStrRef>
          </c:cat>
          <c:val>
            <c:numRef>
              <c:f>'medicos e estab x popul'!$F$26:$O$26</c:f>
              <c:numCache>
                <c:formatCode>0</c:formatCode>
                <c:ptCount val="10"/>
                <c:pt idx="0">
                  <c:v>256.42471279630979</c:v>
                </c:pt>
                <c:pt idx="1">
                  <c:v>305.80164065525321</c:v>
                </c:pt>
                <c:pt idx="2">
                  <c:v>363.44257645553654</c:v>
                </c:pt>
                <c:pt idx="3">
                  <c:v>432.31893791691385</c:v>
                </c:pt>
                <c:pt idx="4">
                  <c:v>563.85269046233952</c:v>
                </c:pt>
                <c:pt idx="5">
                  <c:v>739.72837440885826</c:v>
                </c:pt>
                <c:pt idx="6">
                  <c:v>631.84738814885418</c:v>
                </c:pt>
                <c:pt idx="7">
                  <c:v>969.05569688294429</c:v>
                </c:pt>
                <c:pt idx="8">
                  <c:v>938.81549619482098</c:v>
                </c:pt>
                <c:pt idx="9">
                  <c:v>917.91818550329162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4094-47CE-8857-0D129809F948}"/>
            </c:ext>
          </c:extLst>
        </c:ser>
        <c:ser>
          <c:idx val="3"/>
          <c:order val="3"/>
          <c:tx>
            <c:strRef>
              <c:f>'medicos e estab x popul'!$E$27</c:f>
              <c:strCache>
                <c:ptCount val="1"/>
                <c:pt idx="0">
                  <c:v>2021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multiLvlStrRef>
              <c:f>'medicos e estab x popul'!$F$22:$O$23</c:f>
              <c:multiLvlStrCache>
                <c:ptCount val="10"/>
                <c:lvl>
                  <c:pt idx="0">
                    <c:v>Health Facilities</c:v>
                  </c:pt>
                  <c:pt idx="1">
                    <c:v>Physicians</c:v>
                  </c:pt>
                  <c:pt idx="2">
                    <c:v>Health Facilities</c:v>
                  </c:pt>
                  <c:pt idx="3">
                    <c:v>Physicians</c:v>
                  </c:pt>
                  <c:pt idx="4">
                    <c:v>Health Facilities</c:v>
                  </c:pt>
                  <c:pt idx="5">
                    <c:v>Physicians</c:v>
                  </c:pt>
                  <c:pt idx="6">
                    <c:v>Health Facilities</c:v>
                  </c:pt>
                  <c:pt idx="7">
                    <c:v>Physicians</c:v>
                  </c:pt>
                  <c:pt idx="8">
                    <c:v>Health Facilities</c:v>
                  </c:pt>
                  <c:pt idx="9">
                    <c:v>Physicians</c:v>
                  </c:pt>
                </c:lvl>
                <c:lvl>
                  <c:pt idx="0">
                    <c:v>North</c:v>
                  </c:pt>
                  <c:pt idx="2">
                    <c:v>Northeast</c:v>
                  </c:pt>
                  <c:pt idx="4">
                    <c:v>Midwest</c:v>
                  </c:pt>
                  <c:pt idx="6">
                    <c:v>Southeast</c:v>
                  </c:pt>
                  <c:pt idx="8">
                    <c:v>South</c:v>
                  </c:pt>
                </c:lvl>
              </c:multiLvlStrCache>
            </c:multiLvlStrRef>
          </c:cat>
          <c:val>
            <c:numRef>
              <c:f>'medicos e estab x popul'!$F$27:$O$27</c:f>
              <c:numCache>
                <c:formatCode>0</c:formatCode>
                <c:ptCount val="10"/>
                <c:pt idx="0">
                  <c:v>287.27591070822945</c:v>
                </c:pt>
                <c:pt idx="1">
                  <c:v>327.01846643169677</c:v>
                </c:pt>
                <c:pt idx="2">
                  <c:v>395.06371404203549</c:v>
                </c:pt>
                <c:pt idx="3">
                  <c:v>470.42752661065805</c:v>
                </c:pt>
                <c:pt idx="4">
                  <c:v>630.31060628017201</c:v>
                </c:pt>
                <c:pt idx="5">
                  <c:v>803.32469312996716</c:v>
                </c:pt>
                <c:pt idx="6">
                  <c:v>708.64176703281714</c:v>
                </c:pt>
                <c:pt idx="7">
                  <c:v>1035.4500076266181</c:v>
                </c:pt>
                <c:pt idx="8">
                  <c:v>1048.1855156845254</c:v>
                </c:pt>
                <c:pt idx="9">
                  <c:v>980.18542551581334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4094-47CE-8857-0D129809F94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35524208"/>
        <c:axId val="314528992"/>
      </c:barChart>
      <c:catAx>
        <c:axId val="23552420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314528992"/>
        <c:crosses val="autoZero"/>
        <c:auto val="1"/>
        <c:lblAlgn val="ctr"/>
        <c:lblOffset val="100"/>
        <c:noMultiLvlLbl val="0"/>
      </c:catAx>
      <c:valAx>
        <c:axId val="314528992"/>
        <c:scaling>
          <c:orientation val="minMax"/>
        </c:scaling>
        <c:delete val="0"/>
        <c:axPos val="l"/>
        <c:numFmt formatCode="0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  <c:crossAx val="235524208"/>
        <c:crosses val="autoZero"/>
        <c:crossBetween val="between"/>
      </c:valAx>
      <c:dTable>
        <c:showHorzBorder val="0"/>
        <c:showVertBorder val="0"/>
        <c:showOutline val="1"/>
        <c:showKeys val="1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0" spcFirstLastPara="1" vertOverflow="ellipsis" vert="horz" wrap="square" anchor="ctr" anchorCtr="1"/>
          <a:lstStyle/>
          <a:p>
            <a:pPr rtl="0">
              <a:defRPr sz="1200" b="0" i="0" u="none" strike="noStrike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pPr>
            <a:endParaRPr lang="pt-BR"/>
          </a:p>
        </c:txPr>
      </c:dTable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.38851021563426408"/>
          <c:y val="0.91179294784816967"/>
          <c:w val="0.28547360324068638"/>
          <c:h val="5.5222416105030661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pt-BR"/>
        </a:p>
      </c:txPr>
    </c:legend>
    <c:plotVisOnly val="1"/>
    <c:dispBlanksAs val="gap"/>
    <c:showDLblsOverMax val="0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bg1"/>
    </a:solidFill>
    <a:ln w="9525" cap="flat" cmpd="sng" algn="ctr">
      <a:noFill/>
      <a:round/>
    </a:ln>
    <a:effectLst/>
  </c:spPr>
  <c:txPr>
    <a:bodyPr/>
    <a:lstStyle/>
    <a:p>
      <a:pPr>
        <a:defRPr>
          <a:solidFill>
            <a:schemeClr val="tx1"/>
          </a:solidFill>
        </a:defRPr>
      </a:pPr>
      <a:endParaRPr lang="pt-BR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23197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2695453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990757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27705125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3106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912466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6029451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601332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08537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055960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942488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73AE2ED-DF77-4407-AAD3-E4DE0C944A3F}" type="datetimeFigureOut">
              <a:rPr lang="pt-BR" smtClean="0"/>
              <a:t>07/08/2023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199E99-8B1C-4CFB-ACAD-C73FED37FE1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72458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Agrupar 8"/>
          <p:cNvGrpSpPr/>
          <p:nvPr/>
        </p:nvGrpSpPr>
        <p:grpSpPr>
          <a:xfrm>
            <a:off x="2037806" y="536935"/>
            <a:ext cx="8660674" cy="5182292"/>
            <a:chOff x="2586446" y="536935"/>
            <a:chExt cx="8112034" cy="5182292"/>
          </a:xfrm>
        </p:grpSpPr>
        <p:grpSp>
          <p:nvGrpSpPr>
            <p:cNvPr id="4" name="Agrupar 3">
              <a:extLst>
                <a:ext uri="{FF2B5EF4-FFF2-40B4-BE49-F238E27FC236}">
                  <a16:creationId xmlns:a16="http://schemas.microsoft.com/office/drawing/2014/main" id="{7DAC40A7-2234-47FE-AD06-1592F5BE2AA3}"/>
                </a:ext>
              </a:extLst>
            </p:cNvPr>
            <p:cNvGrpSpPr/>
            <p:nvPr/>
          </p:nvGrpSpPr>
          <p:grpSpPr>
            <a:xfrm>
              <a:off x="2785840" y="536935"/>
              <a:ext cx="7912640" cy="5182292"/>
              <a:chOff x="2784734" y="536935"/>
              <a:chExt cx="8029972" cy="5182292"/>
            </a:xfrm>
          </p:grpSpPr>
          <p:sp>
            <p:nvSpPr>
              <p:cNvPr id="2" name="CaixaDeTexto 1">
                <a:extLst>
                  <a:ext uri="{FF2B5EF4-FFF2-40B4-BE49-F238E27FC236}">
                    <a16:creationId xmlns:a16="http://schemas.microsoft.com/office/drawing/2014/main" id="{4599D337-D03A-4719-B14E-B74DF9C49E61}"/>
                  </a:ext>
                </a:extLst>
              </p:cNvPr>
              <p:cNvSpPr txBox="1"/>
              <p:nvPr/>
            </p:nvSpPr>
            <p:spPr>
              <a:xfrm>
                <a:off x="2784734" y="536935"/>
                <a:ext cx="1618922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1400" b="1" dirty="0"/>
                  <a:t>Chart 1</a:t>
                </a:r>
                <a:endParaRPr lang="pt-BR" sz="1400" b="1" dirty="0"/>
              </a:p>
            </p:txBody>
          </p:sp>
          <p:sp>
            <p:nvSpPr>
              <p:cNvPr id="7" name="Retângulo 6">
                <a:extLst>
                  <a:ext uri="{FF2B5EF4-FFF2-40B4-BE49-F238E27FC236}">
                    <a16:creationId xmlns:a16="http://schemas.microsoft.com/office/drawing/2014/main" id="{FCF63EE0-C61C-4179-A375-8350C3B3D6C4}"/>
                  </a:ext>
                </a:extLst>
              </p:cNvPr>
              <p:cNvSpPr/>
              <p:nvPr/>
            </p:nvSpPr>
            <p:spPr>
              <a:xfrm>
                <a:off x="2784734" y="4549676"/>
                <a:ext cx="8029972" cy="1169551"/>
              </a:xfrm>
              <a:prstGeom prst="rect">
                <a:avLst/>
              </a:prstGeom>
            </p:spPr>
            <p:txBody>
              <a:bodyPr wrap="square">
                <a:spAutoFit/>
              </a:bodyPr>
              <a:lstStyle/>
              <a:p>
                <a:r>
                  <a:rPr lang="en-US" sz="1400" b="1" dirty="0"/>
                  <a:t>Health Care Facilities and Physicians working in Health Care Facilities (DATASUS</a:t>
                </a:r>
                <a:r>
                  <a:rPr lang="en-US" sz="1400" dirty="0"/>
                  <a:t>) (facilities / doctors / population aged between 0 and 19 years old) X 100,000</a:t>
                </a:r>
                <a:endParaRPr lang="pt-BR" sz="1400" dirty="0"/>
              </a:p>
              <a:p>
                <a:r>
                  <a:rPr lang="en-US" sz="1400" dirty="0" smtClean="0"/>
                  <a:t>National </a:t>
                </a:r>
                <a:r>
                  <a:rPr lang="en-US" sz="1400" dirty="0"/>
                  <a:t>Register of Health Establishments in Brazil (CNES - DATASUS), Human Resources – Professionals – Individuals – according to the 2002 Brazil's Brazilian Classification of Occupations (CBO) (CNES – DATASUS</a:t>
                </a:r>
                <a:r>
                  <a:rPr lang="en-US" sz="1400" dirty="0" smtClean="0"/>
                  <a:t>)</a:t>
                </a:r>
              </a:p>
              <a:p>
                <a:r>
                  <a:rPr lang="en-US" sz="1400" dirty="0" smtClean="0"/>
                  <a:t>Source</a:t>
                </a:r>
                <a:r>
                  <a:rPr lang="en-US" sz="1400" dirty="0"/>
                  <a:t>: MS. Data updated on </a:t>
                </a:r>
                <a:r>
                  <a:rPr lang="en-US" sz="1400" dirty="0" smtClean="0"/>
                  <a:t>01/27/2023</a:t>
                </a:r>
                <a:endParaRPr lang="pt-BR" sz="1400" dirty="0"/>
              </a:p>
            </p:txBody>
          </p:sp>
        </p:grpSp>
        <p:graphicFrame>
          <p:nvGraphicFramePr>
            <p:cNvPr id="8" name="Gráfico 7">
              <a:extLst>
                <a:ext uri="{FF2B5EF4-FFF2-40B4-BE49-F238E27FC236}">
                  <a16:creationId xmlns:a16="http://schemas.microsoft.com/office/drawing/2014/main" id="{CD0E5881-8306-4082-905C-B288132B92DC}"/>
                </a:ext>
              </a:extLst>
            </p:cNvPr>
            <p:cNvGraphicFramePr>
              <a:graphicFrameLocks/>
            </p:cNvGraphicFramePr>
            <p:nvPr>
              <p:extLst>
                <p:ext uri="{D42A27DB-BD31-4B8C-83A1-F6EECF244321}">
                  <p14:modId xmlns:p14="http://schemas.microsoft.com/office/powerpoint/2010/main" val="2251711208"/>
                </p:ext>
              </p:extLst>
            </p:nvPr>
          </p:nvGraphicFramePr>
          <p:xfrm>
            <a:off x="2586446" y="1162595"/>
            <a:ext cx="8020594" cy="3317966"/>
          </p:xfrm>
          <a:graphic>
            <a:graphicData uri="http://schemas.openxmlformats.org/drawingml/2006/chart">
              <c:chart xmlns:c="http://schemas.openxmlformats.org/drawingml/2006/chart" xmlns:r="http://schemas.openxmlformats.org/officeDocument/2006/relationships" r:id="rId2"/>
            </a:graphicData>
          </a:graphic>
        </p:graphicFrame>
      </p:grpSp>
    </p:spTree>
    <p:extLst>
      <p:ext uri="{BB962C8B-B14F-4D97-AF65-F5344CB8AC3E}">
        <p14:creationId xmlns:p14="http://schemas.microsoft.com/office/powerpoint/2010/main" val="249891836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Tema do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1D9A78"/>
      </a:accent1>
      <a:accent2>
        <a:srgbClr val="8BC145"/>
      </a:accent2>
      <a:accent3>
        <a:srgbClr val="36AFCE"/>
      </a:accent3>
      <a:accent4>
        <a:srgbClr val="1D6FA9"/>
      </a:accent4>
      <a:accent5>
        <a:srgbClr val="B74919"/>
      </a:accent5>
      <a:accent6>
        <a:srgbClr val="F19D19"/>
      </a:accent6>
      <a:hlink>
        <a:srgbClr val="0563C1"/>
      </a:hlink>
      <a:folHlink>
        <a:srgbClr val="954F72"/>
      </a:folHlink>
    </a:clrScheme>
    <a:fontScheme name="Tema do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AE6F2518-B084-4896-AF52-66CC2144AA26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4079</TotalTime>
  <Words>75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Usuario</dc:creator>
  <cp:lastModifiedBy>Terapeutas</cp:lastModifiedBy>
  <cp:revision>99</cp:revision>
  <cp:lastPrinted>2023-04-20T18:57:58Z</cp:lastPrinted>
  <dcterms:created xsi:type="dcterms:W3CDTF">2023-01-02T20:44:59Z</dcterms:created>
  <dcterms:modified xsi:type="dcterms:W3CDTF">2023-08-07T11:58:07Z</dcterms:modified>
</cp:coreProperties>
</file>