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46" d="100"/>
          <a:sy n="46" d="100"/>
        </p:scale>
        <p:origin x="1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7A06E4-F123-4345-BFAD-6CD91F980402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CC20987-476B-4416-943D-ECDD612EB7F1}">
      <dgm:prSet phldrT="[Texto]"/>
      <dgm:spPr/>
      <dgm:t>
        <a:bodyPr/>
        <a:lstStyle/>
        <a:p>
          <a:r>
            <a:rPr lang="en-US" dirty="0" smtClean="0"/>
            <a:t>Original Data DATASUS Ministry of Health of Brazil - data collection by Brazilian region</a:t>
          </a:r>
          <a:endParaRPr lang="pt-BR" dirty="0"/>
        </a:p>
      </dgm:t>
    </dgm:pt>
    <dgm:pt modelId="{49826CC5-007A-40C1-B41F-6979D8ACFFE4}" type="parTrans" cxnId="{D3DB6275-D867-4380-A696-DB6A8D80231E}">
      <dgm:prSet/>
      <dgm:spPr/>
      <dgm:t>
        <a:bodyPr/>
        <a:lstStyle/>
        <a:p>
          <a:endParaRPr lang="pt-BR"/>
        </a:p>
      </dgm:t>
    </dgm:pt>
    <dgm:pt modelId="{8E6E515A-AB3A-4D09-A270-6DECA85BB4E6}" type="sibTrans" cxnId="{D3DB6275-D867-4380-A696-DB6A8D80231E}">
      <dgm:prSet/>
      <dgm:spPr/>
      <dgm:t>
        <a:bodyPr/>
        <a:lstStyle/>
        <a:p>
          <a:endParaRPr lang="pt-BR"/>
        </a:p>
      </dgm:t>
    </dgm:pt>
    <dgm:pt modelId="{28EB0152-F1AA-45CF-8D16-75D05BBACE98}">
      <dgm:prSet phldrT="[Texto]"/>
      <dgm:spPr/>
      <dgm:t>
        <a:bodyPr/>
        <a:lstStyle/>
        <a:p>
          <a:r>
            <a:rPr lang="en-US" dirty="0" smtClean="0"/>
            <a:t>Population 0 to 19 years old IBGE</a:t>
          </a:r>
          <a:endParaRPr lang="pt-BR" dirty="0"/>
        </a:p>
      </dgm:t>
    </dgm:pt>
    <dgm:pt modelId="{A723279A-5092-4D69-847C-89528413A596}" type="parTrans" cxnId="{9A56C22C-7903-4843-A497-3EEA853D8087}">
      <dgm:prSet/>
      <dgm:spPr/>
      <dgm:t>
        <a:bodyPr/>
        <a:lstStyle/>
        <a:p>
          <a:endParaRPr lang="pt-BR"/>
        </a:p>
      </dgm:t>
    </dgm:pt>
    <dgm:pt modelId="{A0991B7A-739B-400F-9CFB-13787BBC5558}" type="sibTrans" cxnId="{9A56C22C-7903-4843-A497-3EEA853D8087}">
      <dgm:prSet/>
      <dgm:spPr/>
      <dgm:t>
        <a:bodyPr/>
        <a:lstStyle/>
        <a:p>
          <a:endParaRPr lang="pt-BR"/>
        </a:p>
      </dgm:t>
    </dgm:pt>
    <dgm:pt modelId="{9ADDA1BD-5BB5-42F6-8877-FAF31299F3CA}">
      <dgm:prSet phldrT="[Texto]"/>
      <dgm:spPr/>
      <dgm:t>
        <a:bodyPr/>
        <a:lstStyle/>
        <a:p>
          <a:r>
            <a:rPr lang="en-US" dirty="0" smtClean="0"/>
            <a:t>Physicians working in Medical Facilities</a:t>
          </a:r>
          <a:endParaRPr lang="pt-BR" dirty="0"/>
        </a:p>
      </dgm:t>
    </dgm:pt>
    <dgm:pt modelId="{2F4001FB-AE74-41A0-AC92-17360F8180BA}" type="parTrans" cxnId="{606322B0-E9AD-4659-A67B-C63B709AA2C8}">
      <dgm:prSet/>
      <dgm:spPr/>
      <dgm:t>
        <a:bodyPr/>
        <a:lstStyle/>
        <a:p>
          <a:endParaRPr lang="pt-BR"/>
        </a:p>
      </dgm:t>
    </dgm:pt>
    <dgm:pt modelId="{9E88D9AE-2A53-4A3D-81EF-9FF1D6A29693}" type="sibTrans" cxnId="{606322B0-E9AD-4659-A67B-C63B709AA2C8}">
      <dgm:prSet/>
      <dgm:spPr/>
      <dgm:t>
        <a:bodyPr/>
        <a:lstStyle/>
        <a:p>
          <a:endParaRPr lang="pt-BR"/>
        </a:p>
      </dgm:t>
    </dgm:pt>
    <dgm:pt modelId="{A250DD09-68E6-46DE-B6F5-264BDC97A1A0}">
      <dgm:prSet phldrT="[Texto]"/>
      <dgm:spPr/>
      <dgm:t>
        <a:bodyPr/>
        <a:lstStyle/>
        <a:p>
          <a:r>
            <a:rPr lang="en-US" smtClean="0"/>
            <a:t>Disparity </a:t>
          </a:r>
          <a:r>
            <a:rPr lang="en-US" dirty="0" smtClean="0"/>
            <a:t>between Brazilian regions when associating the Human Development Index (HDI) and Gini Index.</a:t>
          </a:r>
          <a:endParaRPr lang="pt-BR" dirty="0"/>
        </a:p>
      </dgm:t>
    </dgm:pt>
    <dgm:pt modelId="{57DA1F02-FDEB-4B63-85B2-9795C2EAB5D6}" type="parTrans" cxnId="{5B79DE6B-D2D2-41E5-89D2-47336ED05550}">
      <dgm:prSet/>
      <dgm:spPr/>
      <dgm:t>
        <a:bodyPr/>
        <a:lstStyle/>
        <a:p>
          <a:endParaRPr lang="pt-BR"/>
        </a:p>
      </dgm:t>
    </dgm:pt>
    <dgm:pt modelId="{B6B31ECC-78FB-4967-A69A-B1EDD5941157}" type="sibTrans" cxnId="{5B79DE6B-D2D2-41E5-89D2-47336ED05550}">
      <dgm:prSet/>
      <dgm:spPr/>
      <dgm:t>
        <a:bodyPr/>
        <a:lstStyle/>
        <a:p>
          <a:endParaRPr lang="pt-BR"/>
        </a:p>
      </dgm:t>
    </dgm:pt>
    <dgm:pt modelId="{47D1E469-5C19-4CAF-BC42-4D6EFD303E2A}">
      <dgm:prSet phldrT="[Texto]"/>
      <dgm:spPr/>
      <dgm:t>
        <a:bodyPr/>
        <a:lstStyle/>
        <a:p>
          <a:r>
            <a:rPr lang="pt-BR" dirty="0" err="1" smtClean="0"/>
            <a:t>Difference</a:t>
          </a:r>
          <a:r>
            <a:rPr lang="pt-BR" dirty="0" smtClean="0"/>
            <a:t> in </a:t>
          </a:r>
          <a:r>
            <a:rPr lang="pt-BR" dirty="0" err="1" smtClean="0"/>
            <a:t>the</a:t>
          </a:r>
          <a:r>
            <a:rPr lang="pt-BR" dirty="0" smtClean="0"/>
            <a:t> </a:t>
          </a:r>
          <a:r>
            <a:rPr lang="pt-BR" dirty="0" err="1" smtClean="0"/>
            <a:t>number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hospitalizations</a:t>
          </a:r>
          <a:r>
            <a:rPr lang="pt-BR" dirty="0" smtClean="0"/>
            <a:t> </a:t>
          </a:r>
          <a:r>
            <a:rPr lang="pt-BR" dirty="0" err="1" smtClean="0"/>
            <a:t>and</a:t>
          </a:r>
          <a:r>
            <a:rPr lang="pt-BR" dirty="0" smtClean="0"/>
            <a:t> </a:t>
          </a:r>
          <a:r>
            <a:rPr lang="pt-BR" dirty="0" err="1" smtClean="0"/>
            <a:t>deaths</a:t>
          </a:r>
          <a:r>
            <a:rPr lang="pt-BR" dirty="0" smtClean="0"/>
            <a:t>,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individuals</a:t>
          </a:r>
          <a:r>
            <a:rPr lang="pt-BR" dirty="0" smtClean="0"/>
            <a:t> </a:t>
          </a:r>
          <a:r>
            <a:rPr lang="pt-BR" dirty="0" err="1" smtClean="0"/>
            <a:t>from</a:t>
          </a:r>
          <a:r>
            <a:rPr lang="pt-BR" dirty="0" smtClean="0"/>
            <a:t> 0 </a:t>
          </a:r>
          <a:r>
            <a:rPr lang="pt-BR" dirty="0" err="1" smtClean="0"/>
            <a:t>to</a:t>
          </a:r>
          <a:r>
            <a:rPr lang="pt-BR" dirty="0" smtClean="0"/>
            <a:t> 19 </a:t>
          </a:r>
          <a:r>
            <a:rPr lang="pt-BR" dirty="0" err="1" smtClean="0"/>
            <a:t>years</a:t>
          </a:r>
          <a:r>
            <a:rPr lang="pt-BR" dirty="0" smtClean="0"/>
            <a:t> </a:t>
          </a:r>
          <a:r>
            <a:rPr lang="pt-BR" dirty="0" err="1" smtClean="0"/>
            <a:t>old</a:t>
          </a:r>
          <a:r>
            <a:rPr lang="pt-BR" dirty="0" smtClean="0"/>
            <a:t>, </a:t>
          </a:r>
          <a:r>
            <a:rPr lang="pt-BR" dirty="0" err="1" smtClean="0"/>
            <a:t>with</a:t>
          </a:r>
          <a:r>
            <a:rPr lang="pt-BR" dirty="0" smtClean="0"/>
            <a:t> </a:t>
          </a:r>
          <a:r>
            <a:rPr lang="pt-BR" dirty="0" err="1" smtClean="0"/>
            <a:t>all</a:t>
          </a:r>
          <a:r>
            <a:rPr lang="pt-BR" dirty="0" smtClean="0"/>
            <a:t> </a:t>
          </a:r>
          <a:r>
            <a:rPr lang="pt-BR" dirty="0" err="1" smtClean="0"/>
            <a:t>categories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pathologies</a:t>
          </a:r>
          <a:r>
            <a:rPr lang="pt-BR" dirty="0" smtClean="0"/>
            <a:t> x </a:t>
          </a:r>
          <a:r>
            <a:rPr lang="pt-BR" dirty="0" err="1" smtClean="0"/>
            <a:t>people</a:t>
          </a:r>
          <a:r>
            <a:rPr lang="pt-BR" dirty="0" smtClean="0"/>
            <a:t> </a:t>
          </a:r>
          <a:r>
            <a:rPr lang="pt-BR" dirty="0" err="1" smtClean="0"/>
            <a:t>with</a:t>
          </a:r>
          <a:r>
            <a:rPr lang="pt-BR" dirty="0" smtClean="0"/>
            <a:t> Cerebral </a:t>
          </a:r>
          <a:r>
            <a:rPr lang="pt-BR" dirty="0" err="1" smtClean="0"/>
            <a:t>Palsy</a:t>
          </a:r>
          <a:r>
            <a:rPr lang="pt-BR" dirty="0" smtClean="0"/>
            <a:t> </a:t>
          </a:r>
          <a:r>
            <a:rPr lang="pt-BR" dirty="0" err="1" smtClean="0"/>
            <a:t>and</a:t>
          </a:r>
          <a:r>
            <a:rPr lang="pt-BR" dirty="0" smtClean="0"/>
            <a:t> </a:t>
          </a:r>
          <a:r>
            <a:rPr lang="pt-BR" dirty="0" err="1" smtClean="0"/>
            <a:t>other</a:t>
          </a:r>
          <a:r>
            <a:rPr lang="pt-BR" dirty="0" smtClean="0"/>
            <a:t> </a:t>
          </a:r>
          <a:r>
            <a:rPr lang="pt-BR" dirty="0" err="1" smtClean="0"/>
            <a:t>paralytic</a:t>
          </a:r>
          <a:r>
            <a:rPr lang="pt-BR" dirty="0" smtClean="0"/>
            <a:t> </a:t>
          </a:r>
          <a:r>
            <a:rPr lang="pt-BR" dirty="0" err="1" smtClean="0"/>
            <a:t>syndromes</a:t>
          </a:r>
          <a:r>
            <a:rPr lang="pt-BR" dirty="0" smtClean="0"/>
            <a:t>.</a:t>
          </a:r>
          <a:endParaRPr lang="pt-BR" dirty="0"/>
        </a:p>
      </dgm:t>
    </dgm:pt>
    <dgm:pt modelId="{344EFB61-02E3-4A8A-B791-4DA346B15486}" type="parTrans" cxnId="{FAC07BD5-30DC-4535-AAB1-4A8EEF5C814B}">
      <dgm:prSet/>
      <dgm:spPr/>
      <dgm:t>
        <a:bodyPr/>
        <a:lstStyle/>
        <a:p>
          <a:endParaRPr lang="pt-BR"/>
        </a:p>
      </dgm:t>
    </dgm:pt>
    <dgm:pt modelId="{9F04B877-4138-4A03-B2DF-4C13EADAC9D1}" type="sibTrans" cxnId="{FAC07BD5-30DC-4535-AAB1-4A8EEF5C814B}">
      <dgm:prSet/>
      <dgm:spPr/>
      <dgm:t>
        <a:bodyPr/>
        <a:lstStyle/>
        <a:p>
          <a:endParaRPr lang="pt-BR"/>
        </a:p>
      </dgm:t>
    </dgm:pt>
    <dgm:pt modelId="{1B8F5B96-68A9-40E8-9A57-DDABE7981CD8}">
      <dgm:prSet/>
      <dgm:spPr/>
      <dgm:t>
        <a:bodyPr/>
        <a:lstStyle/>
        <a:p>
          <a:r>
            <a:rPr lang="pt-BR" dirty="0" smtClean="0"/>
            <a:t>Health </a:t>
          </a:r>
          <a:r>
            <a:rPr lang="pt-BR" dirty="0" err="1" smtClean="0"/>
            <a:t>Care</a:t>
          </a:r>
          <a:r>
            <a:rPr lang="pt-BR" dirty="0" smtClean="0"/>
            <a:t> </a:t>
          </a:r>
          <a:r>
            <a:rPr lang="pt-BR" dirty="0" err="1" smtClean="0"/>
            <a:t>Facilities</a:t>
          </a:r>
          <a:endParaRPr lang="pt-BR" dirty="0"/>
        </a:p>
      </dgm:t>
    </dgm:pt>
    <dgm:pt modelId="{D7D0F04C-B955-4904-A798-B95A5E3577BB}" type="parTrans" cxnId="{CF33279A-4AB9-46B7-88D1-143CA8696796}">
      <dgm:prSet/>
      <dgm:spPr/>
      <dgm:t>
        <a:bodyPr/>
        <a:lstStyle/>
        <a:p>
          <a:endParaRPr lang="pt-BR"/>
        </a:p>
      </dgm:t>
    </dgm:pt>
    <dgm:pt modelId="{505F92E2-2E82-42BE-AD88-F5B8433CC480}" type="sibTrans" cxnId="{CF33279A-4AB9-46B7-88D1-143CA8696796}">
      <dgm:prSet/>
      <dgm:spPr/>
      <dgm:t>
        <a:bodyPr/>
        <a:lstStyle/>
        <a:p>
          <a:endParaRPr lang="pt-BR"/>
        </a:p>
      </dgm:t>
    </dgm:pt>
    <dgm:pt modelId="{8FCBC7B9-4266-4B6A-9655-28993B4388DC}">
      <dgm:prSet/>
      <dgm:spPr/>
      <dgm:t>
        <a:bodyPr/>
        <a:lstStyle/>
        <a:p>
          <a:r>
            <a:rPr lang="pt-BR" dirty="0" smtClean="0"/>
            <a:t>The </a:t>
          </a:r>
          <a:r>
            <a:rPr lang="pt-BR" dirty="0" err="1" smtClean="0"/>
            <a:t>migration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people</a:t>
          </a:r>
          <a:r>
            <a:rPr lang="pt-BR" dirty="0" smtClean="0"/>
            <a:t> in </a:t>
          </a:r>
          <a:r>
            <a:rPr lang="pt-BR" dirty="0" err="1" smtClean="0"/>
            <a:t>search</a:t>
          </a:r>
          <a:r>
            <a:rPr lang="pt-BR" dirty="0" smtClean="0"/>
            <a:t> </a:t>
          </a:r>
          <a:r>
            <a:rPr lang="pt-BR" dirty="0" err="1" smtClean="0"/>
            <a:t>of</a:t>
          </a:r>
          <a:r>
            <a:rPr lang="pt-BR" dirty="0" smtClean="0"/>
            <a:t> </a:t>
          </a:r>
          <a:r>
            <a:rPr lang="pt-BR" dirty="0" err="1" smtClean="0"/>
            <a:t>hospitalizations</a:t>
          </a:r>
          <a:r>
            <a:rPr lang="pt-BR" dirty="0" smtClean="0"/>
            <a:t> </a:t>
          </a:r>
          <a:r>
            <a:rPr lang="pt-BR" dirty="0" err="1" smtClean="0"/>
            <a:t>reflects</a:t>
          </a:r>
          <a:r>
            <a:rPr lang="pt-BR" dirty="0" smtClean="0"/>
            <a:t> </a:t>
          </a:r>
          <a:r>
            <a:rPr lang="pt-BR" dirty="0" err="1" smtClean="0"/>
            <a:t>the</a:t>
          </a:r>
          <a:r>
            <a:rPr lang="pt-BR" dirty="0" smtClean="0"/>
            <a:t> </a:t>
          </a:r>
          <a:r>
            <a:rPr lang="pt-BR" dirty="0" err="1" smtClean="0"/>
            <a:t>differences</a:t>
          </a:r>
          <a:r>
            <a:rPr lang="pt-BR" dirty="0" smtClean="0"/>
            <a:t> in </a:t>
          </a:r>
          <a:r>
            <a:rPr lang="pt-BR" dirty="0" err="1" smtClean="0"/>
            <a:t>health</a:t>
          </a:r>
          <a:r>
            <a:rPr lang="pt-BR" dirty="0" smtClean="0"/>
            <a:t> </a:t>
          </a:r>
          <a:r>
            <a:rPr lang="pt-BR" dirty="0" err="1" smtClean="0"/>
            <a:t>between</a:t>
          </a:r>
          <a:r>
            <a:rPr lang="pt-BR" dirty="0" smtClean="0"/>
            <a:t> </a:t>
          </a:r>
          <a:r>
            <a:rPr lang="pt-BR" dirty="0" err="1" smtClean="0"/>
            <a:t>regions</a:t>
          </a:r>
          <a:r>
            <a:rPr lang="pt-BR" dirty="0" smtClean="0"/>
            <a:t>.</a:t>
          </a:r>
          <a:endParaRPr lang="pt-BR" dirty="0"/>
        </a:p>
      </dgm:t>
    </dgm:pt>
    <dgm:pt modelId="{665DDD37-4939-481A-8CFA-0BCB41A2FEB4}" type="parTrans" cxnId="{D9C28342-01DD-483A-B82E-9498E4C3EF46}">
      <dgm:prSet/>
      <dgm:spPr/>
      <dgm:t>
        <a:bodyPr/>
        <a:lstStyle/>
        <a:p>
          <a:endParaRPr lang="pt-BR"/>
        </a:p>
      </dgm:t>
    </dgm:pt>
    <dgm:pt modelId="{6C9E53F6-D475-40C0-A38B-D1FA901D19C3}" type="sibTrans" cxnId="{D9C28342-01DD-483A-B82E-9498E4C3EF46}">
      <dgm:prSet/>
      <dgm:spPr/>
      <dgm:t>
        <a:bodyPr/>
        <a:lstStyle/>
        <a:p>
          <a:endParaRPr lang="pt-BR"/>
        </a:p>
      </dgm:t>
    </dgm:pt>
    <dgm:pt modelId="{3F4FA25E-234F-4544-90D1-414499660CC9}" type="pres">
      <dgm:prSet presAssocID="{987A06E4-F123-4345-BFAD-6CD91F9804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FED0304-786F-4C35-ADC6-2269AE9F439A}" type="pres">
      <dgm:prSet presAssocID="{47D1E469-5C19-4CAF-BC42-4D6EFD303E2A}" presName="boxAndChildren" presStyleCnt="0"/>
      <dgm:spPr/>
    </dgm:pt>
    <dgm:pt modelId="{BD2F9060-1D5A-434E-BF63-BAA4B722AB6F}" type="pres">
      <dgm:prSet presAssocID="{47D1E469-5C19-4CAF-BC42-4D6EFD303E2A}" presName="parentTextBox" presStyleLbl="node1" presStyleIdx="0" presStyleCnt="3"/>
      <dgm:spPr/>
      <dgm:t>
        <a:bodyPr/>
        <a:lstStyle/>
        <a:p>
          <a:endParaRPr lang="pt-BR"/>
        </a:p>
      </dgm:t>
    </dgm:pt>
    <dgm:pt modelId="{BC3E5E9B-9804-45DC-897B-8C173EF795D1}" type="pres">
      <dgm:prSet presAssocID="{47D1E469-5C19-4CAF-BC42-4D6EFD303E2A}" presName="entireBox" presStyleLbl="node1" presStyleIdx="0" presStyleCnt="3"/>
      <dgm:spPr/>
      <dgm:t>
        <a:bodyPr/>
        <a:lstStyle/>
        <a:p>
          <a:endParaRPr lang="pt-BR"/>
        </a:p>
      </dgm:t>
    </dgm:pt>
    <dgm:pt modelId="{96480F43-EF19-4D99-BA90-5A1D8BBA1D9D}" type="pres">
      <dgm:prSet presAssocID="{47D1E469-5C19-4CAF-BC42-4D6EFD303E2A}" presName="descendantBox" presStyleCnt="0"/>
      <dgm:spPr/>
    </dgm:pt>
    <dgm:pt modelId="{C630792C-D95A-41B1-9702-8CC3E4F1D018}" type="pres">
      <dgm:prSet presAssocID="{8FCBC7B9-4266-4B6A-9655-28993B4388DC}" presName="childTextBox" presStyleLbl="fgAccFollowNode1" presStyleIdx="0" presStyleCnt="4">
        <dgm:presLayoutVars>
          <dgm:bulletEnabled val="1"/>
        </dgm:presLayoutVars>
      </dgm:prSet>
      <dgm:spPr/>
    </dgm:pt>
    <dgm:pt modelId="{A3BFF813-8C9C-4EDD-BBE7-C3B5A6394B8C}" type="pres">
      <dgm:prSet presAssocID="{B6B31ECC-78FB-4967-A69A-B1EDD5941157}" presName="sp" presStyleCnt="0"/>
      <dgm:spPr/>
    </dgm:pt>
    <dgm:pt modelId="{47C92602-63EB-4290-A109-3CAEF5D7971F}" type="pres">
      <dgm:prSet presAssocID="{A250DD09-68E6-46DE-B6F5-264BDC97A1A0}" presName="arrowAndChildren" presStyleCnt="0"/>
      <dgm:spPr/>
    </dgm:pt>
    <dgm:pt modelId="{5AA3F1CB-FDBD-4C00-9F3E-19C3A3E36E95}" type="pres">
      <dgm:prSet presAssocID="{A250DD09-68E6-46DE-B6F5-264BDC97A1A0}" presName="parentTextArrow" presStyleLbl="node1" presStyleIdx="1" presStyleCnt="3"/>
      <dgm:spPr/>
      <dgm:t>
        <a:bodyPr/>
        <a:lstStyle/>
        <a:p>
          <a:endParaRPr lang="pt-BR"/>
        </a:p>
      </dgm:t>
    </dgm:pt>
    <dgm:pt modelId="{A5DBAA80-C2D8-4139-990C-BF311B656B72}" type="pres">
      <dgm:prSet presAssocID="{8E6E515A-AB3A-4D09-A270-6DECA85BB4E6}" presName="sp" presStyleCnt="0"/>
      <dgm:spPr/>
    </dgm:pt>
    <dgm:pt modelId="{9C3D1B3E-CFED-4512-B88E-1D8FC2CCB752}" type="pres">
      <dgm:prSet presAssocID="{8CC20987-476B-4416-943D-ECDD612EB7F1}" presName="arrowAndChildren" presStyleCnt="0"/>
      <dgm:spPr/>
    </dgm:pt>
    <dgm:pt modelId="{BC98B060-3F5E-43A7-B115-F12D13D27350}" type="pres">
      <dgm:prSet presAssocID="{8CC20987-476B-4416-943D-ECDD612EB7F1}" presName="parentTextArrow" presStyleLbl="node1" presStyleIdx="1" presStyleCnt="3"/>
      <dgm:spPr/>
      <dgm:t>
        <a:bodyPr/>
        <a:lstStyle/>
        <a:p>
          <a:endParaRPr lang="pt-BR"/>
        </a:p>
      </dgm:t>
    </dgm:pt>
    <dgm:pt modelId="{DCA2E113-B5B3-4A03-AF39-3534529C6517}" type="pres">
      <dgm:prSet presAssocID="{8CC20987-476B-4416-943D-ECDD612EB7F1}" presName="arrow" presStyleLbl="node1" presStyleIdx="2" presStyleCnt="3"/>
      <dgm:spPr/>
      <dgm:t>
        <a:bodyPr/>
        <a:lstStyle/>
        <a:p>
          <a:endParaRPr lang="pt-BR"/>
        </a:p>
      </dgm:t>
    </dgm:pt>
    <dgm:pt modelId="{C7034D0F-9458-4EB0-8984-1DA69C4C4C2D}" type="pres">
      <dgm:prSet presAssocID="{8CC20987-476B-4416-943D-ECDD612EB7F1}" presName="descendantArrow" presStyleCnt="0"/>
      <dgm:spPr/>
    </dgm:pt>
    <dgm:pt modelId="{D2AD1521-54D2-4AF8-BE63-655E1B25DBF1}" type="pres">
      <dgm:prSet presAssocID="{28EB0152-F1AA-45CF-8D16-75D05BBACE98}" presName="childTextArrow" presStyleLbl="fgAccFollowNode1" presStyleIdx="1" presStyleCnt="4" custScaleX="32113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FB8877-1DD2-4CDF-B3B0-718A178FE658}" type="pres">
      <dgm:prSet presAssocID="{1B8F5B96-68A9-40E8-9A57-DDABE7981CD8}" presName="childTextArrow" presStyleLbl="fgAccFollowNode1" presStyleIdx="2" presStyleCnt="4" custScaleX="243737" custLinFactNeighborX="58" custLinFactNeighborY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A9B82F4-FF4C-49FA-A465-8AE7C4ADA95D}" type="pres">
      <dgm:prSet presAssocID="{9ADDA1BD-5BB5-42F6-8877-FAF31299F3CA}" presName="childTextArrow" presStyleLbl="fgAccFollowNode1" presStyleIdx="3" presStyleCnt="4" custScaleX="26222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0797AC6-3B13-4F12-A3AE-69BF643F89A6}" type="presOf" srcId="{A250DD09-68E6-46DE-B6F5-264BDC97A1A0}" destId="{5AA3F1CB-FDBD-4C00-9F3E-19C3A3E36E95}" srcOrd="0" destOrd="0" presId="urn:microsoft.com/office/officeart/2005/8/layout/process4"/>
    <dgm:cxn modelId="{59FF9026-E5EA-40B5-B480-30F159BD03A9}" type="presOf" srcId="{8CC20987-476B-4416-943D-ECDD612EB7F1}" destId="{DCA2E113-B5B3-4A03-AF39-3534529C6517}" srcOrd="1" destOrd="0" presId="urn:microsoft.com/office/officeart/2005/8/layout/process4"/>
    <dgm:cxn modelId="{8E8D4ABF-BE7D-4C27-9D5D-A24B852DC732}" type="presOf" srcId="{8FCBC7B9-4266-4B6A-9655-28993B4388DC}" destId="{C630792C-D95A-41B1-9702-8CC3E4F1D018}" srcOrd="0" destOrd="0" presId="urn:microsoft.com/office/officeart/2005/8/layout/process4"/>
    <dgm:cxn modelId="{3EDA46D3-93A5-4A02-9338-961EB2E17A45}" type="presOf" srcId="{8CC20987-476B-4416-943D-ECDD612EB7F1}" destId="{BC98B060-3F5E-43A7-B115-F12D13D27350}" srcOrd="0" destOrd="0" presId="urn:microsoft.com/office/officeart/2005/8/layout/process4"/>
    <dgm:cxn modelId="{23F8BC51-FB89-4A31-AA60-C4B539966FAC}" type="presOf" srcId="{1B8F5B96-68A9-40E8-9A57-DDABE7981CD8}" destId="{74FB8877-1DD2-4CDF-B3B0-718A178FE658}" srcOrd="0" destOrd="0" presId="urn:microsoft.com/office/officeart/2005/8/layout/process4"/>
    <dgm:cxn modelId="{00B0E719-8311-4EE6-A010-FD4E2DE8ED1F}" type="presOf" srcId="{9ADDA1BD-5BB5-42F6-8877-FAF31299F3CA}" destId="{1A9B82F4-FF4C-49FA-A465-8AE7C4ADA95D}" srcOrd="0" destOrd="0" presId="urn:microsoft.com/office/officeart/2005/8/layout/process4"/>
    <dgm:cxn modelId="{D3DB6275-D867-4380-A696-DB6A8D80231E}" srcId="{987A06E4-F123-4345-BFAD-6CD91F980402}" destId="{8CC20987-476B-4416-943D-ECDD612EB7F1}" srcOrd="0" destOrd="0" parTransId="{49826CC5-007A-40C1-B41F-6979D8ACFFE4}" sibTransId="{8E6E515A-AB3A-4D09-A270-6DECA85BB4E6}"/>
    <dgm:cxn modelId="{9A56C22C-7903-4843-A497-3EEA853D8087}" srcId="{8CC20987-476B-4416-943D-ECDD612EB7F1}" destId="{28EB0152-F1AA-45CF-8D16-75D05BBACE98}" srcOrd="0" destOrd="0" parTransId="{A723279A-5092-4D69-847C-89528413A596}" sibTransId="{A0991B7A-739B-400F-9CFB-13787BBC5558}"/>
    <dgm:cxn modelId="{37DE54A9-7BCA-4CD7-9A25-4AE899E4CFA8}" type="presOf" srcId="{47D1E469-5C19-4CAF-BC42-4D6EFD303E2A}" destId="{BD2F9060-1D5A-434E-BF63-BAA4B722AB6F}" srcOrd="0" destOrd="0" presId="urn:microsoft.com/office/officeart/2005/8/layout/process4"/>
    <dgm:cxn modelId="{CF33279A-4AB9-46B7-88D1-143CA8696796}" srcId="{8CC20987-476B-4416-943D-ECDD612EB7F1}" destId="{1B8F5B96-68A9-40E8-9A57-DDABE7981CD8}" srcOrd="1" destOrd="0" parTransId="{D7D0F04C-B955-4904-A798-B95A5E3577BB}" sibTransId="{505F92E2-2E82-42BE-AD88-F5B8433CC480}"/>
    <dgm:cxn modelId="{5BC95094-0C59-4E5F-B1EF-08C88F26E983}" type="presOf" srcId="{47D1E469-5C19-4CAF-BC42-4D6EFD303E2A}" destId="{BC3E5E9B-9804-45DC-897B-8C173EF795D1}" srcOrd="1" destOrd="0" presId="urn:microsoft.com/office/officeart/2005/8/layout/process4"/>
    <dgm:cxn modelId="{606322B0-E9AD-4659-A67B-C63B709AA2C8}" srcId="{8CC20987-476B-4416-943D-ECDD612EB7F1}" destId="{9ADDA1BD-5BB5-42F6-8877-FAF31299F3CA}" srcOrd="2" destOrd="0" parTransId="{2F4001FB-AE74-41A0-AC92-17360F8180BA}" sibTransId="{9E88D9AE-2A53-4A3D-81EF-9FF1D6A29693}"/>
    <dgm:cxn modelId="{22B42C47-C8E4-4CE8-BD3B-7277C8427782}" type="presOf" srcId="{28EB0152-F1AA-45CF-8D16-75D05BBACE98}" destId="{D2AD1521-54D2-4AF8-BE63-655E1B25DBF1}" srcOrd="0" destOrd="0" presId="urn:microsoft.com/office/officeart/2005/8/layout/process4"/>
    <dgm:cxn modelId="{FAC07BD5-30DC-4535-AAB1-4A8EEF5C814B}" srcId="{987A06E4-F123-4345-BFAD-6CD91F980402}" destId="{47D1E469-5C19-4CAF-BC42-4D6EFD303E2A}" srcOrd="2" destOrd="0" parTransId="{344EFB61-02E3-4A8A-B791-4DA346B15486}" sibTransId="{9F04B877-4138-4A03-B2DF-4C13EADAC9D1}"/>
    <dgm:cxn modelId="{5B79DE6B-D2D2-41E5-89D2-47336ED05550}" srcId="{987A06E4-F123-4345-BFAD-6CD91F980402}" destId="{A250DD09-68E6-46DE-B6F5-264BDC97A1A0}" srcOrd="1" destOrd="0" parTransId="{57DA1F02-FDEB-4B63-85B2-9795C2EAB5D6}" sibTransId="{B6B31ECC-78FB-4967-A69A-B1EDD5941157}"/>
    <dgm:cxn modelId="{D9C28342-01DD-483A-B82E-9498E4C3EF46}" srcId="{47D1E469-5C19-4CAF-BC42-4D6EFD303E2A}" destId="{8FCBC7B9-4266-4B6A-9655-28993B4388DC}" srcOrd="0" destOrd="0" parTransId="{665DDD37-4939-481A-8CFA-0BCB41A2FEB4}" sibTransId="{6C9E53F6-D475-40C0-A38B-D1FA901D19C3}"/>
    <dgm:cxn modelId="{58CFB97E-3905-4E99-8FBB-96007BE969F3}" type="presOf" srcId="{987A06E4-F123-4345-BFAD-6CD91F980402}" destId="{3F4FA25E-234F-4544-90D1-414499660CC9}" srcOrd="0" destOrd="0" presId="urn:microsoft.com/office/officeart/2005/8/layout/process4"/>
    <dgm:cxn modelId="{F8EDE8D4-ED1C-4DDE-AF5D-A1565443D381}" type="presParOf" srcId="{3F4FA25E-234F-4544-90D1-414499660CC9}" destId="{6FED0304-786F-4C35-ADC6-2269AE9F439A}" srcOrd="0" destOrd="0" presId="urn:microsoft.com/office/officeart/2005/8/layout/process4"/>
    <dgm:cxn modelId="{183DF0D6-0499-4AF6-8265-DD50954AF92D}" type="presParOf" srcId="{6FED0304-786F-4C35-ADC6-2269AE9F439A}" destId="{BD2F9060-1D5A-434E-BF63-BAA4B722AB6F}" srcOrd="0" destOrd="0" presId="urn:microsoft.com/office/officeart/2005/8/layout/process4"/>
    <dgm:cxn modelId="{3787CBF5-6C5A-4122-A558-C15ED2052027}" type="presParOf" srcId="{6FED0304-786F-4C35-ADC6-2269AE9F439A}" destId="{BC3E5E9B-9804-45DC-897B-8C173EF795D1}" srcOrd="1" destOrd="0" presId="urn:microsoft.com/office/officeart/2005/8/layout/process4"/>
    <dgm:cxn modelId="{BD67B8C8-1AEA-47D9-9F97-4E4EBF7D8ED3}" type="presParOf" srcId="{6FED0304-786F-4C35-ADC6-2269AE9F439A}" destId="{96480F43-EF19-4D99-BA90-5A1D8BBA1D9D}" srcOrd="2" destOrd="0" presId="urn:microsoft.com/office/officeart/2005/8/layout/process4"/>
    <dgm:cxn modelId="{815A6C1A-F6E5-40BF-91CB-483E1E5A985C}" type="presParOf" srcId="{96480F43-EF19-4D99-BA90-5A1D8BBA1D9D}" destId="{C630792C-D95A-41B1-9702-8CC3E4F1D018}" srcOrd="0" destOrd="0" presId="urn:microsoft.com/office/officeart/2005/8/layout/process4"/>
    <dgm:cxn modelId="{88ADA324-7FCF-4C1D-ACC1-9C70E4D83866}" type="presParOf" srcId="{3F4FA25E-234F-4544-90D1-414499660CC9}" destId="{A3BFF813-8C9C-4EDD-BBE7-C3B5A6394B8C}" srcOrd="1" destOrd="0" presId="urn:microsoft.com/office/officeart/2005/8/layout/process4"/>
    <dgm:cxn modelId="{62F8691A-7174-4BBB-9D09-0C4118C314D0}" type="presParOf" srcId="{3F4FA25E-234F-4544-90D1-414499660CC9}" destId="{47C92602-63EB-4290-A109-3CAEF5D7971F}" srcOrd="2" destOrd="0" presId="urn:microsoft.com/office/officeart/2005/8/layout/process4"/>
    <dgm:cxn modelId="{08C1F767-927E-4415-AD74-0E220F51414E}" type="presParOf" srcId="{47C92602-63EB-4290-A109-3CAEF5D7971F}" destId="{5AA3F1CB-FDBD-4C00-9F3E-19C3A3E36E95}" srcOrd="0" destOrd="0" presId="urn:microsoft.com/office/officeart/2005/8/layout/process4"/>
    <dgm:cxn modelId="{90554B56-5F59-464A-850C-4189731B1483}" type="presParOf" srcId="{3F4FA25E-234F-4544-90D1-414499660CC9}" destId="{A5DBAA80-C2D8-4139-990C-BF311B656B72}" srcOrd="3" destOrd="0" presId="urn:microsoft.com/office/officeart/2005/8/layout/process4"/>
    <dgm:cxn modelId="{F1FA65A8-095A-4FF6-A478-CE2C3A192E5E}" type="presParOf" srcId="{3F4FA25E-234F-4544-90D1-414499660CC9}" destId="{9C3D1B3E-CFED-4512-B88E-1D8FC2CCB752}" srcOrd="4" destOrd="0" presId="urn:microsoft.com/office/officeart/2005/8/layout/process4"/>
    <dgm:cxn modelId="{508E2045-C1A3-4FCD-B11B-A6273AA234B9}" type="presParOf" srcId="{9C3D1B3E-CFED-4512-B88E-1D8FC2CCB752}" destId="{BC98B060-3F5E-43A7-B115-F12D13D27350}" srcOrd="0" destOrd="0" presId="urn:microsoft.com/office/officeart/2005/8/layout/process4"/>
    <dgm:cxn modelId="{B4D8BB3B-6AD4-49F6-BE0A-3A504ACC219C}" type="presParOf" srcId="{9C3D1B3E-CFED-4512-B88E-1D8FC2CCB752}" destId="{DCA2E113-B5B3-4A03-AF39-3534529C6517}" srcOrd="1" destOrd="0" presId="urn:microsoft.com/office/officeart/2005/8/layout/process4"/>
    <dgm:cxn modelId="{553411DF-673E-445D-BA1E-175FBCE505E0}" type="presParOf" srcId="{9C3D1B3E-CFED-4512-B88E-1D8FC2CCB752}" destId="{C7034D0F-9458-4EB0-8984-1DA69C4C4C2D}" srcOrd="2" destOrd="0" presId="urn:microsoft.com/office/officeart/2005/8/layout/process4"/>
    <dgm:cxn modelId="{052D79D7-07F0-4FE3-B3C4-9AA203FCA565}" type="presParOf" srcId="{C7034D0F-9458-4EB0-8984-1DA69C4C4C2D}" destId="{D2AD1521-54D2-4AF8-BE63-655E1B25DBF1}" srcOrd="0" destOrd="0" presId="urn:microsoft.com/office/officeart/2005/8/layout/process4"/>
    <dgm:cxn modelId="{63BAD6B1-31ED-47C2-BF34-18469A1715A6}" type="presParOf" srcId="{C7034D0F-9458-4EB0-8984-1DA69C4C4C2D}" destId="{74FB8877-1DD2-4CDF-B3B0-718A178FE658}" srcOrd="1" destOrd="0" presId="urn:microsoft.com/office/officeart/2005/8/layout/process4"/>
    <dgm:cxn modelId="{714EA043-9F50-4941-B3E2-102A83B4191F}" type="presParOf" srcId="{C7034D0F-9458-4EB0-8984-1DA69C4C4C2D}" destId="{1A9B82F4-FF4C-49FA-A465-8AE7C4ADA95D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E5E9B-9804-45DC-897B-8C173EF795D1}">
      <dsp:nvSpPr>
        <dsp:cNvPr id="0" name=""/>
        <dsp:cNvSpPr/>
      </dsp:nvSpPr>
      <dsp:spPr>
        <a:xfrm>
          <a:off x="0" y="4078917"/>
          <a:ext cx="8128000" cy="13387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err="1" smtClean="0"/>
            <a:t>Difference</a:t>
          </a:r>
          <a:r>
            <a:rPr lang="pt-BR" sz="1600" kern="1200" dirty="0" smtClean="0"/>
            <a:t> in </a:t>
          </a:r>
          <a:r>
            <a:rPr lang="pt-BR" sz="1600" kern="1200" dirty="0" err="1" smtClean="0"/>
            <a:t>the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number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of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hospitalizations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and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deaths</a:t>
          </a:r>
          <a:r>
            <a:rPr lang="pt-BR" sz="1600" kern="1200" dirty="0" smtClean="0"/>
            <a:t>, </a:t>
          </a:r>
          <a:r>
            <a:rPr lang="pt-BR" sz="1600" kern="1200" dirty="0" err="1" smtClean="0"/>
            <a:t>of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individuals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from</a:t>
          </a:r>
          <a:r>
            <a:rPr lang="pt-BR" sz="1600" kern="1200" dirty="0" smtClean="0"/>
            <a:t> 0 </a:t>
          </a:r>
          <a:r>
            <a:rPr lang="pt-BR" sz="1600" kern="1200" dirty="0" err="1" smtClean="0"/>
            <a:t>to</a:t>
          </a:r>
          <a:r>
            <a:rPr lang="pt-BR" sz="1600" kern="1200" dirty="0" smtClean="0"/>
            <a:t> 19 </a:t>
          </a:r>
          <a:r>
            <a:rPr lang="pt-BR" sz="1600" kern="1200" dirty="0" err="1" smtClean="0"/>
            <a:t>years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old</a:t>
          </a:r>
          <a:r>
            <a:rPr lang="pt-BR" sz="1600" kern="1200" dirty="0" smtClean="0"/>
            <a:t>, </a:t>
          </a:r>
          <a:r>
            <a:rPr lang="pt-BR" sz="1600" kern="1200" dirty="0" err="1" smtClean="0"/>
            <a:t>with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all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categories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of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pathologies</a:t>
          </a:r>
          <a:r>
            <a:rPr lang="pt-BR" sz="1600" kern="1200" dirty="0" smtClean="0"/>
            <a:t> x </a:t>
          </a:r>
          <a:r>
            <a:rPr lang="pt-BR" sz="1600" kern="1200" dirty="0" err="1" smtClean="0"/>
            <a:t>people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with</a:t>
          </a:r>
          <a:r>
            <a:rPr lang="pt-BR" sz="1600" kern="1200" dirty="0" smtClean="0"/>
            <a:t> Cerebral </a:t>
          </a:r>
          <a:r>
            <a:rPr lang="pt-BR" sz="1600" kern="1200" dirty="0" err="1" smtClean="0"/>
            <a:t>Palsy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and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other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paralytic</a:t>
          </a:r>
          <a:r>
            <a:rPr lang="pt-BR" sz="1600" kern="1200" dirty="0" smtClean="0"/>
            <a:t> </a:t>
          </a:r>
          <a:r>
            <a:rPr lang="pt-BR" sz="1600" kern="1200" dirty="0" err="1" smtClean="0"/>
            <a:t>syndromes</a:t>
          </a:r>
          <a:r>
            <a:rPr lang="pt-BR" sz="1600" kern="1200" dirty="0" smtClean="0"/>
            <a:t>.</a:t>
          </a:r>
          <a:endParaRPr lang="pt-BR" sz="1600" kern="1200" dirty="0"/>
        </a:p>
      </dsp:txBody>
      <dsp:txXfrm>
        <a:off x="0" y="4078917"/>
        <a:ext cx="8128000" cy="722947"/>
      </dsp:txXfrm>
    </dsp:sp>
    <dsp:sp modelId="{C630792C-D95A-41B1-9702-8CC3E4F1D018}">
      <dsp:nvSpPr>
        <dsp:cNvPr id="0" name=""/>
        <dsp:cNvSpPr/>
      </dsp:nvSpPr>
      <dsp:spPr>
        <a:xfrm>
          <a:off x="0" y="4775089"/>
          <a:ext cx="8128000" cy="6158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The </a:t>
          </a:r>
          <a:r>
            <a:rPr lang="pt-BR" sz="2000" kern="1200" dirty="0" err="1" smtClean="0"/>
            <a:t>migration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of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people</a:t>
          </a:r>
          <a:r>
            <a:rPr lang="pt-BR" sz="2000" kern="1200" dirty="0" smtClean="0"/>
            <a:t> in </a:t>
          </a:r>
          <a:r>
            <a:rPr lang="pt-BR" sz="2000" kern="1200" dirty="0" err="1" smtClean="0"/>
            <a:t>search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of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hospitalizations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reflects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the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differences</a:t>
          </a:r>
          <a:r>
            <a:rPr lang="pt-BR" sz="2000" kern="1200" dirty="0" smtClean="0"/>
            <a:t> in </a:t>
          </a:r>
          <a:r>
            <a:rPr lang="pt-BR" sz="2000" kern="1200" dirty="0" err="1" smtClean="0"/>
            <a:t>health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between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regions</a:t>
          </a:r>
          <a:r>
            <a:rPr lang="pt-BR" sz="2000" kern="1200" dirty="0" smtClean="0"/>
            <a:t>.</a:t>
          </a:r>
          <a:endParaRPr lang="pt-BR" sz="2000" kern="1200" dirty="0"/>
        </a:p>
      </dsp:txBody>
      <dsp:txXfrm>
        <a:off x="0" y="4775089"/>
        <a:ext cx="8128000" cy="615844"/>
      </dsp:txXfrm>
    </dsp:sp>
    <dsp:sp modelId="{5AA3F1CB-FDBD-4C00-9F3E-19C3A3E36E95}">
      <dsp:nvSpPr>
        <dsp:cNvPr id="0" name=""/>
        <dsp:cNvSpPr/>
      </dsp:nvSpPr>
      <dsp:spPr>
        <a:xfrm rot="10800000">
          <a:off x="0" y="2039937"/>
          <a:ext cx="8128000" cy="20590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Disparity </a:t>
          </a:r>
          <a:r>
            <a:rPr lang="en-US" sz="1600" kern="1200" dirty="0" smtClean="0"/>
            <a:t>between Brazilian regions when associating the Human Development Index (HDI) and Gini Index.</a:t>
          </a:r>
          <a:endParaRPr lang="pt-BR" sz="1600" kern="1200" dirty="0"/>
        </a:p>
      </dsp:txBody>
      <dsp:txXfrm rot="10800000">
        <a:off x="0" y="2039937"/>
        <a:ext cx="8128000" cy="1337916"/>
      </dsp:txXfrm>
    </dsp:sp>
    <dsp:sp modelId="{DCA2E113-B5B3-4A03-AF39-3534529C6517}">
      <dsp:nvSpPr>
        <dsp:cNvPr id="0" name=""/>
        <dsp:cNvSpPr/>
      </dsp:nvSpPr>
      <dsp:spPr>
        <a:xfrm rot="10800000">
          <a:off x="0" y="957"/>
          <a:ext cx="8128000" cy="20590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Original Data DATASUS Ministry of Health of Brazil - data collection by Brazilian region</a:t>
          </a:r>
          <a:endParaRPr lang="pt-BR" sz="1600" kern="1200" dirty="0"/>
        </a:p>
      </dsp:txBody>
      <dsp:txXfrm rot="-10800000">
        <a:off x="0" y="957"/>
        <a:ext cx="8128000" cy="722730"/>
      </dsp:txXfrm>
    </dsp:sp>
    <dsp:sp modelId="{D2AD1521-54D2-4AF8-BE63-655E1B25DBF1}">
      <dsp:nvSpPr>
        <dsp:cNvPr id="0" name=""/>
        <dsp:cNvSpPr/>
      </dsp:nvSpPr>
      <dsp:spPr>
        <a:xfrm>
          <a:off x="1825" y="723688"/>
          <a:ext cx="3154418" cy="615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Population 0 to 19 years old IBGE</a:t>
          </a:r>
          <a:endParaRPr lang="pt-BR" sz="2000" kern="1200" dirty="0"/>
        </a:p>
      </dsp:txBody>
      <dsp:txXfrm>
        <a:off x="1825" y="723688"/>
        <a:ext cx="3154418" cy="615659"/>
      </dsp:txXfrm>
    </dsp:sp>
    <dsp:sp modelId="{74FB8877-1DD2-4CDF-B3B0-718A178FE658}">
      <dsp:nvSpPr>
        <dsp:cNvPr id="0" name=""/>
        <dsp:cNvSpPr/>
      </dsp:nvSpPr>
      <dsp:spPr>
        <a:xfrm>
          <a:off x="3156813" y="723694"/>
          <a:ext cx="2394144" cy="615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Health </a:t>
          </a:r>
          <a:r>
            <a:rPr lang="pt-BR" sz="2000" kern="1200" dirty="0" err="1" smtClean="0"/>
            <a:t>Care</a:t>
          </a:r>
          <a:r>
            <a:rPr lang="pt-BR" sz="2000" kern="1200" dirty="0" smtClean="0"/>
            <a:t> </a:t>
          </a:r>
          <a:r>
            <a:rPr lang="pt-BR" sz="2000" kern="1200" dirty="0" err="1" smtClean="0"/>
            <a:t>Facilities</a:t>
          </a:r>
          <a:endParaRPr lang="pt-BR" sz="2000" kern="1200" dirty="0"/>
        </a:p>
      </dsp:txBody>
      <dsp:txXfrm>
        <a:off x="3156813" y="723694"/>
        <a:ext cx="2394144" cy="615659"/>
      </dsp:txXfrm>
    </dsp:sp>
    <dsp:sp modelId="{1A9B82F4-FF4C-49FA-A465-8AE7C4ADA95D}">
      <dsp:nvSpPr>
        <dsp:cNvPr id="0" name=""/>
        <dsp:cNvSpPr/>
      </dsp:nvSpPr>
      <dsp:spPr>
        <a:xfrm>
          <a:off x="5550388" y="723688"/>
          <a:ext cx="2575785" cy="6156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Physicians working in Medical Facilities</a:t>
          </a:r>
          <a:endParaRPr lang="pt-BR" sz="2000" kern="1200" dirty="0"/>
        </a:p>
      </dsp:txBody>
      <dsp:txXfrm>
        <a:off x="5550388" y="723688"/>
        <a:ext cx="2575785" cy="615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319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54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907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05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12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29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13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853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55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4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24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6467430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893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4089</TotalTime>
  <Words>95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Terapeutas</cp:lastModifiedBy>
  <cp:revision>104</cp:revision>
  <cp:lastPrinted>2023-04-20T18:57:58Z</cp:lastPrinted>
  <dcterms:created xsi:type="dcterms:W3CDTF">2023-01-02T20:44:59Z</dcterms:created>
  <dcterms:modified xsi:type="dcterms:W3CDTF">2023-08-07T15:28:13Z</dcterms:modified>
</cp:coreProperties>
</file>