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48" r:id="rId1"/>
  </p:sldMasterIdLst>
  <p:notesMasterIdLst>
    <p:notesMasterId r:id="rId3"/>
  </p:notesMasterIdLst>
  <p:sldIdLst>
    <p:sldId id="258" r:id="rId2"/>
  </p:sldIdLst>
  <p:sldSz cx="12192000" cy="6858000"/>
  <p:notesSz cx="6888163" cy="100203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GoogleSlidesCustomDataVersion2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10" roundtripDataSignature="AMtx7mj4gKYAm67FUYcuYb3go+pHQw0mZ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9" d="100"/>
          <a:sy n="69" d="100"/>
        </p:scale>
        <p:origin x="75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theme" Target="theme/theme1.xml"/><Relationship Id="rId3" Type="http://schemas.openxmlformats.org/officeDocument/2006/relationships/notesMaster" Target="notesMasters/notesMaster1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11" Type="http://schemas.openxmlformats.org/officeDocument/2006/relationships/presProps" Target="presProps.xml"/><Relationship Id="rId10" Type="http://customschemas.google.com/relationships/presentationmetadata" Target="metadata"/><Relationship Id="rId14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8250" y="751500"/>
            <a:ext cx="4592325" cy="37576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8800" y="4759625"/>
            <a:ext cx="5510500" cy="4509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3:notes"/>
          <p:cNvSpPr txBox="1">
            <a:spLocks noGrp="1"/>
          </p:cNvSpPr>
          <p:nvPr>
            <p:ph type="body" idx="1"/>
          </p:nvPr>
        </p:nvSpPr>
        <p:spPr>
          <a:xfrm>
            <a:off x="688800" y="4759625"/>
            <a:ext cx="5510500" cy="4509125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dirty="0"/>
          </a:p>
        </p:txBody>
      </p:sp>
      <p:sp>
        <p:nvSpPr>
          <p:cNvPr id="103" name="Google Shape;103;p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04775" y="750888"/>
            <a:ext cx="6678613" cy="3757612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lide de Título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7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7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exto e Título Vertical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7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7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beçalho da Seção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9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9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Duas Partes de Conteúdo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10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10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10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ação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11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11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11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11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11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omente Título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Em Branco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1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údo com Legenda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4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4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14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1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Imagem com Legenda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5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5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5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1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ítulo e Texto Vertical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6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6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6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sz="4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6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8" name="Google Shape;8;p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9" name="Google Shape;9;p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endParaRPr/>
          </a:p>
        </p:txBody>
      </p:sp>
      <p:sp>
        <p:nvSpPr>
          <p:cNvPr id="10" name="Google Shape;10;p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‹nº›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5" name="Google Shape;105;p3"/>
          <p:cNvGrpSpPr/>
          <p:nvPr/>
        </p:nvGrpSpPr>
        <p:grpSpPr>
          <a:xfrm>
            <a:off x="2437728" y="363784"/>
            <a:ext cx="7147999" cy="5530577"/>
            <a:chOff x="2557670" y="864080"/>
            <a:chExt cx="6369063" cy="5164902"/>
          </a:xfrm>
        </p:grpSpPr>
        <p:sp>
          <p:nvSpPr>
            <p:cNvPr id="106" name="Google Shape;106;p3"/>
            <p:cNvSpPr/>
            <p:nvPr/>
          </p:nvSpPr>
          <p:spPr>
            <a:xfrm>
              <a:off x="5742201" y="5655365"/>
              <a:ext cx="3184532" cy="373617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pt-BR" sz="1000" dirty="0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FIOCRUZ, </a:t>
              </a:r>
              <a:r>
                <a:rPr lang="pt-BR" sz="1000" dirty="0" smtClean="0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12/08/2021</a:t>
              </a:r>
              <a:endParaRPr dirty="0"/>
            </a:p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0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pic>
          <p:nvPicPr>
            <p:cNvPr id="107" name="Google Shape;107;p3"/>
            <p:cNvPicPr preferRelativeResize="0"/>
            <p:nvPr/>
          </p:nvPicPr>
          <p:blipFill rotWithShape="1">
            <a:blip r:embed="rId3">
              <a:alphaModFix/>
            </a:blip>
            <a:srcRect b="8205"/>
            <a:stretch/>
          </p:blipFill>
          <p:spPr>
            <a:xfrm>
              <a:off x="2557670" y="1202634"/>
              <a:ext cx="6369063" cy="4452731"/>
            </a:xfrm>
            <a:prstGeom prst="rect">
              <a:avLst/>
            </a:prstGeom>
            <a:noFill/>
            <a:ln>
              <a:noFill/>
            </a:ln>
          </p:spPr>
        </p:pic>
        <p:sp>
          <p:nvSpPr>
            <p:cNvPr id="108" name="Google Shape;108;p3"/>
            <p:cNvSpPr txBox="1"/>
            <p:nvPr/>
          </p:nvSpPr>
          <p:spPr>
            <a:xfrm>
              <a:off x="2557670" y="864080"/>
              <a:ext cx="1566300" cy="33870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91425" tIns="45700" rIns="91425" bIns="45700" anchor="t" anchorCtr="0">
              <a:spAutoFit/>
            </a:bodyPr>
            <a:lstStyle/>
            <a:p>
              <a:pPr marL="0" marR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pt-BR" sz="1600">
                  <a:solidFill>
                    <a:schemeClr val="dk1"/>
                  </a:solidFill>
                  <a:latin typeface="Calibri"/>
                  <a:ea typeface="Calibri"/>
                  <a:cs typeface="Calibri"/>
                  <a:sym typeface="Calibri"/>
                </a:rPr>
                <a:t>Figura 1</a:t>
              </a:r>
              <a:endParaRPr sz="1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109" name="Google Shape;109;p3"/>
          <p:cNvSpPr txBox="1"/>
          <p:nvPr/>
        </p:nvSpPr>
        <p:spPr>
          <a:xfrm>
            <a:off x="2394672" y="304486"/>
            <a:ext cx="1071562" cy="369332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Figure 1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0" name="Google Shape;110;p3"/>
          <p:cNvSpPr txBox="1"/>
          <p:nvPr/>
        </p:nvSpPr>
        <p:spPr>
          <a:xfrm>
            <a:off x="2437741" y="798849"/>
            <a:ext cx="3285917" cy="430887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100" b="1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Uneven</a:t>
            </a:r>
            <a:r>
              <a:rPr lang="pt-BR" sz="1100" b="1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pt-BR" sz="1100" b="1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vaccination</a:t>
            </a:r>
            <a:r>
              <a:rPr lang="pt-BR" sz="11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 </a:t>
            </a:r>
            <a:endParaRPr sz="11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11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Campaign</a:t>
            </a:r>
            <a:r>
              <a:rPr lang="pt-BR" sz="11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pt-BR" sz="11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has</a:t>
            </a:r>
            <a:r>
              <a:rPr lang="pt-BR" sz="11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social </a:t>
            </a:r>
            <a:r>
              <a:rPr lang="pt-BR" sz="11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and</a:t>
            </a:r>
            <a:r>
              <a:rPr lang="pt-BR" sz="11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regional </a:t>
            </a:r>
            <a:r>
              <a:rPr lang="pt-BR" sz="11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disparities</a:t>
            </a:r>
            <a:endParaRPr sz="11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1" name="Google Shape;111;p3"/>
          <p:cNvSpPr txBox="1"/>
          <p:nvPr/>
        </p:nvSpPr>
        <p:spPr>
          <a:xfrm>
            <a:off x="2535165" y="1170101"/>
            <a:ext cx="1862138" cy="369332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9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Coverage</a:t>
            </a:r>
            <a:r>
              <a:rPr lang="pt-BR" sz="9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rate </a:t>
            </a:r>
            <a:r>
              <a:rPr lang="pt-BR" sz="9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grows</a:t>
            </a:r>
            <a:r>
              <a:rPr lang="pt-BR" sz="9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in </a:t>
            </a:r>
            <a:r>
              <a:rPr lang="pt-BR" sz="9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line</a:t>
            </a:r>
            <a:r>
              <a:rPr lang="pt-BR" sz="9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pt-BR" sz="9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with</a:t>
            </a:r>
            <a:r>
              <a:rPr lang="pt-BR" sz="9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pt-BR" sz="9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the</a:t>
            </a:r>
            <a:r>
              <a:rPr lang="pt-BR" sz="9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HDI </a:t>
            </a:r>
            <a:r>
              <a:rPr lang="pt-BR" sz="9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of</a:t>
            </a:r>
            <a:r>
              <a:rPr lang="pt-BR" sz="9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pt-BR" sz="9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the</a:t>
            </a:r>
            <a:r>
              <a:rPr lang="pt-BR" sz="9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 </a:t>
            </a:r>
            <a:r>
              <a:rPr lang="pt-BR" sz="900" dirty="0" err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municipalities</a:t>
            </a:r>
            <a:r>
              <a:rPr lang="pt-BR" sz="900" dirty="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, in %</a:t>
            </a:r>
            <a:endParaRPr sz="1800" dirty="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2" name="Google Shape;112;p3"/>
          <p:cNvSpPr txBox="1"/>
          <p:nvPr/>
        </p:nvSpPr>
        <p:spPr>
          <a:xfrm>
            <a:off x="2747097" y="1568991"/>
            <a:ext cx="1566863" cy="369332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Cities with very high HDI</a:t>
            </a:r>
            <a:endParaRPr sz="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Cities with low HDI</a:t>
            </a:r>
            <a:endParaRPr sz="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3" name="Google Shape;113;p3"/>
          <p:cNvSpPr txBox="1"/>
          <p:nvPr/>
        </p:nvSpPr>
        <p:spPr>
          <a:xfrm>
            <a:off x="2625653" y="2936299"/>
            <a:ext cx="550069" cy="200055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1st dose</a:t>
            </a:r>
            <a:endParaRPr sz="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4" name="Google Shape;114;p3"/>
          <p:cNvSpPr txBox="1"/>
          <p:nvPr/>
        </p:nvSpPr>
        <p:spPr>
          <a:xfrm>
            <a:off x="3161434" y="2936299"/>
            <a:ext cx="628650" cy="200055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2nd dose</a:t>
            </a:r>
            <a:endParaRPr sz="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5" name="Google Shape;115;p3"/>
          <p:cNvSpPr txBox="1"/>
          <p:nvPr/>
        </p:nvSpPr>
        <p:spPr>
          <a:xfrm>
            <a:off x="3711503" y="2927906"/>
            <a:ext cx="685800" cy="200055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Booster dose</a:t>
            </a:r>
            <a:endParaRPr sz="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6" name="Google Shape;116;p3"/>
          <p:cNvSpPr txBox="1"/>
          <p:nvPr/>
        </p:nvSpPr>
        <p:spPr>
          <a:xfrm>
            <a:off x="2747097" y="4079298"/>
            <a:ext cx="964406" cy="738664"/>
          </a:xfrm>
          <a:prstGeom prst="rect">
            <a:avLst/>
          </a:prstGeom>
          <a:solidFill>
            <a:srgbClr val="BEC6B9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Only 16% of Brazilian municipalities have more than 80% of the population vaccinated with 1st and 2nd doses</a:t>
            </a:r>
            <a:endParaRPr sz="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7" name="Google Shape;117;p3"/>
          <p:cNvSpPr txBox="1"/>
          <p:nvPr/>
        </p:nvSpPr>
        <p:spPr>
          <a:xfrm>
            <a:off x="4575759" y="1186829"/>
            <a:ext cx="2052638" cy="230832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9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Vaccine coverage rates by country</a:t>
            </a:r>
            <a:endParaRPr sz="9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8" name="Google Shape;118;p3"/>
          <p:cNvSpPr txBox="1"/>
          <p:nvPr/>
        </p:nvSpPr>
        <p:spPr>
          <a:xfrm>
            <a:off x="6095134" y="1477877"/>
            <a:ext cx="690563" cy="200055"/>
          </a:xfrm>
          <a:prstGeom prst="rect">
            <a:avLst/>
          </a:prstGeom>
          <a:solidFill>
            <a:srgbClr val="BBB7D2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First dose</a:t>
            </a:r>
            <a:endParaRPr sz="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9" name="Google Shape;119;p3"/>
          <p:cNvSpPr txBox="1"/>
          <p:nvPr/>
        </p:nvSpPr>
        <p:spPr>
          <a:xfrm>
            <a:off x="8483528" y="1477878"/>
            <a:ext cx="1033463" cy="200055"/>
          </a:xfrm>
          <a:prstGeom prst="rect">
            <a:avLst/>
          </a:prstGeom>
          <a:solidFill>
            <a:srgbClr val="BBB7D2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Complete vaccination</a:t>
            </a:r>
            <a:endParaRPr sz="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0" name="Google Shape;120;p3"/>
          <p:cNvSpPr txBox="1"/>
          <p:nvPr/>
        </p:nvSpPr>
        <p:spPr>
          <a:xfrm>
            <a:off x="4471120" y="3441407"/>
            <a:ext cx="766763" cy="169277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500" b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Vaccination coverage</a:t>
            </a:r>
            <a:endParaRPr sz="500" b="1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1" name="Google Shape;121;p3"/>
          <p:cNvSpPr txBox="1"/>
          <p:nvPr/>
        </p:nvSpPr>
        <p:spPr>
          <a:xfrm>
            <a:off x="4637809" y="3607684"/>
            <a:ext cx="600074" cy="452111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More than 80%</a:t>
            </a:r>
            <a:endParaRPr/>
          </a:p>
          <a:p>
            <a:pPr marL="0" marR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60 to 80%</a:t>
            </a:r>
            <a:endParaRPr/>
          </a:p>
          <a:p>
            <a:pPr marL="0" marR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40 to 60%</a:t>
            </a:r>
            <a:endParaRPr/>
          </a:p>
          <a:p>
            <a:pPr marL="0" marR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Less than 40%</a:t>
            </a:r>
            <a:endParaRPr/>
          </a:p>
        </p:txBody>
      </p:sp>
      <p:sp>
        <p:nvSpPr>
          <p:cNvPr id="122" name="Google Shape;122;p3"/>
          <p:cNvSpPr/>
          <p:nvPr/>
        </p:nvSpPr>
        <p:spPr>
          <a:xfrm>
            <a:off x="4471120" y="3583747"/>
            <a:ext cx="288133" cy="79459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lt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3" name="Google Shape;123;p3"/>
          <p:cNvSpPr txBox="1"/>
          <p:nvPr/>
        </p:nvSpPr>
        <p:spPr>
          <a:xfrm>
            <a:off x="7152408" y="3356768"/>
            <a:ext cx="766763" cy="169277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500" b="1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Vaccination coverage</a:t>
            </a:r>
            <a:endParaRPr sz="500" b="1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4" name="Google Shape;124;p3"/>
          <p:cNvSpPr txBox="1"/>
          <p:nvPr/>
        </p:nvSpPr>
        <p:spPr>
          <a:xfrm>
            <a:off x="7319097" y="3523045"/>
            <a:ext cx="600074" cy="452111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More than 80%</a:t>
            </a:r>
            <a:endParaRPr/>
          </a:p>
          <a:p>
            <a:pPr marL="0" marR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60 to 80%</a:t>
            </a:r>
            <a:endParaRPr/>
          </a:p>
          <a:p>
            <a:pPr marL="0" marR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40 to 60%</a:t>
            </a:r>
            <a:endParaRPr/>
          </a:p>
          <a:p>
            <a:pPr marL="0" marR="0" lvl="0" indent="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Less than 40%</a:t>
            </a:r>
            <a:endParaRPr/>
          </a:p>
        </p:txBody>
      </p:sp>
      <p:sp>
        <p:nvSpPr>
          <p:cNvPr id="125" name="Google Shape;125;p3"/>
          <p:cNvSpPr/>
          <p:nvPr/>
        </p:nvSpPr>
        <p:spPr>
          <a:xfrm>
            <a:off x="7152408" y="3499108"/>
            <a:ext cx="288133" cy="79459"/>
          </a:xfrm>
          <a:prstGeom prst="rect">
            <a:avLst/>
          </a:prstGeom>
          <a:solidFill>
            <a:schemeClr val="lt1"/>
          </a:solidFill>
          <a:ln w="12700" cap="flat" cmpd="sng">
            <a:solidFill>
              <a:schemeClr val="lt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6" name="Google Shape;126;p3"/>
          <p:cNvSpPr txBox="1"/>
          <p:nvPr/>
        </p:nvSpPr>
        <p:spPr>
          <a:xfrm>
            <a:off x="4575759" y="4112565"/>
            <a:ext cx="2443300" cy="215444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% of cities with vaccination coverage greater than 80%</a:t>
            </a:r>
            <a:endParaRPr sz="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7" name="Google Shape;127;p3"/>
          <p:cNvSpPr/>
          <p:nvPr/>
        </p:nvSpPr>
        <p:spPr>
          <a:xfrm>
            <a:off x="5043812" y="4338087"/>
            <a:ext cx="2252662" cy="132279"/>
          </a:xfrm>
          <a:custGeom>
            <a:avLst/>
            <a:gdLst/>
            <a:ahLst/>
            <a:cxnLst/>
            <a:rect l="l" t="t" r="r" b="b"/>
            <a:pathLst>
              <a:path w="2252662" h="132279" extrusionOk="0">
                <a:moveTo>
                  <a:pt x="14287" y="0"/>
                </a:moveTo>
                <a:lnTo>
                  <a:pt x="2252662" y="0"/>
                </a:lnTo>
                <a:lnTo>
                  <a:pt x="2247899" y="117991"/>
                </a:lnTo>
                <a:lnTo>
                  <a:pt x="0" y="132279"/>
                </a:lnTo>
                <a:lnTo>
                  <a:pt x="14287" y="0"/>
                </a:lnTo>
                <a:close/>
              </a:path>
            </a:pathLst>
          </a:custGeom>
          <a:solidFill>
            <a:srgbClr val="99B2B9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1st dose</a:t>
            </a:r>
            <a:endParaRPr sz="6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8" name="Google Shape;128;p3"/>
          <p:cNvSpPr/>
          <p:nvPr/>
        </p:nvSpPr>
        <p:spPr>
          <a:xfrm>
            <a:off x="7314793" y="4338086"/>
            <a:ext cx="2252662" cy="151327"/>
          </a:xfrm>
          <a:custGeom>
            <a:avLst/>
            <a:gdLst/>
            <a:ahLst/>
            <a:cxnLst/>
            <a:rect l="l" t="t" r="r" b="b"/>
            <a:pathLst>
              <a:path w="2252662" h="108398" extrusionOk="0">
                <a:moveTo>
                  <a:pt x="14287" y="0"/>
                </a:moveTo>
                <a:lnTo>
                  <a:pt x="2252662" y="0"/>
                </a:lnTo>
                <a:cubicBezTo>
                  <a:pt x="2252662" y="34782"/>
                  <a:pt x="2252661" y="69563"/>
                  <a:pt x="2252661" y="104345"/>
                </a:cubicBezTo>
                <a:lnTo>
                  <a:pt x="0" y="108398"/>
                </a:lnTo>
                <a:lnTo>
                  <a:pt x="14287" y="0"/>
                </a:lnTo>
                <a:close/>
              </a:path>
            </a:pathLst>
          </a:custGeom>
          <a:solidFill>
            <a:srgbClr val="99B2B9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6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2nd  dose</a:t>
            </a:r>
            <a:endParaRPr sz="6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29" name="Google Shape;129;p3"/>
          <p:cNvSpPr txBox="1"/>
          <p:nvPr/>
        </p:nvSpPr>
        <p:spPr>
          <a:xfrm>
            <a:off x="4397303" y="4485190"/>
            <a:ext cx="602456" cy="797654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lnSpc>
                <a:spcPct val="157142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South</a:t>
            </a:r>
            <a:endParaRPr sz="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lnSpc>
                <a:spcPct val="157142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Southeast</a:t>
            </a:r>
            <a:endParaRPr sz="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lnSpc>
                <a:spcPct val="157142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Midwest</a:t>
            </a:r>
            <a:endParaRPr sz="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lnSpc>
                <a:spcPct val="157142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Northeast</a:t>
            </a:r>
            <a:endParaRPr sz="7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marL="0" marR="0" lvl="0" indent="0" algn="l" rtl="0">
              <a:lnSpc>
                <a:spcPct val="157142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pt-BR" sz="7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North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30" name="Google Shape;130;p3"/>
          <p:cNvSpPr txBox="1"/>
          <p:nvPr/>
        </p:nvSpPr>
        <p:spPr>
          <a:xfrm>
            <a:off x="2437741" y="5282844"/>
            <a:ext cx="2257218" cy="169277"/>
          </a:xfrm>
          <a:prstGeom prst="rect">
            <a:avLst/>
          </a:prstGeom>
          <a:solidFill>
            <a:srgbClr val="FFFFFE"/>
          </a:solidFill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pt-BR" sz="5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Source: Fiocruz, with data from the MonitoraCovid-19 panel, on December 8 </a:t>
            </a:r>
            <a:endParaRPr sz="5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Tema do 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1D9A78"/>
      </a:accent1>
      <a:accent2>
        <a:srgbClr val="8BC145"/>
      </a:accent2>
      <a:accent3>
        <a:srgbClr val="36AFCE"/>
      </a:accent3>
      <a:accent4>
        <a:srgbClr val="1D6FA9"/>
      </a:accent4>
      <a:accent5>
        <a:srgbClr val="B74919"/>
      </a:accent5>
      <a:accent6>
        <a:srgbClr val="F19D19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</TotalTime>
  <Words>136</Words>
  <Application>Microsoft Office PowerPoint</Application>
  <PresentationFormat>Widescreen</PresentationFormat>
  <Paragraphs>34</Paragraphs>
  <Slides>1</Slides>
  <Notes>1</Notes>
  <HiddenSlides>0</HiddenSlides>
  <MMClips>0</MMClips>
  <ScaleCrop>false</ScaleCrop>
  <HeadingPairs>
    <vt:vector size="6" baseType="variant">
      <vt:variant>
        <vt:lpstr>Fontes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Usuario</dc:creator>
  <cp:lastModifiedBy>Terapeutas</cp:lastModifiedBy>
  <cp:revision>2</cp:revision>
  <dcterms:created xsi:type="dcterms:W3CDTF">2023-01-02T20:44:59Z</dcterms:created>
  <dcterms:modified xsi:type="dcterms:W3CDTF">2023-08-07T13:22:36Z</dcterms:modified>
</cp:coreProperties>
</file>