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6" r:id="rId2"/>
    <p:sldId id="269" r:id="rId3"/>
    <p:sldId id="260" r:id="rId4"/>
    <p:sldId id="268" r:id="rId5"/>
    <p:sldId id="271" r:id="rId6"/>
    <p:sldId id="276" r:id="rId7"/>
    <p:sldId id="278" r:id="rId8"/>
    <p:sldId id="274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362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D4F43-E74C-4177-A81F-7E592CB761F8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5E3D2B-525B-435D-9FBD-081E97CC5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324600"/>
            <a:ext cx="9144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>
                <a:latin typeface="Palatino Linotype" pitchFamily="18" charset="0"/>
              </a:rPr>
              <a:t>Figure S1</a:t>
            </a:r>
            <a:r>
              <a:rPr lang="pl-PL" sz="900" b="1" dirty="0">
                <a:latin typeface="Palatino Linotype" pitchFamily="18" charset="0"/>
              </a:rPr>
              <a:t>.</a:t>
            </a:r>
            <a:r>
              <a:rPr lang="en-US" sz="900" dirty="0">
                <a:latin typeface="Palatino Linotype" pitchFamily="18" charset="0"/>
              </a:rPr>
              <a:t> Seed</a:t>
            </a:r>
            <a:r>
              <a:rPr lang="pl-PL" sz="900" dirty="0">
                <a:latin typeface="Palatino Linotype" pitchFamily="18" charset="0"/>
              </a:rPr>
              <a:t>s</a:t>
            </a:r>
            <a:r>
              <a:rPr lang="en-US" sz="900" dirty="0">
                <a:latin typeface="Palatino Linotype" pitchFamily="18" charset="0"/>
              </a:rPr>
              <a:t> of the nine </a:t>
            </a:r>
            <a:r>
              <a:rPr lang="en-US" sz="900" i="1" dirty="0">
                <a:latin typeface="Palatino Linotype" pitchFamily="18" charset="0"/>
              </a:rPr>
              <a:t>C. arabica</a:t>
            </a:r>
            <a:r>
              <a:rPr lang="en-US" sz="900" dirty="0">
                <a:latin typeface="Palatino Linotype" pitchFamily="18" charset="0"/>
              </a:rPr>
              <a:t> genotype</a:t>
            </a:r>
            <a:r>
              <a:rPr lang="pl-PL" sz="900" dirty="0">
                <a:latin typeface="Palatino Linotype" pitchFamily="18" charset="0"/>
              </a:rPr>
              <a:t>s</a:t>
            </a:r>
            <a:r>
              <a:rPr lang="en-US" sz="900" dirty="0">
                <a:latin typeface="Palatino Linotype" pitchFamily="18" charset="0"/>
              </a:rPr>
              <a:t> used </a:t>
            </a:r>
            <a:r>
              <a:rPr lang="pl-PL" sz="900" dirty="0">
                <a:latin typeface="Palatino Linotype" pitchFamily="18" charset="0"/>
              </a:rPr>
              <a:t>in </a:t>
            </a:r>
            <a:r>
              <a:rPr lang="pl-PL" sz="900" dirty="0" err="1">
                <a:latin typeface="Palatino Linotype" pitchFamily="18" charset="0"/>
              </a:rPr>
              <a:t>this</a:t>
            </a:r>
            <a:r>
              <a:rPr lang="pl-PL" sz="900" dirty="0">
                <a:latin typeface="Palatino Linotype" pitchFamily="18" charset="0"/>
              </a:rPr>
              <a:t> </a:t>
            </a:r>
            <a:r>
              <a:rPr lang="pl-PL" sz="900" dirty="0" err="1">
                <a:latin typeface="Palatino Linotype" pitchFamily="18" charset="0"/>
              </a:rPr>
              <a:t>study</a:t>
            </a:r>
            <a:r>
              <a:rPr lang="en-US" sz="900" dirty="0">
                <a:latin typeface="Palatino Linotype" pitchFamily="18" charset="0"/>
              </a:rPr>
              <a:t>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6477000" cy="6019800"/>
            <a:chOff x="0" y="304800"/>
            <a:chExt cx="4953000" cy="4756150"/>
          </a:xfrm>
        </p:grpSpPr>
        <p:pic>
          <p:nvPicPr>
            <p:cNvPr id="6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2" cstate="print"/>
            <a:srcRect l="58308" t="72874" r="24520" b="6410"/>
            <a:stretch>
              <a:fillRect/>
            </a:stretch>
          </p:blipFill>
          <p:spPr bwMode="auto">
            <a:xfrm>
              <a:off x="3276600" y="3581400"/>
              <a:ext cx="1676400" cy="1447800"/>
            </a:xfrm>
            <a:prstGeom prst="rect">
              <a:avLst/>
            </a:prstGeom>
            <a:noFill/>
          </p:spPr>
        </p:pic>
        <p:pic>
          <p:nvPicPr>
            <p:cNvPr id="7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2" cstate="print"/>
            <a:srcRect l="38106" t="71643" r="43712" b="6666"/>
            <a:stretch>
              <a:fillRect/>
            </a:stretch>
          </p:blipFill>
          <p:spPr bwMode="auto">
            <a:xfrm>
              <a:off x="1600200" y="3581400"/>
              <a:ext cx="1618130" cy="1447800"/>
            </a:xfrm>
            <a:prstGeom prst="rect">
              <a:avLst/>
            </a:prstGeom>
            <a:noFill/>
          </p:spPr>
        </p:pic>
        <p:pic>
          <p:nvPicPr>
            <p:cNvPr id="8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2" cstate="print"/>
            <a:srcRect l="16894" t="73131" r="64924" b="3333"/>
            <a:stretch>
              <a:fillRect/>
            </a:stretch>
          </p:blipFill>
          <p:spPr bwMode="auto">
            <a:xfrm>
              <a:off x="0" y="3581400"/>
              <a:ext cx="1524000" cy="1479550"/>
            </a:xfrm>
            <a:prstGeom prst="rect">
              <a:avLst/>
            </a:prstGeom>
            <a:noFill/>
          </p:spPr>
        </p:pic>
        <p:pic>
          <p:nvPicPr>
            <p:cNvPr id="9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2" cstate="print"/>
            <a:srcRect l="57298" t="41756" r="25530" b="36438"/>
            <a:stretch>
              <a:fillRect/>
            </a:stretch>
          </p:blipFill>
          <p:spPr bwMode="auto">
            <a:xfrm>
              <a:off x="3276600" y="1905000"/>
              <a:ext cx="1676400" cy="1524000"/>
            </a:xfrm>
            <a:prstGeom prst="rect">
              <a:avLst/>
            </a:prstGeom>
            <a:noFill/>
          </p:spPr>
        </p:pic>
        <p:pic>
          <p:nvPicPr>
            <p:cNvPr id="10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2" cstate="print"/>
            <a:srcRect l="16894" t="13064" r="68965" b="68081"/>
            <a:stretch>
              <a:fillRect/>
            </a:stretch>
          </p:blipFill>
          <p:spPr bwMode="auto">
            <a:xfrm>
              <a:off x="0" y="304800"/>
              <a:ext cx="1524000" cy="1524000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304800" y="1524000"/>
              <a:ext cx="838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 smtClean="0">
                  <a:latin typeface="Times New Roman Special G1" pitchFamily="18" charset="2"/>
                </a:rPr>
                <a:t>Ca</a:t>
              </a:r>
              <a:r>
                <a:rPr lang="en-US" sz="1200" b="1" dirty="0" smtClean="0">
                  <a:latin typeface="Times New Roman Special G1" pitchFamily="18" charset="2"/>
                </a:rPr>
                <a:t>754</a:t>
              </a:r>
              <a:endParaRPr lang="en-US" sz="1200" b="1" dirty="0">
                <a:latin typeface="Times New Roman Special G1" pitchFamily="18" charset="2"/>
              </a:endParaRPr>
            </a:p>
          </p:txBody>
        </p:sp>
        <p:pic>
          <p:nvPicPr>
            <p:cNvPr id="12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2" cstate="print"/>
            <a:srcRect l="37096" t="12012" r="45732" b="66182"/>
            <a:stretch>
              <a:fillRect/>
            </a:stretch>
          </p:blipFill>
          <p:spPr bwMode="auto">
            <a:xfrm>
              <a:off x="1600200" y="304800"/>
              <a:ext cx="1600200" cy="1524000"/>
            </a:xfrm>
            <a:prstGeom prst="rect">
              <a:avLst/>
            </a:prstGeom>
            <a:noFill/>
          </p:spPr>
        </p:pic>
        <p:sp>
          <p:nvSpPr>
            <p:cNvPr id="13" name="TextBox 12"/>
            <p:cNvSpPr txBox="1"/>
            <p:nvPr/>
          </p:nvSpPr>
          <p:spPr>
            <a:xfrm>
              <a:off x="1981200" y="1524000"/>
              <a:ext cx="838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 smtClean="0">
                  <a:latin typeface="Times New Roman Special G1" pitchFamily="18" charset="2"/>
                </a:rPr>
                <a:t>Ca</a:t>
              </a:r>
              <a:r>
                <a:rPr lang="en-US" sz="1200" b="1" dirty="0" smtClean="0">
                  <a:latin typeface="Times New Roman Special G1" pitchFamily="18" charset="2"/>
                </a:rPr>
                <a:t>J-19</a:t>
              </a:r>
              <a:endParaRPr lang="en-US" sz="1200" b="1" dirty="0">
                <a:latin typeface="Times New Roman Special G1" pitchFamily="18" charset="2"/>
              </a:endParaRPr>
            </a:p>
          </p:txBody>
        </p:sp>
        <p:pic>
          <p:nvPicPr>
            <p:cNvPr id="14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2" cstate="print"/>
            <a:srcRect l="57298" t="12976" r="25530" b="66209"/>
            <a:stretch>
              <a:fillRect/>
            </a:stretch>
          </p:blipFill>
          <p:spPr bwMode="auto">
            <a:xfrm>
              <a:off x="3276600" y="304800"/>
              <a:ext cx="1676400" cy="1524000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3733800" y="1524000"/>
              <a:ext cx="838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 err="1" smtClean="0">
                  <a:latin typeface="Times New Roman Special G1" pitchFamily="18" charset="2"/>
                </a:rPr>
                <a:t>Ca</a:t>
              </a:r>
              <a:r>
                <a:rPr lang="en-US" sz="1200" b="1" dirty="0" err="1" smtClean="0">
                  <a:latin typeface="Times New Roman Special G1" pitchFamily="18" charset="2"/>
                </a:rPr>
                <a:t>Geisha</a:t>
              </a:r>
              <a:endParaRPr lang="en-US" sz="1200" b="1" dirty="0">
                <a:latin typeface="Times New Roman Special G1" pitchFamily="18" charset="2"/>
              </a:endParaRPr>
            </a:p>
          </p:txBody>
        </p:sp>
        <p:pic>
          <p:nvPicPr>
            <p:cNvPr id="16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2" cstate="print"/>
            <a:srcRect l="16894" t="39462" r="64924" b="36296"/>
            <a:stretch>
              <a:fillRect/>
            </a:stretch>
          </p:blipFill>
          <p:spPr bwMode="auto">
            <a:xfrm>
              <a:off x="0" y="1905000"/>
              <a:ext cx="1524000" cy="1524000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381000" y="3124200"/>
              <a:ext cx="838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 smtClean="0">
                  <a:latin typeface="Times New Roman Special G1" pitchFamily="18" charset="2"/>
                </a:rPr>
                <a:t>Ca</a:t>
              </a:r>
              <a:r>
                <a:rPr lang="en-US" sz="1200" b="1" dirty="0" smtClean="0">
                  <a:latin typeface="Times New Roman Special G1" pitchFamily="18" charset="2"/>
                </a:rPr>
                <a:t>74158</a:t>
              </a:r>
              <a:endParaRPr lang="en-US" sz="1200" b="1" dirty="0">
                <a:latin typeface="Times New Roman Special G1" pitchFamily="18" charset="2"/>
              </a:endParaRPr>
            </a:p>
          </p:txBody>
        </p:sp>
        <p:pic>
          <p:nvPicPr>
            <p:cNvPr id="18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2" cstate="print"/>
            <a:srcRect l="38106" t="42155" r="43712" b="34949"/>
            <a:stretch>
              <a:fillRect/>
            </a:stretch>
          </p:blipFill>
          <p:spPr bwMode="auto">
            <a:xfrm>
              <a:off x="1600200" y="1905000"/>
              <a:ext cx="1600200" cy="1511300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2057400" y="3124200"/>
              <a:ext cx="838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 smtClean="0">
                  <a:latin typeface="Times New Roman Special G1" pitchFamily="18" charset="2"/>
                </a:rPr>
                <a:t>Ca</a:t>
              </a:r>
              <a:r>
                <a:rPr lang="en-US" sz="1200" b="1" dirty="0" smtClean="0">
                  <a:latin typeface="Times New Roman Special G1" pitchFamily="18" charset="2"/>
                </a:rPr>
                <a:t>J-21</a:t>
              </a:r>
              <a:endParaRPr lang="en-US" sz="1200" b="1" dirty="0">
                <a:latin typeface="Times New Roman Special G1" pitchFamily="18" charset="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657600" y="3124200"/>
              <a:ext cx="838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 smtClean="0">
                  <a:latin typeface="Times New Roman Special G1" pitchFamily="18" charset="2"/>
                </a:rPr>
                <a:t>Ca</a:t>
              </a:r>
              <a:r>
                <a:rPr lang="en-US" sz="1200" b="1" dirty="0" smtClean="0">
                  <a:latin typeface="Times New Roman Special G1" pitchFamily="18" charset="2"/>
                </a:rPr>
                <a:t>74165</a:t>
              </a:r>
              <a:endParaRPr lang="en-US" sz="1200" b="1" dirty="0">
                <a:latin typeface="Times New Roman Special G1" pitchFamily="18" charset="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81000" y="4724400"/>
              <a:ext cx="838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 smtClean="0">
                  <a:latin typeface="Times New Roman Special G1" pitchFamily="18" charset="2"/>
                </a:rPr>
                <a:t>Ca</a:t>
              </a:r>
              <a:r>
                <a:rPr lang="en-US" sz="1200" b="1" dirty="0" smtClean="0">
                  <a:latin typeface="Times New Roman Special G1" pitchFamily="18" charset="2"/>
                </a:rPr>
                <a:t>74140</a:t>
              </a:r>
              <a:endParaRPr lang="en-US" sz="1200" b="1" dirty="0">
                <a:latin typeface="Times New Roman Special G1" pitchFamily="18" charset="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981200" y="4724400"/>
              <a:ext cx="838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 smtClean="0">
                  <a:latin typeface="Times New Roman Special G1" pitchFamily="18" charset="2"/>
                </a:rPr>
                <a:t>Ca</a:t>
              </a:r>
              <a:r>
                <a:rPr lang="en-US" sz="1200" b="1" dirty="0" smtClean="0">
                  <a:latin typeface="Times New Roman Special G1" pitchFamily="18" charset="2"/>
                </a:rPr>
                <a:t>74110</a:t>
              </a:r>
              <a:endParaRPr lang="en-US" sz="1200" b="1" dirty="0">
                <a:latin typeface="Times New Roman Special G1" pitchFamily="18" charset="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657600" y="4724400"/>
              <a:ext cx="838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 smtClean="0">
                  <a:latin typeface="Times New Roman Special G1" pitchFamily="18" charset="2"/>
                </a:rPr>
                <a:t>Ca</a:t>
              </a:r>
              <a:r>
                <a:rPr lang="en-US" sz="1200" b="1" dirty="0" smtClean="0">
                  <a:latin typeface="Times New Roman Special G1" pitchFamily="18" charset="2"/>
                </a:rPr>
                <a:t>74112</a:t>
              </a:r>
              <a:endParaRPr lang="en-US" sz="1200" b="1" dirty="0">
                <a:latin typeface="Times New Roman Special G1" pitchFamily="18" charset="2"/>
              </a:endParaRPr>
            </a:p>
          </p:txBody>
        </p:sp>
        <p:pic>
          <p:nvPicPr>
            <p:cNvPr id="24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3" cstate="print"/>
            <a:srcRect l="11843" t="7138" r="84116" b="78047"/>
            <a:stretch>
              <a:fillRect/>
            </a:stretch>
          </p:blipFill>
          <p:spPr bwMode="auto">
            <a:xfrm rot="16200000">
              <a:off x="1794164" y="110836"/>
              <a:ext cx="221674" cy="609602"/>
            </a:xfrm>
            <a:prstGeom prst="rect">
              <a:avLst/>
            </a:prstGeom>
            <a:noFill/>
          </p:spPr>
        </p:pic>
        <p:pic>
          <p:nvPicPr>
            <p:cNvPr id="25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3" cstate="print"/>
            <a:srcRect l="11843" t="7138" r="84116" b="78047"/>
            <a:stretch>
              <a:fillRect/>
            </a:stretch>
          </p:blipFill>
          <p:spPr bwMode="auto">
            <a:xfrm rot="16200000">
              <a:off x="193964" y="110836"/>
              <a:ext cx="221674" cy="609602"/>
            </a:xfrm>
            <a:prstGeom prst="rect">
              <a:avLst/>
            </a:prstGeom>
            <a:noFill/>
          </p:spPr>
        </p:pic>
        <p:pic>
          <p:nvPicPr>
            <p:cNvPr id="26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3" cstate="print"/>
            <a:srcRect l="11843" t="7138" r="84116" b="78047"/>
            <a:stretch>
              <a:fillRect/>
            </a:stretch>
          </p:blipFill>
          <p:spPr bwMode="auto">
            <a:xfrm rot="16200000">
              <a:off x="3470564" y="110836"/>
              <a:ext cx="221674" cy="609602"/>
            </a:xfrm>
            <a:prstGeom prst="rect">
              <a:avLst/>
            </a:prstGeom>
            <a:noFill/>
          </p:spPr>
        </p:pic>
        <p:pic>
          <p:nvPicPr>
            <p:cNvPr id="27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3" cstate="print"/>
            <a:srcRect l="11843" t="7138" r="84116" b="78047"/>
            <a:stretch>
              <a:fillRect/>
            </a:stretch>
          </p:blipFill>
          <p:spPr bwMode="auto">
            <a:xfrm rot="16200000">
              <a:off x="193964" y="1711036"/>
              <a:ext cx="221674" cy="609602"/>
            </a:xfrm>
            <a:prstGeom prst="rect">
              <a:avLst/>
            </a:prstGeom>
            <a:noFill/>
          </p:spPr>
        </p:pic>
        <p:pic>
          <p:nvPicPr>
            <p:cNvPr id="28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3" cstate="print"/>
            <a:srcRect l="11843" t="7138" r="84116" b="78047"/>
            <a:stretch>
              <a:fillRect/>
            </a:stretch>
          </p:blipFill>
          <p:spPr bwMode="auto">
            <a:xfrm rot="16200000">
              <a:off x="1794164" y="1711036"/>
              <a:ext cx="221674" cy="609602"/>
            </a:xfrm>
            <a:prstGeom prst="rect">
              <a:avLst/>
            </a:prstGeom>
            <a:noFill/>
          </p:spPr>
        </p:pic>
        <p:pic>
          <p:nvPicPr>
            <p:cNvPr id="29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3" cstate="print"/>
            <a:srcRect l="11843" t="7138" r="84116" b="78047"/>
            <a:stretch>
              <a:fillRect/>
            </a:stretch>
          </p:blipFill>
          <p:spPr bwMode="auto">
            <a:xfrm rot="16200000">
              <a:off x="3470564" y="1711036"/>
              <a:ext cx="221674" cy="609602"/>
            </a:xfrm>
            <a:prstGeom prst="rect">
              <a:avLst/>
            </a:prstGeom>
            <a:noFill/>
          </p:spPr>
        </p:pic>
        <p:pic>
          <p:nvPicPr>
            <p:cNvPr id="30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3" cstate="print"/>
            <a:srcRect l="11843" t="7138" r="84116" b="78047"/>
            <a:stretch>
              <a:fillRect/>
            </a:stretch>
          </p:blipFill>
          <p:spPr bwMode="auto">
            <a:xfrm rot="16200000">
              <a:off x="193964" y="3387436"/>
              <a:ext cx="221674" cy="609602"/>
            </a:xfrm>
            <a:prstGeom prst="rect">
              <a:avLst/>
            </a:prstGeom>
            <a:noFill/>
          </p:spPr>
        </p:pic>
        <p:pic>
          <p:nvPicPr>
            <p:cNvPr id="31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3" cstate="print"/>
            <a:srcRect l="11843" t="7138" r="84116" b="78047"/>
            <a:stretch>
              <a:fillRect/>
            </a:stretch>
          </p:blipFill>
          <p:spPr bwMode="auto">
            <a:xfrm rot="16200000">
              <a:off x="1794164" y="3387436"/>
              <a:ext cx="221674" cy="609602"/>
            </a:xfrm>
            <a:prstGeom prst="rect">
              <a:avLst/>
            </a:prstGeom>
            <a:noFill/>
          </p:spPr>
        </p:pic>
        <p:pic>
          <p:nvPicPr>
            <p:cNvPr id="32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3" cstate="print"/>
            <a:srcRect l="11843" t="7138" r="84116" b="78047"/>
            <a:stretch>
              <a:fillRect/>
            </a:stretch>
          </p:blipFill>
          <p:spPr bwMode="auto">
            <a:xfrm rot="16200000">
              <a:off x="3470564" y="3387436"/>
              <a:ext cx="221674" cy="60960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0" y="5924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3657600" y="4114800"/>
            <a:ext cx="457200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077200" y="4114800"/>
            <a:ext cx="457200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429000" y="4114801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Palatino Linotype" pitchFamily="18" charset="0"/>
              </a:rPr>
              <a:t>0.5 mm</a:t>
            </a: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0" y="60198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9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SimSun" pitchFamily="2" charset="-122"/>
                <a:cs typeface="Times New Roman" pitchFamily="18" charset="0"/>
              </a:rPr>
              <a:t>Figure S</a:t>
            </a:r>
            <a:r>
              <a:rPr kumimoji="0" lang="pl-PL" altLang="zh-CN" sz="9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SimSun" pitchFamily="2" charset="-122"/>
                <a:cs typeface="Times New Roman" pitchFamily="18" charset="0"/>
              </a:rPr>
              <a:t>2</a:t>
            </a:r>
            <a:r>
              <a:rPr lang="pl-PL" altLang="zh-CN" sz="900" dirty="0">
                <a:solidFill>
                  <a:srgbClr val="000000"/>
                </a:solidFill>
                <a:latin typeface="Palatino Linotype" pitchFamily="18" charset="0"/>
                <a:ea typeface="SimSun" pitchFamily="2" charset="-122"/>
                <a:cs typeface="Times New Roman" pitchFamily="18" charset="0"/>
              </a:rPr>
              <a:t>.</a:t>
            </a:r>
            <a:r>
              <a:rPr kumimoji="0" lang="en-US" altLang="zh-CN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Palatino Linotype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900" dirty="0">
                <a:latin typeface="Palatino Linotype" pitchFamily="18" charset="0"/>
              </a:rPr>
              <a:t>Microphotographs of: (</a:t>
            </a:r>
            <a:r>
              <a:rPr lang="en-US" sz="900" b="1" dirty="0">
                <a:latin typeface="Palatino Linotype" pitchFamily="18" charset="0"/>
              </a:rPr>
              <a:t>A</a:t>
            </a:r>
            <a:r>
              <a:rPr lang="en-US" sz="900" dirty="0">
                <a:latin typeface="Palatino Linotype" pitchFamily="18" charset="0"/>
              </a:rPr>
              <a:t>) basal surface of coffee seed endosperm, without </a:t>
            </a:r>
            <a:r>
              <a:rPr lang="en-US" sz="900" dirty="0" err="1">
                <a:latin typeface="Palatino Linotype" pitchFamily="18" charset="0"/>
              </a:rPr>
              <a:t>exocarp</a:t>
            </a:r>
            <a:r>
              <a:rPr lang="en-US" sz="900" dirty="0">
                <a:latin typeface="Palatino Linotype" pitchFamily="18" charset="0"/>
              </a:rPr>
              <a:t>, </a:t>
            </a:r>
            <a:r>
              <a:rPr lang="en-US" sz="900" dirty="0" err="1">
                <a:latin typeface="Palatino Linotype" pitchFamily="18" charset="0"/>
              </a:rPr>
              <a:t>mesocarp</a:t>
            </a:r>
            <a:r>
              <a:rPr lang="en-US" sz="900" dirty="0">
                <a:latin typeface="Palatino Linotype" pitchFamily="18" charset="0"/>
              </a:rPr>
              <a:t>, and endocarp, </a:t>
            </a:r>
            <a:r>
              <a:rPr lang="en-US" sz="900" dirty="0" smtClean="0">
                <a:latin typeface="Palatino Linotype" pitchFamily="18" charset="0"/>
              </a:rPr>
              <a:t>(</a:t>
            </a:r>
            <a:r>
              <a:rPr lang="en-US" sz="900" b="1" dirty="0" smtClean="0">
                <a:latin typeface="Palatino Linotype" pitchFamily="18" charset="0"/>
              </a:rPr>
              <a:t>B</a:t>
            </a:r>
            <a:r>
              <a:rPr lang="en-US" sz="900" dirty="0">
                <a:latin typeface="Palatino Linotype" pitchFamily="18" charset="0"/>
              </a:rPr>
              <a:t>) cross-section of a </a:t>
            </a:r>
            <a:r>
              <a:rPr lang="en-US" sz="900" i="1" dirty="0">
                <a:latin typeface="Palatino Linotype" pitchFamily="18" charset="0"/>
              </a:rPr>
              <a:t>C</a:t>
            </a:r>
            <a:r>
              <a:rPr lang="en-US" sz="900" dirty="0">
                <a:latin typeface="Palatino Linotype" pitchFamily="18" charset="0"/>
              </a:rPr>
              <a:t>. </a:t>
            </a:r>
            <a:r>
              <a:rPr lang="en-US" sz="900" i="1" dirty="0" err="1">
                <a:latin typeface="Palatino Linotype" pitchFamily="18" charset="0"/>
              </a:rPr>
              <a:t>arabica</a:t>
            </a:r>
            <a:r>
              <a:rPr lang="en-US" sz="900" dirty="0">
                <a:latin typeface="Palatino Linotype" pitchFamily="18" charset="0"/>
              </a:rPr>
              <a:t> seed showing the folding of the endosperm and embryo </a:t>
            </a:r>
            <a:r>
              <a:rPr lang="en-US" sz="900" dirty="0" smtClean="0">
                <a:latin typeface="Palatino Linotype" pitchFamily="18" charset="0"/>
              </a:rPr>
              <a:t>localization, and (C)</a:t>
            </a:r>
            <a:r>
              <a:rPr lang="en-US" sz="9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profile section of coffee berry and bean anatomy, including the </a:t>
            </a:r>
            <a:r>
              <a:rPr lang="en-US" sz="9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pericarp</a:t>
            </a:r>
            <a:r>
              <a:rPr lang="en-US" sz="9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sz="9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mesocarp</a:t>
            </a:r>
            <a:r>
              <a:rPr lang="en-US" sz="9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, endocarp, </a:t>
            </a:r>
            <a:r>
              <a:rPr lang="en-US" sz="9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spermoderm</a:t>
            </a:r>
            <a:r>
              <a:rPr lang="en-US" sz="9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and endoderm (</a:t>
            </a:r>
            <a:r>
              <a:rPr lang="en-US" sz="9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Wintgens</a:t>
            </a:r>
            <a:r>
              <a:rPr lang="en-US" sz="9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, 2009).</a:t>
            </a:r>
            <a:r>
              <a:rPr lang="en-US" sz="900" dirty="0" smtClean="0">
                <a:latin typeface="Palatino Linotype" pitchFamily="18" charset="0"/>
              </a:rPr>
              <a:t> Observations, for A and B were </a:t>
            </a:r>
            <a:r>
              <a:rPr lang="en-US" sz="900" dirty="0">
                <a:latin typeface="Palatino Linotype" pitchFamily="18" charset="0"/>
              </a:rPr>
              <a:t>conducted under a </a:t>
            </a:r>
            <a:r>
              <a:rPr lang="en-US" sz="900" dirty="0" err="1">
                <a:latin typeface="Palatino Linotype" pitchFamily="18" charset="0"/>
              </a:rPr>
              <a:t>Leica</a:t>
            </a:r>
            <a:r>
              <a:rPr lang="en-US" sz="900" dirty="0">
                <a:latin typeface="Palatino Linotype" pitchFamily="18" charset="0"/>
              </a:rPr>
              <a:t> MZ8 microscope with a resolution power of 100 </a:t>
            </a:r>
            <a:r>
              <a:rPr lang="en-US" sz="900" dirty="0" smtClean="0">
                <a:latin typeface="Palatino Linotype" pitchFamily="18" charset="0"/>
              </a:rPr>
              <a:t>dpi.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Times New Roman" pitchFamily="18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0" y="0"/>
            <a:ext cx="7010400" cy="5656563"/>
            <a:chOff x="0" y="0"/>
            <a:chExt cx="7010400" cy="5656563"/>
          </a:xfrm>
        </p:grpSpPr>
        <p:grpSp>
          <p:nvGrpSpPr>
            <p:cNvPr id="3" name="Group 11"/>
            <p:cNvGrpSpPr/>
            <p:nvPr/>
          </p:nvGrpSpPr>
          <p:grpSpPr>
            <a:xfrm>
              <a:off x="0" y="0"/>
              <a:ext cx="7010400" cy="2895600"/>
              <a:chOff x="0" y="1256270"/>
              <a:chExt cx="8382000" cy="3915805"/>
            </a:xfrm>
          </p:grpSpPr>
          <p:pic>
            <p:nvPicPr>
              <p:cNvPr id="15362" name="Picture 10" descr="20220602_120830"/>
              <p:cNvPicPr>
                <a:picLocks noChangeAspect="1" noChangeArrowheads="1"/>
              </p:cNvPicPr>
              <p:nvPr/>
            </p:nvPicPr>
            <p:blipFill>
              <a:blip r:embed="rId2"/>
              <a:srcRect l="2956" t="9389" r="22668"/>
              <a:stretch>
                <a:fillRect/>
              </a:stretch>
            </p:blipFill>
            <p:spPr bwMode="auto">
              <a:xfrm>
                <a:off x="0" y="1271800"/>
                <a:ext cx="4267200" cy="3900275"/>
              </a:xfrm>
              <a:prstGeom prst="rect">
                <a:avLst/>
              </a:prstGeom>
              <a:noFill/>
            </p:spPr>
          </p:pic>
          <p:pic>
            <p:nvPicPr>
              <p:cNvPr id="15361" name="Picture 11" descr="20220602_120308"/>
              <p:cNvPicPr>
                <a:picLocks noChangeAspect="1" noChangeArrowheads="1"/>
              </p:cNvPicPr>
              <p:nvPr/>
            </p:nvPicPr>
            <p:blipFill>
              <a:blip r:embed="rId3"/>
              <a:srcRect b="27026"/>
              <a:stretch>
                <a:fillRect/>
              </a:stretch>
            </p:blipFill>
            <p:spPr bwMode="auto">
              <a:xfrm>
                <a:off x="4343400" y="1256270"/>
                <a:ext cx="4038600" cy="3915805"/>
              </a:xfrm>
              <a:prstGeom prst="rect">
                <a:avLst/>
              </a:prstGeom>
              <a:noFill/>
            </p:spPr>
          </p:pic>
          <p:sp>
            <p:nvSpPr>
              <p:cNvPr id="10" name="Text Box 11"/>
              <p:cNvSpPr txBox="1">
                <a:spLocks noChangeArrowheads="1"/>
              </p:cNvSpPr>
              <p:nvPr/>
            </p:nvSpPr>
            <p:spPr bwMode="auto">
              <a:xfrm>
                <a:off x="4343400" y="1295400"/>
                <a:ext cx="298450" cy="29051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B</a:t>
                </a:r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Text Box 11"/>
              <p:cNvSpPr txBox="1">
                <a:spLocks noChangeArrowheads="1"/>
              </p:cNvSpPr>
              <p:nvPr/>
            </p:nvSpPr>
            <p:spPr bwMode="auto">
              <a:xfrm>
                <a:off x="0" y="1295400"/>
                <a:ext cx="298450" cy="29051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A</a:t>
                </a:r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8" name="Picture 4" descr="http://redberrycoffee.co.id/wp-content/uploads/2017/04/Anatomy-of-a-Coffee-Bean-3-e1493459376430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33400" y="2895600"/>
              <a:ext cx="5943600" cy="2760963"/>
            </a:xfrm>
            <a:prstGeom prst="rect">
              <a:avLst/>
            </a:prstGeom>
            <a:noFill/>
          </p:spPr>
        </p:pic>
      </p:grpSp>
      <p:sp>
        <p:nvSpPr>
          <p:cNvPr id="20" name="TextBox 19"/>
          <p:cNvSpPr txBox="1"/>
          <p:nvPr/>
        </p:nvSpPr>
        <p:spPr>
          <a:xfrm>
            <a:off x="304800" y="3505200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18473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000">
              <a:latin typeface="Palatino Linotype" pitchFamily="18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457200"/>
            <a:ext cx="18473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000">
              <a:latin typeface="Palatino Linotype" pitchFamily="18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5286375"/>
            <a:ext cx="18473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0" y="609600"/>
            <a:ext cx="9144000" cy="2590800"/>
            <a:chOff x="0" y="2362200"/>
            <a:chExt cx="8872509" cy="2371725"/>
          </a:xfrm>
        </p:grpSpPr>
        <p:pic>
          <p:nvPicPr>
            <p:cNvPr id="2051" name="Picture 10" descr="IMG_20211110_090010"/>
            <p:cNvPicPr>
              <a:picLocks noChangeAspect="1" noChangeArrowheads="1"/>
            </p:cNvPicPr>
            <p:nvPr/>
          </p:nvPicPr>
          <p:blipFill>
            <a:blip r:embed="rId2"/>
            <a:srcRect t="30553"/>
            <a:stretch>
              <a:fillRect/>
            </a:stretch>
          </p:blipFill>
          <p:spPr bwMode="auto">
            <a:xfrm>
              <a:off x="0" y="2362200"/>
              <a:ext cx="2542839" cy="2362200"/>
            </a:xfrm>
            <a:prstGeom prst="rect">
              <a:avLst/>
            </a:prstGeom>
            <a:noFill/>
          </p:spPr>
        </p:pic>
        <p:pic>
          <p:nvPicPr>
            <p:cNvPr id="2050" name="Picture 11" descr="IMG_20211127_090840"/>
            <p:cNvPicPr>
              <a:picLocks noChangeAspect="1" noChangeArrowheads="1"/>
            </p:cNvPicPr>
            <p:nvPr/>
          </p:nvPicPr>
          <p:blipFill>
            <a:blip r:embed="rId3"/>
            <a:srcRect l="8353" t="18896" b="15579"/>
            <a:stretch>
              <a:fillRect/>
            </a:stretch>
          </p:blipFill>
          <p:spPr bwMode="auto">
            <a:xfrm>
              <a:off x="2590800" y="2362200"/>
              <a:ext cx="2488746" cy="2362200"/>
            </a:xfrm>
            <a:prstGeom prst="rect">
              <a:avLst/>
            </a:prstGeom>
            <a:noFill/>
          </p:spPr>
        </p:pic>
        <p:pic>
          <p:nvPicPr>
            <p:cNvPr id="2049" name="Picture 12" descr="IMG_20211231_114045"/>
            <p:cNvPicPr>
              <a:picLocks noChangeAspect="1" noChangeArrowheads="1"/>
            </p:cNvPicPr>
            <p:nvPr/>
          </p:nvPicPr>
          <p:blipFill>
            <a:blip r:embed="rId4"/>
            <a:srcRect t="14629"/>
            <a:stretch>
              <a:fillRect/>
            </a:stretch>
          </p:blipFill>
          <p:spPr bwMode="auto">
            <a:xfrm>
              <a:off x="5181600" y="2362200"/>
              <a:ext cx="3690909" cy="2371725"/>
            </a:xfrm>
            <a:prstGeom prst="rect">
              <a:avLst/>
            </a:prstGeom>
            <a:noFill/>
          </p:spPr>
        </p:pic>
        <p:sp>
          <p:nvSpPr>
            <p:cNvPr id="2054" name="Text Box 11"/>
            <p:cNvSpPr txBox="1">
              <a:spLocks noChangeArrowheads="1"/>
            </p:cNvSpPr>
            <p:nvPr/>
          </p:nvSpPr>
          <p:spPr bwMode="auto">
            <a:xfrm>
              <a:off x="5181600" y="2362200"/>
              <a:ext cx="298450" cy="29051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Palatino Linotype" pitchFamily="18" charset="0"/>
                  <a:ea typeface="Times New Roman" pitchFamily="18" charset="0"/>
                  <a:cs typeface="Times New Roman" pitchFamily="18" charset="0"/>
                </a:rPr>
                <a:t>C</a:t>
              </a: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cs typeface="Arial" pitchFamily="34" charset="0"/>
              </a:endParaRP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2590800" y="2362200"/>
              <a:ext cx="298450" cy="29051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Palatino Linotype" pitchFamily="18" charset="0"/>
                  <a:ea typeface="Times New Roman" pitchFamily="18" charset="0"/>
                  <a:cs typeface="Times New Roman" pitchFamily="18" charset="0"/>
                </a:rPr>
                <a:t>B</a:t>
              </a:r>
              <a:endPara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cs typeface="Arial" pitchFamily="34" charset="0"/>
              </a:endParaRP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0" y="2362200"/>
              <a:ext cx="298450" cy="29051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Palatino Linotype" pitchFamily="18" charset="0"/>
                  <a:ea typeface="Times New Roman" pitchFamily="18" charset="0"/>
                  <a:cs typeface="Times New Roman" pitchFamily="18" charset="0"/>
                </a:rPr>
                <a:t>A</a:t>
              </a:r>
              <a:endPara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cs typeface="Arial" pitchFamily="34" charset="0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0" y="3657600"/>
            <a:ext cx="91440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>
                <a:latin typeface="Palatino Linotype" pitchFamily="18" charset="0"/>
              </a:rPr>
              <a:t>Figure S</a:t>
            </a:r>
            <a:r>
              <a:rPr lang="pl-PL" sz="900" b="1" dirty="0">
                <a:latin typeface="Palatino Linotype" pitchFamily="18" charset="0"/>
              </a:rPr>
              <a:t>3.</a:t>
            </a:r>
            <a:r>
              <a:rPr lang="en-US" sz="900" dirty="0">
                <a:latin typeface="Palatino Linotype" pitchFamily="18" charset="0"/>
              </a:rPr>
              <a:t> The shade and greenhouse for the germination of </a:t>
            </a:r>
            <a:r>
              <a:rPr lang="en-US" sz="900" i="1" dirty="0">
                <a:latin typeface="Palatino Linotype" pitchFamily="18" charset="0"/>
              </a:rPr>
              <a:t>C. arabica</a:t>
            </a:r>
            <a:r>
              <a:rPr lang="en-US" sz="900" dirty="0">
                <a:latin typeface="Palatino Linotype" pitchFamily="18" charset="0"/>
              </a:rPr>
              <a:t> seeds: (</a:t>
            </a:r>
            <a:r>
              <a:rPr lang="en-US" sz="900" b="1" dirty="0">
                <a:latin typeface="Palatino Linotype" pitchFamily="18" charset="0"/>
              </a:rPr>
              <a:t>A</a:t>
            </a:r>
            <a:r>
              <a:rPr lang="en-US" sz="900" dirty="0">
                <a:latin typeface="Palatino Linotype" pitchFamily="18" charset="0"/>
              </a:rPr>
              <a:t>) washed and autoclave-sterilized sand arranged for sowing the </a:t>
            </a:r>
            <a:r>
              <a:rPr lang="pl-PL" sz="900" dirty="0" err="1">
                <a:latin typeface="Palatino Linotype" pitchFamily="18" charset="0"/>
              </a:rPr>
              <a:t>coffee</a:t>
            </a:r>
            <a:r>
              <a:rPr lang="pl-PL" sz="900" dirty="0">
                <a:latin typeface="Palatino Linotype" pitchFamily="18" charset="0"/>
              </a:rPr>
              <a:t> </a:t>
            </a:r>
            <a:r>
              <a:rPr lang="pl-PL" sz="900" dirty="0" err="1">
                <a:latin typeface="Palatino Linotype" pitchFamily="18" charset="0"/>
              </a:rPr>
              <a:t>seeds</a:t>
            </a:r>
            <a:r>
              <a:rPr lang="pl-PL" sz="900" dirty="0">
                <a:latin typeface="Palatino Linotype" pitchFamily="18" charset="0"/>
              </a:rPr>
              <a:t> </a:t>
            </a:r>
            <a:r>
              <a:rPr lang="en-US" sz="900" dirty="0">
                <a:latin typeface="Palatino Linotype" pitchFamily="18" charset="0"/>
              </a:rPr>
              <a:t>in a plastic tray with the hole at the base, (</a:t>
            </a:r>
            <a:r>
              <a:rPr lang="en-US" sz="900" b="1" dirty="0">
                <a:latin typeface="Palatino Linotype" pitchFamily="18" charset="0"/>
              </a:rPr>
              <a:t>B</a:t>
            </a:r>
            <a:r>
              <a:rPr lang="en-US" sz="900" dirty="0">
                <a:latin typeface="Palatino Linotype" pitchFamily="18" charset="0"/>
              </a:rPr>
              <a:t>) poly-propagator that provides efficient microclimatic conditions for the germination of the coffee seeds, and (</a:t>
            </a:r>
            <a:r>
              <a:rPr lang="en-US" sz="900" b="1" dirty="0">
                <a:latin typeface="Palatino Linotype" pitchFamily="18" charset="0"/>
              </a:rPr>
              <a:t>C</a:t>
            </a:r>
            <a:r>
              <a:rPr lang="en-US" sz="900" dirty="0">
                <a:latin typeface="Palatino Linotype" pitchFamily="18" charset="0"/>
              </a:rPr>
              <a:t>) upward growth of germinant, during the study </a:t>
            </a:r>
            <a:r>
              <a:rPr lang="en-US" sz="900" dirty="0" smtClean="0">
                <a:latin typeface="Palatino Linotype" pitchFamily="18" charset="0"/>
              </a:rPr>
              <a:t>period.</a:t>
            </a:r>
            <a:endParaRPr lang="en-US" sz="9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57200" y="0"/>
            <a:ext cx="6400800" cy="4267200"/>
            <a:chOff x="457200" y="0"/>
            <a:chExt cx="8686800" cy="6477000"/>
          </a:xfrm>
        </p:grpSpPr>
        <p:pic>
          <p:nvPicPr>
            <p:cNvPr id="11" name="Picture 3" descr="D:\3-PhD proposal\1-Methodology\1-Main paper\Pic\1-Manuscript\2-3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53000" y="3276600"/>
              <a:ext cx="4191000" cy="3143250"/>
            </a:xfrm>
            <a:prstGeom prst="rect">
              <a:avLst/>
            </a:prstGeom>
            <a:noFill/>
          </p:spPr>
        </p:pic>
        <p:grpSp>
          <p:nvGrpSpPr>
            <p:cNvPr id="12" name="Group 10"/>
            <p:cNvGrpSpPr/>
            <p:nvPr/>
          </p:nvGrpSpPr>
          <p:grpSpPr>
            <a:xfrm>
              <a:off x="457200" y="0"/>
              <a:ext cx="8686800" cy="6477000"/>
              <a:chOff x="457200" y="0"/>
              <a:chExt cx="8686800" cy="6477000"/>
            </a:xfrm>
          </p:grpSpPr>
          <p:pic>
            <p:nvPicPr>
              <p:cNvPr id="13" name="Picture 2" descr="D:\3-PhD proposal\1-Methodology\1-Main paper\Pic\1-Manuscript\2-2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7200" y="3276600"/>
                <a:ext cx="4267200" cy="3200400"/>
              </a:xfrm>
              <a:prstGeom prst="rect">
                <a:avLst/>
              </a:prstGeom>
              <a:noFill/>
            </p:spPr>
          </p:pic>
          <p:pic>
            <p:nvPicPr>
              <p:cNvPr id="14" name="Picture 5" descr="D:\3-PhD proposal\1-Methodology\1-Main paper\Pic\Germination\IMG_20211231_115210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7200" y="0"/>
                <a:ext cx="4267200" cy="3200400"/>
              </a:xfrm>
              <a:prstGeom prst="rect">
                <a:avLst/>
              </a:prstGeom>
              <a:noFill/>
            </p:spPr>
          </p:pic>
          <p:pic>
            <p:nvPicPr>
              <p:cNvPr id="15" name="Picture 6" descr="D:\3-PhD proposal\1-Methodology\1-Main paper\Pic\1-Manuscript\2-1.jp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876800" y="0"/>
                <a:ext cx="4267200" cy="3200400"/>
              </a:xfrm>
              <a:prstGeom prst="rect">
                <a:avLst/>
              </a:prstGeom>
              <a:noFill/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533400" y="152400"/>
                <a:ext cx="381000" cy="3737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solidFill>
                      <a:schemeClr val="bg1"/>
                    </a:solidFill>
                    <a:latin typeface="Palatino Linotype" pitchFamily="18" charset="0"/>
                  </a:rPr>
                  <a:t>A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953000" y="152400"/>
                <a:ext cx="381000" cy="3737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solidFill>
                      <a:schemeClr val="bg1"/>
                    </a:solidFill>
                    <a:latin typeface="Palatino Linotype" pitchFamily="18" charset="0"/>
                  </a:rPr>
                  <a:t>B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33400" y="3429000"/>
                <a:ext cx="381000" cy="3737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solidFill>
                      <a:schemeClr val="bg1"/>
                    </a:solidFill>
                    <a:latin typeface="Palatino Linotype" pitchFamily="18" charset="0"/>
                  </a:rPr>
                  <a:t>C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029200" y="3352801"/>
                <a:ext cx="381000" cy="3737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solidFill>
                      <a:schemeClr val="bg1"/>
                    </a:solidFill>
                    <a:latin typeface="Palatino Linotype" pitchFamily="18" charset="0"/>
                  </a:rPr>
                  <a:t>D</a:t>
                </a:r>
              </a:p>
            </p:txBody>
          </p:sp>
        </p:grpSp>
      </p:grpSp>
      <p:sp>
        <p:nvSpPr>
          <p:cNvPr id="21" name="Rectangle 20"/>
          <p:cNvSpPr/>
          <p:nvPr/>
        </p:nvSpPr>
        <p:spPr>
          <a:xfrm>
            <a:off x="0" y="441960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>
                <a:latin typeface="Palatino Linotype" pitchFamily="18" charset="0"/>
              </a:rPr>
              <a:t>Figure S</a:t>
            </a:r>
            <a:r>
              <a:rPr lang="pl-PL" sz="900" b="1" dirty="0">
                <a:latin typeface="Palatino Linotype" pitchFamily="18" charset="0"/>
              </a:rPr>
              <a:t>4.</a:t>
            </a:r>
            <a:r>
              <a:rPr lang="en-US" sz="900" dirty="0">
                <a:latin typeface="Palatino Linotype" pitchFamily="18" charset="0"/>
              </a:rPr>
              <a:t> Representative</a:t>
            </a:r>
            <a:r>
              <a:rPr lang="pl-PL" sz="900" dirty="0">
                <a:latin typeface="Palatino Linotype" pitchFamily="18" charset="0"/>
              </a:rPr>
              <a:t> </a:t>
            </a:r>
            <a:r>
              <a:rPr lang="pl-PL" sz="900" dirty="0" err="1">
                <a:latin typeface="Palatino Linotype" pitchFamily="18" charset="0"/>
              </a:rPr>
              <a:t>example</a:t>
            </a:r>
            <a:r>
              <a:rPr lang="pl-PL" sz="900" dirty="0">
                <a:latin typeface="Palatino Linotype" pitchFamily="18" charset="0"/>
              </a:rPr>
              <a:t> of</a:t>
            </a:r>
            <a:r>
              <a:rPr lang="en-US" sz="900" dirty="0">
                <a:latin typeface="Palatino Linotype" pitchFamily="18" charset="0"/>
              </a:rPr>
              <a:t> </a:t>
            </a:r>
            <a:r>
              <a:rPr lang="en-US" sz="900" i="1" dirty="0">
                <a:latin typeface="Palatino Linotype" pitchFamily="18" charset="0"/>
              </a:rPr>
              <a:t>C</a:t>
            </a:r>
            <a:r>
              <a:rPr lang="en-US" sz="900" dirty="0">
                <a:latin typeface="Palatino Linotype" pitchFamily="18" charset="0"/>
              </a:rPr>
              <a:t>. </a:t>
            </a:r>
            <a:r>
              <a:rPr lang="en-US" sz="900" i="1" dirty="0" err="1">
                <a:latin typeface="Palatino Linotype" pitchFamily="18" charset="0"/>
              </a:rPr>
              <a:t>arabica</a:t>
            </a:r>
            <a:r>
              <a:rPr lang="en-US" sz="900" i="1" dirty="0">
                <a:latin typeface="Palatino Linotype" pitchFamily="18" charset="0"/>
              </a:rPr>
              <a:t> </a:t>
            </a:r>
            <a:r>
              <a:rPr lang="en-US" sz="900" dirty="0">
                <a:latin typeface="Palatino Linotype" pitchFamily="18" charset="0"/>
              </a:rPr>
              <a:t>sand germination process of the nine genotype seeds: (</a:t>
            </a:r>
            <a:r>
              <a:rPr lang="en-US" sz="900" b="1" dirty="0">
                <a:latin typeface="Palatino Linotype" pitchFamily="18" charset="0"/>
              </a:rPr>
              <a:t>A</a:t>
            </a:r>
            <a:r>
              <a:rPr lang="en-US" sz="900" dirty="0">
                <a:latin typeface="Palatino Linotype" pitchFamily="18" charset="0"/>
              </a:rPr>
              <a:t>) early stage (maximum 26.0±2.31 days), (</a:t>
            </a:r>
            <a:r>
              <a:rPr lang="en-US" sz="900" b="1" dirty="0">
                <a:latin typeface="Palatino Linotype" pitchFamily="18" charset="0"/>
              </a:rPr>
              <a:t>B</a:t>
            </a:r>
            <a:r>
              <a:rPr lang="en-US" sz="900" dirty="0">
                <a:latin typeface="Palatino Linotype" pitchFamily="18" charset="0"/>
              </a:rPr>
              <a:t>) matchstick stage (max. 32.0±2.09 days), (</a:t>
            </a:r>
            <a:r>
              <a:rPr lang="en-US" sz="900" b="1" dirty="0">
                <a:latin typeface="Palatino Linotype" pitchFamily="18" charset="0"/>
              </a:rPr>
              <a:t>C</a:t>
            </a:r>
            <a:r>
              <a:rPr lang="en-US" sz="900" dirty="0">
                <a:latin typeface="Palatino Linotype" pitchFamily="18" charset="0"/>
              </a:rPr>
              <a:t>) butterfly stage (max. 46.0±2.23 days), and (</a:t>
            </a:r>
            <a:r>
              <a:rPr lang="en-US" sz="900" b="1" dirty="0">
                <a:latin typeface="Palatino Linotype" pitchFamily="18" charset="0"/>
              </a:rPr>
              <a:t>D</a:t>
            </a:r>
            <a:r>
              <a:rPr lang="en-US" sz="900" dirty="0">
                <a:latin typeface="Palatino Linotype" pitchFamily="18" charset="0"/>
              </a:rPr>
              <a:t>) transplanting stage (max. 53.2±3.86 days</a:t>
            </a:r>
            <a:r>
              <a:rPr lang="en-US" sz="900" dirty="0" smtClean="0">
                <a:latin typeface="Palatino Linotype" pitchFamily="18" charset="0"/>
              </a:rPr>
              <a:t>).</a:t>
            </a:r>
            <a:endParaRPr lang="en-US" sz="9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" y="0"/>
            <a:ext cx="8000999" cy="5499401"/>
            <a:chOff x="1" y="0"/>
            <a:chExt cx="8000999" cy="5499401"/>
          </a:xfrm>
        </p:grpSpPr>
        <p:pic>
          <p:nvPicPr>
            <p:cNvPr id="1028" name="Picture 4" descr="D:\3-PhD proposal\1-Methodology\1-Main paper\Pic\Collection\20220224_105819.jpg"/>
            <p:cNvPicPr>
              <a:picLocks noChangeAspect="1" noChangeArrowheads="1"/>
            </p:cNvPicPr>
            <p:nvPr/>
          </p:nvPicPr>
          <p:blipFill>
            <a:blip r:embed="rId2" cstate="print"/>
            <a:srcRect l="19643"/>
            <a:stretch>
              <a:fillRect/>
            </a:stretch>
          </p:blipFill>
          <p:spPr bwMode="auto">
            <a:xfrm>
              <a:off x="1" y="0"/>
              <a:ext cx="2995149" cy="2669528"/>
            </a:xfrm>
            <a:prstGeom prst="rect">
              <a:avLst/>
            </a:prstGeom>
            <a:noFill/>
          </p:spPr>
        </p:pic>
        <p:pic>
          <p:nvPicPr>
            <p:cNvPr id="1029" name="Picture 5" descr="D:\3-PhD proposal\1-Methodology\1-Main paper\Pic\Collection\20220310_100541.jpg"/>
            <p:cNvPicPr>
              <a:picLocks noChangeAspect="1" noChangeArrowheads="1"/>
            </p:cNvPicPr>
            <p:nvPr/>
          </p:nvPicPr>
          <p:blipFill>
            <a:blip r:embed="rId3" cstate="print"/>
            <a:srcRect l="7882" t="3941" r="2559" b="17734"/>
            <a:stretch>
              <a:fillRect/>
            </a:stretch>
          </p:blipFill>
          <p:spPr bwMode="auto">
            <a:xfrm>
              <a:off x="3131293" y="0"/>
              <a:ext cx="2382505" cy="2653028"/>
            </a:xfrm>
            <a:prstGeom prst="rect">
              <a:avLst/>
            </a:prstGeom>
            <a:noFill/>
          </p:spPr>
        </p:pic>
        <p:pic>
          <p:nvPicPr>
            <p:cNvPr id="1030" name="Picture 6" descr="D:\3-PhD proposal\1-Methodology\1-Main paper\Pic\Collection\20220310_100558.jpg"/>
            <p:cNvPicPr>
              <a:picLocks noChangeAspect="1" noChangeArrowheads="1"/>
            </p:cNvPicPr>
            <p:nvPr/>
          </p:nvPicPr>
          <p:blipFill>
            <a:blip r:embed="rId4" cstate="print"/>
            <a:srcRect t="18889" r="42593" b="30000"/>
            <a:stretch>
              <a:fillRect/>
            </a:stretch>
          </p:blipFill>
          <p:spPr bwMode="auto">
            <a:xfrm>
              <a:off x="5649941" y="0"/>
              <a:ext cx="2351059" cy="2665194"/>
            </a:xfrm>
            <a:prstGeom prst="rect">
              <a:avLst/>
            </a:prstGeom>
            <a:noFill/>
          </p:spPr>
        </p:pic>
        <p:pic>
          <p:nvPicPr>
            <p:cNvPr id="1031" name="Picture 7" descr="D:\3-PhD proposal\1-Methodology\1-Main paper\Pic\Collection\20220310_133323.jpg"/>
            <p:cNvPicPr>
              <a:picLocks noChangeAspect="1" noChangeArrowheads="1"/>
            </p:cNvPicPr>
            <p:nvPr/>
          </p:nvPicPr>
          <p:blipFill>
            <a:blip r:embed="rId5" cstate="print"/>
            <a:srcRect l="13348" t="25556" r="8504" b="14444"/>
            <a:stretch>
              <a:fillRect/>
            </a:stretch>
          </p:blipFill>
          <p:spPr bwMode="auto">
            <a:xfrm>
              <a:off x="152400" y="2743200"/>
              <a:ext cx="2819400" cy="2756201"/>
            </a:xfrm>
            <a:prstGeom prst="rect">
              <a:avLst/>
            </a:prstGeom>
            <a:noFill/>
          </p:spPr>
        </p:pic>
        <p:pic>
          <p:nvPicPr>
            <p:cNvPr id="1032" name="Picture 8" descr="D:\3-PhD proposal\1-Methodology\1-Main paper\Pic\Collection\20220921_104814.jpg"/>
            <p:cNvPicPr>
              <a:picLocks noChangeAspect="1" noChangeArrowheads="1"/>
            </p:cNvPicPr>
            <p:nvPr/>
          </p:nvPicPr>
          <p:blipFill>
            <a:blip r:embed="rId6" cstate="print"/>
            <a:srcRect l="20363" r="7675"/>
            <a:stretch>
              <a:fillRect/>
            </a:stretch>
          </p:blipFill>
          <p:spPr bwMode="auto">
            <a:xfrm>
              <a:off x="3124200" y="2743200"/>
              <a:ext cx="2743200" cy="2730199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1" y="0"/>
              <a:ext cx="476501" cy="236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endParaRPr lang="en-US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131293" y="0"/>
              <a:ext cx="476501" cy="236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en-US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649941" y="0"/>
              <a:ext cx="476501" cy="236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en-US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04216" y="2730199"/>
              <a:ext cx="476501" cy="236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endParaRPr lang="en-US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24200" y="2743200"/>
              <a:ext cx="476501" cy="236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E</a:t>
              </a:r>
              <a:endParaRPr lang="en-US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033" name="Picture 9" descr="C:\Users\DELL\Desktop\Commented Manuscript-Ph. D\Chapter-2-Vegetative and Physiology\Pic\20221006_111901.jpg"/>
            <p:cNvPicPr>
              <a:picLocks noChangeAspect="1" noChangeArrowheads="1"/>
            </p:cNvPicPr>
            <p:nvPr/>
          </p:nvPicPr>
          <p:blipFill>
            <a:blip r:embed="rId7" cstate="print"/>
            <a:srcRect r="6307" b="2702"/>
            <a:stretch>
              <a:fillRect/>
            </a:stretch>
          </p:blipFill>
          <p:spPr bwMode="auto">
            <a:xfrm>
              <a:off x="5943600" y="2743200"/>
              <a:ext cx="1981200" cy="2743200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5943600" y="2743200"/>
              <a:ext cx="4765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en-US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0" y="571500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>
                <a:latin typeface="Palatino Linotype" pitchFamily="18" charset="0"/>
              </a:rPr>
              <a:t>Figure </a:t>
            </a:r>
            <a:r>
              <a:rPr lang="en-US" sz="900" b="1" dirty="0" smtClean="0">
                <a:latin typeface="Palatino Linotype" pitchFamily="18" charset="0"/>
              </a:rPr>
              <a:t>S5</a:t>
            </a:r>
            <a:r>
              <a:rPr lang="pl-PL" sz="900" b="1" dirty="0" smtClean="0">
                <a:latin typeface="Palatino Linotype" pitchFamily="18" charset="0"/>
              </a:rPr>
              <a:t>.</a:t>
            </a:r>
            <a:r>
              <a:rPr lang="en-US" sz="900" dirty="0" smtClean="0">
                <a:latin typeface="Palatino Linotype" pitchFamily="18" charset="0"/>
              </a:rPr>
              <a:t> Transplanting the </a:t>
            </a:r>
            <a:r>
              <a:rPr lang="en-US" sz="900" i="1" dirty="0" smtClean="0">
                <a:latin typeface="Palatino Linotype" pitchFamily="18" charset="0"/>
              </a:rPr>
              <a:t>C</a:t>
            </a:r>
            <a:r>
              <a:rPr lang="en-US" sz="900" dirty="0" smtClean="0">
                <a:latin typeface="Palatino Linotype" pitchFamily="18" charset="0"/>
              </a:rPr>
              <a:t>. </a:t>
            </a:r>
            <a:r>
              <a:rPr lang="en-US" sz="900" dirty="0" err="1" smtClean="0">
                <a:latin typeface="Palatino Linotype" pitchFamily="18" charset="0"/>
              </a:rPr>
              <a:t>arabica</a:t>
            </a:r>
            <a:r>
              <a:rPr lang="en-US" sz="900" i="1" dirty="0" smtClean="0">
                <a:latin typeface="Palatino Linotype" pitchFamily="18" charset="0"/>
              </a:rPr>
              <a:t> </a:t>
            </a:r>
            <a:r>
              <a:rPr lang="en-US" sz="900" dirty="0" smtClean="0">
                <a:latin typeface="Palatino Linotype" pitchFamily="18" charset="0"/>
              </a:rPr>
              <a:t>genotypes (A) from the sand media, (B) pulling up the genotypes without root damage, (C) the initial seedling, (D) initial seedling after transplanting, (E) seedlings at the age of 6 leaf pairs (6-month-old), (F) at the start of the experiment when genotypes developed 7-8 leaf pairs (8-9 month old). </a:t>
            </a:r>
            <a:endParaRPr lang="en-US" sz="9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ELL\Desktop\Commented Manuscript-Ph. D\Chapter-2-Vegetative and Physiology\Pic\20230214_104842.jpg"/>
          <p:cNvPicPr>
            <a:picLocks noChangeAspect="1" noChangeArrowheads="1"/>
          </p:cNvPicPr>
          <p:nvPr/>
        </p:nvPicPr>
        <p:blipFill>
          <a:blip r:embed="rId2" cstate="print"/>
          <a:srcRect t="35556" b="25555"/>
          <a:stretch>
            <a:fillRect/>
          </a:stretch>
        </p:blipFill>
        <p:spPr bwMode="auto">
          <a:xfrm>
            <a:off x="0" y="685800"/>
            <a:ext cx="9144000" cy="2667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0" y="403860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>
                <a:latin typeface="Palatino Linotype" pitchFamily="18" charset="0"/>
              </a:rPr>
              <a:t>Figure </a:t>
            </a:r>
            <a:r>
              <a:rPr lang="en-US" sz="900" b="1" dirty="0" smtClean="0">
                <a:latin typeface="Palatino Linotype" pitchFamily="18" charset="0"/>
              </a:rPr>
              <a:t>S6</a:t>
            </a:r>
            <a:r>
              <a:rPr lang="pl-PL" sz="900" b="1" dirty="0" smtClean="0">
                <a:latin typeface="Palatino Linotype" pitchFamily="18" charset="0"/>
              </a:rPr>
              <a:t>.</a:t>
            </a:r>
            <a:r>
              <a:rPr lang="en-US" sz="900" dirty="0" smtClean="0">
                <a:latin typeface="Palatino Linotype" pitchFamily="18" charset="0"/>
              </a:rPr>
              <a:t> Comparing the shoot growth differences of </a:t>
            </a:r>
            <a:r>
              <a:rPr lang="en-US" sz="900" i="1" dirty="0" smtClean="0">
                <a:latin typeface="Palatino Linotype" pitchFamily="18" charset="0"/>
              </a:rPr>
              <a:t>C</a:t>
            </a:r>
            <a:r>
              <a:rPr lang="en-US" sz="900" dirty="0">
                <a:latin typeface="Palatino Linotype" pitchFamily="18" charset="0"/>
              </a:rPr>
              <a:t>. </a:t>
            </a:r>
            <a:r>
              <a:rPr lang="en-US" sz="900" i="1" dirty="0" err="1" smtClean="0">
                <a:latin typeface="Palatino Linotype" pitchFamily="18" charset="0"/>
              </a:rPr>
              <a:t>arabica</a:t>
            </a:r>
            <a:r>
              <a:rPr lang="en-US" sz="900" i="1" dirty="0" smtClean="0">
                <a:latin typeface="Palatino Linotype" pitchFamily="18" charset="0"/>
              </a:rPr>
              <a:t> </a:t>
            </a:r>
            <a:r>
              <a:rPr lang="en-US" sz="900" dirty="0" smtClean="0">
                <a:latin typeface="Palatino Linotype" pitchFamily="18" charset="0"/>
              </a:rPr>
              <a:t>genotypes  growing under well-watered  (</a:t>
            </a:r>
            <a:r>
              <a:rPr lang="en-US" sz="900" dirty="0" err="1" smtClean="0">
                <a:latin typeface="Palatino Linotype" pitchFamily="18" charset="0"/>
              </a:rPr>
              <a:t>ww</a:t>
            </a:r>
            <a:r>
              <a:rPr lang="en-US" sz="900" dirty="0" smtClean="0">
                <a:latin typeface="Palatino Linotype" pitchFamily="18" charset="0"/>
              </a:rPr>
              <a:t>), and drought stress (</a:t>
            </a:r>
            <a:r>
              <a:rPr lang="en-US" sz="900" dirty="0" err="1" smtClean="0">
                <a:latin typeface="Palatino Linotype" pitchFamily="18" charset="0"/>
              </a:rPr>
              <a:t>ws</a:t>
            </a:r>
            <a:r>
              <a:rPr lang="en-US" sz="900" dirty="0" smtClean="0">
                <a:latin typeface="Palatino Linotype" pitchFamily="18" charset="0"/>
              </a:rPr>
              <a:t>) </a:t>
            </a:r>
            <a:r>
              <a:rPr lang="en-US" sz="900" dirty="0" err="1" smtClean="0">
                <a:latin typeface="Palatino Linotype" pitchFamily="18" charset="0"/>
              </a:rPr>
              <a:t>condiotions</a:t>
            </a:r>
            <a:r>
              <a:rPr lang="en-US" sz="900" dirty="0" smtClean="0">
                <a:latin typeface="Palatino Linotype" pitchFamily="18" charset="0"/>
              </a:rPr>
              <a:t> (after 60 days of drought treatment).</a:t>
            </a:r>
            <a:endParaRPr lang="en-US" sz="9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ELL\Desktop\Commented Manuscript-Ph. D\Chapter-2-Vegetative and Physiology\Pic\20230214_115724.jpg"/>
          <p:cNvPicPr>
            <a:picLocks noChangeAspect="1" noChangeArrowheads="1"/>
          </p:cNvPicPr>
          <p:nvPr/>
        </p:nvPicPr>
        <p:blipFill>
          <a:blip r:embed="rId2" cstate="print"/>
          <a:srcRect l="6180" t="23671" r="9663" b="21798"/>
          <a:stretch>
            <a:fillRect/>
          </a:stretch>
        </p:blipFill>
        <p:spPr bwMode="auto">
          <a:xfrm>
            <a:off x="0" y="0"/>
            <a:ext cx="9094177" cy="44196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0" y="487680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>
                <a:latin typeface="Palatino Linotype" pitchFamily="18" charset="0"/>
              </a:rPr>
              <a:t>Figure </a:t>
            </a:r>
            <a:r>
              <a:rPr lang="en-US" sz="900" b="1" dirty="0" smtClean="0">
                <a:latin typeface="Palatino Linotype" pitchFamily="18" charset="0"/>
              </a:rPr>
              <a:t>S7</a:t>
            </a:r>
            <a:r>
              <a:rPr lang="pl-PL" sz="900" b="1" dirty="0" smtClean="0">
                <a:latin typeface="Palatino Linotype" pitchFamily="18" charset="0"/>
              </a:rPr>
              <a:t>.</a:t>
            </a:r>
            <a:r>
              <a:rPr lang="en-US" sz="900" dirty="0" smtClean="0">
                <a:latin typeface="Palatino Linotype" pitchFamily="18" charset="0"/>
              </a:rPr>
              <a:t> Comparing the root growth differences of C. </a:t>
            </a:r>
            <a:r>
              <a:rPr lang="en-US" sz="900" i="1" dirty="0" err="1" smtClean="0">
                <a:latin typeface="Palatino Linotype" pitchFamily="18" charset="0"/>
              </a:rPr>
              <a:t>arabica</a:t>
            </a:r>
            <a:r>
              <a:rPr lang="en-US" sz="900" i="1" dirty="0" smtClean="0">
                <a:latin typeface="Palatino Linotype" pitchFamily="18" charset="0"/>
              </a:rPr>
              <a:t> </a:t>
            </a:r>
            <a:r>
              <a:rPr lang="en-US" sz="900" dirty="0" smtClean="0">
                <a:latin typeface="Palatino Linotype" pitchFamily="18" charset="0"/>
              </a:rPr>
              <a:t>genotypes growing under well-watered (</a:t>
            </a:r>
            <a:r>
              <a:rPr lang="en-US" sz="900" dirty="0" err="1" smtClean="0">
                <a:latin typeface="Palatino Linotype" pitchFamily="18" charset="0"/>
              </a:rPr>
              <a:t>ww</a:t>
            </a:r>
            <a:r>
              <a:rPr lang="en-US" sz="900" dirty="0" smtClean="0">
                <a:latin typeface="Palatino Linotype" pitchFamily="18" charset="0"/>
              </a:rPr>
              <a:t>), and drought stress (</a:t>
            </a:r>
            <a:r>
              <a:rPr lang="en-US" sz="900" dirty="0" err="1" smtClean="0">
                <a:latin typeface="Palatino Linotype" pitchFamily="18" charset="0"/>
              </a:rPr>
              <a:t>ws</a:t>
            </a:r>
            <a:r>
              <a:rPr lang="en-US" sz="900" dirty="0" smtClean="0">
                <a:latin typeface="Palatino Linotype" pitchFamily="18" charset="0"/>
              </a:rPr>
              <a:t>) conditions (after 60 days of drought treatment).</a:t>
            </a:r>
            <a:endParaRPr lang="en-US" sz="9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1"/>
            <a:ext cx="5257801" cy="5740401"/>
            <a:chOff x="0" y="-1"/>
            <a:chExt cx="5257801" cy="5740401"/>
          </a:xfrm>
        </p:grpSpPr>
        <p:pic>
          <p:nvPicPr>
            <p:cNvPr id="2" name="Picture 5" descr="C:\Users\DELL\Desktop\Commented Manuscript-Ph. D\Chapter-2-Vegetative and Physiology\Pic\20230202_102542.jpg"/>
            <p:cNvPicPr>
              <a:picLocks noChangeAspect="1" noChangeArrowheads="1"/>
            </p:cNvPicPr>
            <p:nvPr/>
          </p:nvPicPr>
          <p:blipFill>
            <a:blip r:embed="rId2" cstate="print"/>
            <a:srcRect l="1408" t="19249" r="2817" b="13146"/>
            <a:stretch>
              <a:fillRect/>
            </a:stretch>
          </p:blipFill>
          <p:spPr bwMode="auto">
            <a:xfrm>
              <a:off x="1" y="-1"/>
              <a:ext cx="5257800" cy="2783541"/>
            </a:xfrm>
            <a:prstGeom prst="rect">
              <a:avLst/>
            </a:prstGeom>
            <a:noFill/>
          </p:spPr>
        </p:pic>
        <p:pic>
          <p:nvPicPr>
            <p:cNvPr id="3" name="Picture 6" descr="C:\Users\DELL\Desktop\Commented Manuscript-Ph. D\Chapter-2-Vegetative and Physiology\Pic\20230202_110836.jpg"/>
            <p:cNvPicPr>
              <a:picLocks noChangeAspect="1" noChangeArrowheads="1"/>
            </p:cNvPicPr>
            <p:nvPr/>
          </p:nvPicPr>
          <p:blipFill>
            <a:blip r:embed="rId3" cstate="print"/>
            <a:srcRect l="4167" t="16667" r="5833" b="16666"/>
            <a:stretch>
              <a:fillRect/>
            </a:stretch>
          </p:blipFill>
          <p:spPr bwMode="auto">
            <a:xfrm>
              <a:off x="0" y="2819400"/>
              <a:ext cx="5257800" cy="2921000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4876800" y="1447800"/>
              <a:ext cx="381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en-US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876800" y="4191000"/>
              <a:ext cx="381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en-US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0" y="594360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>
                <a:latin typeface="Palatino Linotype" pitchFamily="18" charset="0"/>
              </a:rPr>
              <a:t>Figure </a:t>
            </a:r>
            <a:r>
              <a:rPr lang="en-US" sz="900" b="1" dirty="0" smtClean="0">
                <a:latin typeface="Palatino Linotype" pitchFamily="18" charset="0"/>
              </a:rPr>
              <a:t>S8</a:t>
            </a:r>
            <a:r>
              <a:rPr lang="pl-PL" sz="900" b="1" dirty="0" smtClean="0">
                <a:latin typeface="Palatino Linotype" pitchFamily="18" charset="0"/>
              </a:rPr>
              <a:t>.</a:t>
            </a:r>
            <a:r>
              <a:rPr lang="en-US" sz="900" b="1" dirty="0" smtClean="0">
                <a:latin typeface="Palatino Linotype" pitchFamily="18" charset="0"/>
              </a:rPr>
              <a:t> </a:t>
            </a:r>
            <a:r>
              <a:rPr lang="en-US" sz="900" dirty="0" smtClean="0">
                <a:latin typeface="Palatino Linotype" pitchFamily="18" charset="0"/>
              </a:rPr>
              <a:t>Comparing the biomass of </a:t>
            </a:r>
            <a:r>
              <a:rPr lang="en-US" sz="900" i="1" dirty="0" smtClean="0">
                <a:latin typeface="Palatino Linotype" pitchFamily="18" charset="0"/>
              </a:rPr>
              <a:t>C</a:t>
            </a:r>
            <a:r>
              <a:rPr lang="en-US" sz="900" dirty="0" smtClean="0">
                <a:latin typeface="Palatino Linotype" pitchFamily="18" charset="0"/>
              </a:rPr>
              <a:t>. </a:t>
            </a:r>
            <a:r>
              <a:rPr lang="en-US" sz="900" dirty="0" err="1" smtClean="0">
                <a:latin typeface="Palatino Linotype" pitchFamily="18" charset="0"/>
              </a:rPr>
              <a:t>arabica</a:t>
            </a:r>
            <a:r>
              <a:rPr lang="en-US" sz="900" i="1" dirty="0" smtClean="0">
                <a:latin typeface="Palatino Linotype" pitchFamily="18" charset="0"/>
              </a:rPr>
              <a:t> </a:t>
            </a:r>
            <a:r>
              <a:rPr lang="en-US" sz="900" dirty="0" smtClean="0">
                <a:latin typeface="Palatino Linotype" pitchFamily="18" charset="0"/>
              </a:rPr>
              <a:t>genotypes (A) growing under well-watered conditions, and (B) growing under drought stress conditions ( after 60 days after drought stress treatment). </a:t>
            </a:r>
            <a:endParaRPr lang="en-US" sz="9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629400" y="0"/>
            <a:ext cx="25146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00" b="1" dirty="0">
                <a:latin typeface="Palatino Linotype" pitchFamily="18" charset="0"/>
                <a:cs typeface="Times New Roman" pitchFamily="18" charset="0"/>
              </a:rPr>
              <a:t>Figure </a:t>
            </a:r>
            <a:r>
              <a:rPr lang="en-US" sz="900" b="1" dirty="0" smtClean="0">
                <a:latin typeface="Palatino Linotype" pitchFamily="18" charset="0"/>
                <a:cs typeface="Times New Roman" pitchFamily="18" charset="0"/>
              </a:rPr>
              <a:t>S9</a:t>
            </a:r>
            <a:r>
              <a:rPr lang="pl-PL" sz="900" b="1" dirty="0" smtClean="0">
                <a:latin typeface="Palatino Linotype" pitchFamily="18" charset="0"/>
                <a:cs typeface="Times New Roman" pitchFamily="18" charset="0"/>
              </a:rPr>
              <a:t>.</a:t>
            </a:r>
            <a:r>
              <a:rPr lang="en-US" sz="900" dirty="0" smtClean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900" dirty="0" smtClean="0">
                <a:latin typeface="Palatino Linotype" pitchFamily="18" charset="0"/>
              </a:rPr>
              <a:t>PC1 and PC2 loading and correlation plot with the various stress indicator parameters of the four coffee genotypes, </a:t>
            </a:r>
            <a:r>
              <a:rPr lang="en-US" sz="900" i="1" dirty="0" smtClean="0">
                <a:latin typeface="Palatino Linotype" pitchFamily="18" charset="0"/>
              </a:rPr>
              <a:t>Ca</a:t>
            </a:r>
            <a:r>
              <a:rPr lang="en-US" sz="900" dirty="0" smtClean="0">
                <a:latin typeface="Palatino Linotype" pitchFamily="18" charset="0"/>
              </a:rPr>
              <a:t>754, </a:t>
            </a:r>
            <a:r>
              <a:rPr lang="en-US" sz="900" i="1" dirty="0" smtClean="0">
                <a:latin typeface="Palatino Linotype" pitchFamily="18" charset="0"/>
              </a:rPr>
              <a:t>Ca</a:t>
            </a:r>
            <a:r>
              <a:rPr lang="en-US" sz="900" dirty="0" smtClean="0">
                <a:latin typeface="Palatino Linotype" pitchFamily="18" charset="0"/>
              </a:rPr>
              <a:t>J-19, </a:t>
            </a:r>
            <a:r>
              <a:rPr lang="en-US" sz="900" i="1" dirty="0" smtClean="0">
                <a:latin typeface="Palatino Linotype" pitchFamily="18" charset="0"/>
              </a:rPr>
              <a:t>Ca</a:t>
            </a:r>
            <a:r>
              <a:rPr lang="en-US" sz="900" dirty="0" smtClean="0">
                <a:latin typeface="Palatino Linotype" pitchFamily="18" charset="0"/>
              </a:rPr>
              <a:t>74110, and </a:t>
            </a:r>
            <a:r>
              <a:rPr lang="en-US" sz="900" i="1" dirty="0" smtClean="0">
                <a:latin typeface="Palatino Linotype" pitchFamily="18" charset="0"/>
              </a:rPr>
              <a:t>Ca</a:t>
            </a:r>
            <a:r>
              <a:rPr lang="en-US" sz="900" dirty="0" smtClean="0">
                <a:latin typeface="Palatino Linotype" pitchFamily="18" charset="0"/>
              </a:rPr>
              <a:t>74112, under </a:t>
            </a:r>
            <a:r>
              <a:rPr lang="en-US" sz="900" b="1" i="1" dirty="0" err="1" smtClean="0">
                <a:latin typeface="Palatino Linotype" pitchFamily="18" charset="0"/>
              </a:rPr>
              <a:t>ws</a:t>
            </a:r>
            <a:r>
              <a:rPr lang="en-US" sz="900" dirty="0" smtClean="0">
                <a:latin typeface="Palatino Linotype" pitchFamily="18" charset="0"/>
              </a:rPr>
              <a:t> conditions.</a:t>
            </a:r>
            <a:endParaRPr lang="en-US" sz="900" dirty="0">
              <a:latin typeface="Palatino Linotype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6553200" cy="6858000"/>
            <a:chOff x="304800" y="0"/>
            <a:chExt cx="7010400" cy="6765667"/>
          </a:xfrm>
        </p:grpSpPr>
        <p:pic>
          <p:nvPicPr>
            <p:cNvPr id="6" name="Picture 5"/>
            <p:cNvPicPr/>
            <p:nvPr/>
          </p:nvPicPr>
          <p:blipFill>
            <a:blip r:embed="rId2"/>
            <a:srcRect t="10526" r="5952"/>
            <a:stretch>
              <a:fillRect/>
            </a:stretch>
          </p:blipFill>
          <p:spPr bwMode="auto">
            <a:xfrm>
              <a:off x="533400" y="0"/>
              <a:ext cx="6781800" cy="3200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/>
            <p:cNvPicPr/>
            <p:nvPr/>
          </p:nvPicPr>
          <p:blipFill>
            <a:blip r:embed="rId3"/>
            <a:srcRect t="10981" r="5128"/>
            <a:stretch>
              <a:fillRect/>
            </a:stretch>
          </p:blipFill>
          <p:spPr bwMode="auto">
            <a:xfrm>
              <a:off x="533400" y="3048000"/>
              <a:ext cx="6781800" cy="350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Box 3"/>
            <p:cNvSpPr txBox="1"/>
            <p:nvPr/>
          </p:nvSpPr>
          <p:spPr>
            <a:xfrm>
              <a:off x="1524000" y="6488668"/>
              <a:ext cx="4419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 smtClean="0"/>
                <a:t>Measuring parameters</a:t>
              </a:r>
              <a:endParaRPr lang="en-US" sz="1200" dirty="0"/>
            </a:p>
          </p:txBody>
        </p:sp>
        <p:sp>
          <p:nvSpPr>
            <p:cNvPr id="9" name="TextBox 5"/>
            <p:cNvSpPr txBox="1"/>
            <p:nvPr/>
          </p:nvSpPr>
          <p:spPr>
            <a:xfrm>
              <a:off x="304800" y="1143000"/>
              <a:ext cx="369332" cy="505599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 smtClean="0"/>
                <a:t>PC1</a:t>
              </a:r>
              <a:endParaRPr lang="en-US" sz="1200" dirty="0"/>
            </a:p>
          </p:txBody>
        </p:sp>
        <p:sp>
          <p:nvSpPr>
            <p:cNvPr id="10" name="TextBox 6"/>
            <p:cNvSpPr txBox="1"/>
            <p:nvPr/>
          </p:nvSpPr>
          <p:spPr>
            <a:xfrm>
              <a:off x="304800" y="4343400"/>
              <a:ext cx="369332" cy="505599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 smtClean="0"/>
                <a:t>PC2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959415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1130</TotalTime>
  <Words>353</Words>
  <Application>Microsoft Office PowerPoint</Application>
  <PresentationFormat>On-screen Show (4:3)</PresentationFormat>
  <Paragraphs>40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DELL</dc:creator>
  <cp:lastModifiedBy>ismail - [2010]</cp:lastModifiedBy>
  <cp:revision>31</cp:revision>
  <dcterms:created xsi:type="dcterms:W3CDTF">2006-08-16T00:00:00Z</dcterms:created>
  <dcterms:modified xsi:type="dcterms:W3CDTF">2023-06-17T14:45:42Z</dcterms:modified>
</cp:coreProperties>
</file>