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31" d="100"/>
          <a:sy n="131" d="100"/>
        </p:scale>
        <p:origin x="90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B2AB551-3FFA-4EE5-8966-D7612E506440}"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2201408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2AB551-3FFA-4EE5-8966-D7612E506440}"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833243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2AB551-3FFA-4EE5-8966-D7612E506440}"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42681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B2AB551-3FFA-4EE5-8966-D7612E506440}"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2562675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B2AB551-3FFA-4EE5-8966-D7612E506440}" type="datetimeFigureOut">
              <a:rPr lang="en-US" smtClean="0"/>
              <a:t>6/8/2023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7816288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B2AB551-3FFA-4EE5-8966-D7612E506440}"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84724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2AB551-3FFA-4EE5-8966-D7612E506440}" type="datetimeFigureOut">
              <a:rPr lang="en-US" smtClean="0"/>
              <a:t>6/8/2023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2453868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B2AB551-3FFA-4EE5-8966-D7612E506440}" type="datetimeFigureOut">
              <a:rPr lang="en-US" smtClean="0"/>
              <a:t>6/8/2023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990064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2AB551-3FFA-4EE5-8966-D7612E506440}" type="datetimeFigureOut">
              <a:rPr lang="en-US" smtClean="0"/>
              <a:t>6/8/2023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3464411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2AB551-3FFA-4EE5-8966-D7612E506440}"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76137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B2AB551-3FFA-4EE5-8966-D7612E506440}" type="datetimeFigureOut">
              <a:rPr lang="en-US" smtClean="0"/>
              <a:t>6/8/2023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38CE00-6300-4ED1-A33E-86162BAC5548}" type="slidenum">
              <a:rPr lang="en-US" smtClean="0"/>
              <a:t>‹#›</a:t>
            </a:fld>
            <a:endParaRPr lang="en-US"/>
          </a:p>
        </p:txBody>
      </p:sp>
    </p:spTree>
    <p:extLst>
      <p:ext uri="{BB962C8B-B14F-4D97-AF65-F5344CB8AC3E}">
        <p14:creationId xmlns:p14="http://schemas.microsoft.com/office/powerpoint/2010/main" val="3418287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AB551-3FFA-4EE5-8966-D7612E506440}" type="datetimeFigureOut">
              <a:rPr lang="en-US" smtClean="0"/>
              <a:t>6/8/2023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38CE00-6300-4ED1-A33E-86162BAC5548}" type="slidenum">
              <a:rPr lang="en-US" smtClean="0"/>
              <a:t>‹#›</a:t>
            </a:fld>
            <a:endParaRPr lang="en-US"/>
          </a:p>
        </p:txBody>
      </p:sp>
    </p:spTree>
    <p:extLst>
      <p:ext uri="{BB962C8B-B14F-4D97-AF65-F5344CB8AC3E}">
        <p14:creationId xmlns:p14="http://schemas.microsoft.com/office/powerpoint/2010/main" val="2300982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4D17E48-61CD-4D52-BBE5-95C7EA62FB84}"/>
              </a:ext>
            </a:extLst>
          </p:cNvPr>
          <p:cNvPicPr>
            <a:picLocks noChangeAspect="1"/>
          </p:cNvPicPr>
          <p:nvPr/>
        </p:nvPicPr>
        <p:blipFill rotWithShape="1">
          <a:blip r:embed="rId2">
            <a:extLst>
              <a:ext uri="{28A0092B-C50C-407E-A947-70E740481C1C}">
                <a14:useLocalDpi xmlns:a14="http://schemas.microsoft.com/office/drawing/2010/main" val="0"/>
              </a:ext>
            </a:extLst>
          </a:blip>
          <a:srcRect t="7253" b="11893"/>
          <a:stretch/>
        </p:blipFill>
        <p:spPr>
          <a:xfrm>
            <a:off x="134471" y="321868"/>
            <a:ext cx="8875058" cy="5544921"/>
          </a:xfrm>
          <a:prstGeom prst="rect">
            <a:avLst/>
          </a:prstGeom>
        </p:spPr>
      </p:pic>
      <p:sp>
        <p:nvSpPr>
          <p:cNvPr id="10" name="TextBox 9">
            <a:extLst>
              <a:ext uri="{FF2B5EF4-FFF2-40B4-BE49-F238E27FC236}">
                <a16:creationId xmlns:a16="http://schemas.microsoft.com/office/drawing/2014/main" id="{83B6AF87-AF0F-4571-A572-8AB7B60BF6C3}"/>
              </a:ext>
            </a:extLst>
          </p:cNvPr>
          <p:cNvSpPr txBox="1"/>
          <p:nvPr/>
        </p:nvSpPr>
        <p:spPr>
          <a:xfrm>
            <a:off x="175694" y="6042355"/>
            <a:ext cx="8792612" cy="830997"/>
          </a:xfrm>
          <a:prstGeom prst="rect">
            <a:avLst/>
          </a:prstGeom>
          <a:noFill/>
        </p:spPr>
        <p:txBody>
          <a:bodyPr wrap="square" rtlCol="0">
            <a:spAutoFit/>
          </a:bodyPr>
          <a:lstStyle/>
          <a:p>
            <a:r>
              <a:rPr lang="en-US" sz="1200" b="1" dirty="0"/>
              <a:t>Supplemental Figure 1.</a:t>
            </a:r>
            <a:r>
              <a:rPr lang="en-US" sz="1200" dirty="0"/>
              <a:t> Example sample plate map for SARS-CoV-2 testing. The plate map is populated with sample identifications using the COVID-19 PCR App. After printing, the map accompanies the plate through the workflow for documentation of instrument and reagent use, as well as staff performing each step. Result analysis and quality control checks are documented on the map.</a:t>
            </a:r>
          </a:p>
        </p:txBody>
      </p:sp>
    </p:spTree>
    <p:extLst>
      <p:ext uri="{BB962C8B-B14F-4D97-AF65-F5344CB8AC3E}">
        <p14:creationId xmlns:p14="http://schemas.microsoft.com/office/powerpoint/2010/main" val="3539363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65D7CC-AEE0-49DB-A4DB-F5B8E97762D5}"/>
              </a:ext>
            </a:extLst>
          </p:cNvPr>
          <p:cNvSpPr txBox="1"/>
          <p:nvPr/>
        </p:nvSpPr>
        <p:spPr>
          <a:xfrm>
            <a:off x="175694" y="6164782"/>
            <a:ext cx="8792612" cy="461665"/>
          </a:xfrm>
          <a:prstGeom prst="rect">
            <a:avLst/>
          </a:prstGeom>
          <a:noFill/>
        </p:spPr>
        <p:txBody>
          <a:bodyPr wrap="square" rtlCol="0">
            <a:spAutoFit/>
          </a:bodyPr>
          <a:lstStyle/>
          <a:p>
            <a:r>
              <a:rPr lang="en-US" sz="1200" b="1" dirty="0"/>
              <a:t>Supplemental Figure 2.</a:t>
            </a:r>
            <a:r>
              <a:rPr lang="en-US" sz="1200" dirty="0"/>
              <a:t> Plot of internal control Ct values for the month of March 2021. Date is plotted on the x-axis. Internal control Ct values of 45,123 PCR reactions are plotted on the y-axis. Most internal control Ct values are between 25 and 30.</a:t>
            </a:r>
          </a:p>
        </p:txBody>
      </p:sp>
      <p:pic>
        <p:nvPicPr>
          <p:cNvPr id="4" name="Picture 3">
            <a:extLst>
              <a:ext uri="{FF2B5EF4-FFF2-40B4-BE49-F238E27FC236}">
                <a16:creationId xmlns:a16="http://schemas.microsoft.com/office/drawing/2014/main" id="{A07BCCAE-66BD-426C-A8C9-4FD6002976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86333"/>
            <a:ext cx="8229600" cy="6078449"/>
          </a:xfrm>
          <a:prstGeom prst="rect">
            <a:avLst/>
          </a:prstGeom>
        </p:spPr>
      </p:pic>
    </p:spTree>
    <p:extLst>
      <p:ext uri="{BB962C8B-B14F-4D97-AF65-F5344CB8AC3E}">
        <p14:creationId xmlns:p14="http://schemas.microsoft.com/office/powerpoint/2010/main" val="3986294470"/>
      </p:ext>
    </p:extLst>
  </p:cSld>
  <p:clrMapOvr>
    <a:masterClrMapping/>
  </p:clrMapOvr>
</p:sld>
</file>

<file path=ppt/theme/theme1.xml><?xml version="1.0" encoding="utf-8"?>
<a:theme xmlns:a="http://schemas.openxmlformats.org/drawingml/2006/main" name="Standardsize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latino Linotype">
      <a:majorFont>
        <a:latin typeface="Palatino Linotype"/>
        <a:ea typeface=""/>
        <a:cs typeface=""/>
      </a:majorFont>
      <a:minorFont>
        <a:latin typeface="Palatino Linotype"/>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98EF222D-1D6B-4EFC-8BA8-5793E48CFF6C}" vid="{5BE8D25F-5B5B-445A-AF9E-082F3425C65D}"/>
    </a:ext>
  </a:extLst>
</a:theme>
</file>

<file path=docProps/app.xml><?xml version="1.0" encoding="utf-8"?>
<Properties xmlns="http://schemas.openxmlformats.org/officeDocument/2006/extended-properties" xmlns:vt="http://schemas.openxmlformats.org/officeDocument/2006/docPropsVTypes">
  <Template>Ppt master</Template>
  <TotalTime>7</TotalTime>
  <Words>114</Words>
  <Application>Microsoft Office PowerPoint</Application>
  <PresentationFormat>On-screen Show (4:3)</PresentationFormat>
  <Paragraphs>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Palatino Linotype</vt:lpstr>
      <vt:lpstr>Standardsizetheme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Rebecca Tallmadge</dc:creator>
  <cp:lastModifiedBy>Rebecca Tallmadge</cp:lastModifiedBy>
  <cp:revision>2</cp:revision>
  <dcterms:created xsi:type="dcterms:W3CDTF">2023-06-08T20:29:45Z</dcterms:created>
  <dcterms:modified xsi:type="dcterms:W3CDTF">2023-06-08T20:44:38Z</dcterms:modified>
</cp:coreProperties>
</file>