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png" ContentType="image/png"/>
  <Default Extension="rels" ContentType="application/vnd.openxmlformats-package.relationships+xml"/>
  <Default Extension="tiff" ContentType="image/tiff"/>
  <Default Extension="vml" ContentType="application/vnd.openxmlformats-officedocument.vmlDrawing"/>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5"/>
  </p:notesMasterIdLst>
  <p:sldIdLst>
    <p:sldId id="292" r:id="rId2"/>
    <p:sldId id="258" r:id="rId3"/>
    <p:sldId id="392" r:id="rId4"/>
  </p:sldIdLst>
  <p:sldSz cx="10287000" cy="6858000" type="35mm"/>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011" autoAdjust="0"/>
    <p:restoredTop sz="76344" autoAdjust="0"/>
  </p:normalViewPr>
  <p:slideViewPr>
    <p:cSldViewPr snapToGrid="0">
      <p:cViewPr varScale="1">
        <p:scale>
          <a:sx n="134" d="100"/>
          <a:sy n="134" d="100"/>
        </p:scale>
        <p:origin x="1830" y="126"/>
      </p:cViewPr>
      <p:guideLst/>
    </p:cSldViewPr>
  </p:slideViewPr>
  <p:notesTextViewPr>
    <p:cViewPr>
      <p:scale>
        <a:sx n="1" d="1"/>
        <a:sy n="1" d="1"/>
      </p:scale>
      <p:origin x="0" y="0"/>
    </p:cViewPr>
  </p:notesTextViewPr>
  <p:sorterViewPr>
    <p:cViewPr varScale="1">
      <p:scale>
        <a:sx n="100" d="100"/>
        <a:sy n="100" d="100"/>
      </p:scale>
      <p:origin x="0" y="-1336"/>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3.e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4.emf"/></Relationships>
</file>

<file path=ppt/media/image1.png>
</file>

<file path=ppt/media/image2.tif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6434"/>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6434"/>
          </a:xfrm>
          <a:prstGeom prst="rect">
            <a:avLst/>
          </a:prstGeom>
        </p:spPr>
        <p:txBody>
          <a:bodyPr vert="horz" lIns="93177" tIns="46589" rIns="93177" bIns="46589" rtlCol="0"/>
          <a:lstStyle>
            <a:lvl1pPr algn="r">
              <a:defRPr sz="1200"/>
            </a:lvl1pPr>
          </a:lstStyle>
          <a:p>
            <a:fld id="{7646D5E0-FAB5-41F6-823B-0203B27D2F80}" type="datetimeFigureOut">
              <a:rPr lang="en-US" smtClean="0"/>
              <a:t>11/1/2021</a:t>
            </a:fld>
            <a:endParaRPr lang="en-US"/>
          </a:p>
        </p:txBody>
      </p:sp>
      <p:sp>
        <p:nvSpPr>
          <p:cNvPr id="4" name="Slide Image Placeholder 3"/>
          <p:cNvSpPr>
            <a:spLocks noGrp="1" noRot="1" noChangeAspect="1"/>
          </p:cNvSpPr>
          <p:nvPr>
            <p:ph type="sldImg" idx="2"/>
          </p:nvPr>
        </p:nvSpPr>
        <p:spPr>
          <a:xfrm>
            <a:off x="1152525" y="1162050"/>
            <a:ext cx="4705350" cy="313690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73892"/>
            <a:ext cx="5608320" cy="3660458"/>
          </a:xfrm>
          <a:prstGeom prst="rect">
            <a:avLst/>
          </a:prstGeom>
        </p:spPr>
        <p:txBody>
          <a:bodyPr vert="horz" lIns="93177" tIns="46589" rIns="93177" bIns="46589"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6433"/>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6433"/>
          </a:xfrm>
          <a:prstGeom prst="rect">
            <a:avLst/>
          </a:prstGeom>
        </p:spPr>
        <p:txBody>
          <a:bodyPr vert="horz" lIns="93177" tIns="46589" rIns="93177" bIns="46589" rtlCol="0" anchor="b"/>
          <a:lstStyle>
            <a:lvl1pPr algn="r">
              <a:defRPr sz="1200"/>
            </a:lvl1pPr>
          </a:lstStyle>
          <a:p>
            <a:fld id="{58B39F26-AD5F-4C04-97DF-C2F13C14F220}" type="slidenum">
              <a:rPr lang="en-US" smtClean="0"/>
              <a:t>‹#›</a:t>
            </a:fld>
            <a:endParaRPr lang="en-US"/>
          </a:p>
        </p:txBody>
      </p:sp>
    </p:spTree>
    <p:extLst>
      <p:ext uri="{BB962C8B-B14F-4D97-AF65-F5344CB8AC3E}">
        <p14:creationId xmlns:p14="http://schemas.microsoft.com/office/powerpoint/2010/main" val="320207710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2525" y="1162050"/>
            <a:ext cx="4705350" cy="3136900"/>
          </a:xfrm>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latin typeface="Arial" panose="020B0604020202020204" pitchFamily="34" charset="0"/>
                <a:cs typeface="Arial" panose="020B0604020202020204" pitchFamily="34" charset="0"/>
              </a:rPr>
              <a:t>Figure S1. Detection of HPV16 E7 expression level in transfected 293T cells and cervical cancer cell lines using antiHPV16 E7 (716-325) antibody. pcDNA3.1(+)IRES GFP-HPV16 E7 WT and positive control, pCMV-HPV16 E7 WT, MT1 (C91S) and MT2 (del DLYC) expressed in transient transfected 293T with 48h culture (A). Endogenous HPV16 E7 proteins were detected in HPV16 cervical cancer cell lines only, </a:t>
            </a:r>
            <a:r>
              <a:rPr lang="en-US" sz="1200" dirty="0" err="1">
                <a:latin typeface="Arial" panose="020B0604020202020204" pitchFamily="34" charset="0"/>
                <a:cs typeface="Arial" panose="020B0604020202020204" pitchFamily="34" charset="0"/>
              </a:rPr>
              <a:t>CaSki</a:t>
            </a:r>
            <a:r>
              <a:rPr lang="en-US" sz="1200" dirty="0">
                <a:latin typeface="Arial" panose="020B0604020202020204" pitchFamily="34" charset="0"/>
                <a:cs typeface="Arial" panose="020B0604020202020204" pitchFamily="34" charset="0"/>
              </a:rPr>
              <a:t> (600 copies/per cell), </a:t>
            </a:r>
            <a:r>
              <a:rPr lang="en-US" sz="1200" dirty="0" err="1">
                <a:latin typeface="Arial" panose="020B0604020202020204" pitchFamily="34" charset="0"/>
                <a:cs typeface="Arial" panose="020B0604020202020204" pitchFamily="34" charset="0"/>
              </a:rPr>
              <a:t>SiHa</a:t>
            </a:r>
            <a:r>
              <a:rPr lang="en-US" sz="1200" dirty="0">
                <a:latin typeface="Arial" panose="020B0604020202020204" pitchFamily="34" charset="0"/>
                <a:cs typeface="Arial" panose="020B0604020202020204" pitchFamily="34" charset="0"/>
              </a:rPr>
              <a:t> (1-2copies/per cell), not detected in HPV18 cervical cancer cell line, HeLa. The result indicated that this antiHPV16 E7 (716-325) antibody has high sensitivity and specificity. </a:t>
            </a:r>
          </a:p>
          <a:p>
            <a:endParaRPr lang="en-US" dirty="0"/>
          </a:p>
        </p:txBody>
      </p:sp>
      <p:sp>
        <p:nvSpPr>
          <p:cNvPr id="4" name="Slide Number Placeholder 3"/>
          <p:cNvSpPr>
            <a:spLocks noGrp="1"/>
          </p:cNvSpPr>
          <p:nvPr>
            <p:ph type="sldNum" sz="quarter" idx="10"/>
          </p:nvPr>
        </p:nvSpPr>
        <p:spPr/>
        <p:txBody>
          <a:bodyPr/>
          <a:lstStyle/>
          <a:p>
            <a:fld id="{58B39F26-AD5F-4C04-97DF-C2F13C14F220}" type="slidenum">
              <a:rPr lang="en-US" smtClean="0"/>
              <a:t>1</a:t>
            </a:fld>
            <a:endParaRPr lang="en-US"/>
          </a:p>
        </p:txBody>
      </p:sp>
    </p:spTree>
    <p:extLst>
      <p:ext uri="{BB962C8B-B14F-4D97-AF65-F5344CB8AC3E}">
        <p14:creationId xmlns:p14="http://schemas.microsoft.com/office/powerpoint/2010/main" val="23201605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Figure S2. A. Western blot analyses of HPV16 E7 from HeLa cells transfected with empty vector, wild-type and mutant E7 constructs. The position of E7 protein are indicated. N-P and C-P represent the nuclear and cytoplasm proteins, respectively. *: represents the significant lower E7 protein level as compare with corresponding E7 wild types (p&lt;0.05). The results represent the mean of three independent experiments. </a:t>
            </a:r>
          </a:p>
          <a:p>
            <a:endParaRPr lang="en-US" dirty="0"/>
          </a:p>
        </p:txBody>
      </p:sp>
      <p:sp>
        <p:nvSpPr>
          <p:cNvPr id="4" name="Slide Number Placeholder 3"/>
          <p:cNvSpPr>
            <a:spLocks noGrp="1"/>
          </p:cNvSpPr>
          <p:nvPr>
            <p:ph type="sldNum" sz="quarter" idx="5"/>
          </p:nvPr>
        </p:nvSpPr>
        <p:spPr/>
        <p:txBody>
          <a:bodyPr/>
          <a:lstStyle/>
          <a:p>
            <a:fld id="{9ED66EB4-6DD2-49B5-AE28-679BAD368161}" type="slidenum">
              <a:rPr lang="en-US" smtClean="0"/>
              <a:t>2</a:t>
            </a:fld>
            <a:endParaRPr lang="en-US"/>
          </a:p>
        </p:txBody>
      </p:sp>
    </p:spTree>
    <p:extLst>
      <p:ext uri="{BB962C8B-B14F-4D97-AF65-F5344CB8AC3E}">
        <p14:creationId xmlns:p14="http://schemas.microsoft.com/office/powerpoint/2010/main" val="162817574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Figure S2. B. Western blot analyses of HPV16 E7 from 293T cells transfected with empty vector, wild-type and mutant E7 constructs. The position of E7 protein are indicated. N-P and C-P represent the nuclear and cytoplasm proteins, respectively. The * represents the significant lower E7 protein level as compare with corresponding E7 wild types (p&lt;0.05). The results represent the mean of three independent experiments. </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dirty="0"/>
          </a:p>
          <a:p>
            <a:endParaRPr lang="en-US" dirty="0"/>
          </a:p>
          <a:p>
            <a:endParaRPr lang="en-US" dirty="0"/>
          </a:p>
        </p:txBody>
      </p:sp>
      <p:sp>
        <p:nvSpPr>
          <p:cNvPr id="4" name="Slide Number Placeholder 3"/>
          <p:cNvSpPr>
            <a:spLocks noGrp="1"/>
          </p:cNvSpPr>
          <p:nvPr>
            <p:ph type="sldNum" sz="quarter" idx="5"/>
          </p:nvPr>
        </p:nvSpPr>
        <p:spPr/>
        <p:txBody>
          <a:bodyPr/>
          <a:lstStyle/>
          <a:p>
            <a:fld id="{58B39F26-AD5F-4C04-97DF-C2F13C14F220}" type="slidenum">
              <a:rPr lang="en-US" smtClean="0"/>
              <a:t>3</a:t>
            </a:fld>
            <a:endParaRPr lang="en-US"/>
          </a:p>
        </p:txBody>
      </p:sp>
    </p:spTree>
    <p:extLst>
      <p:ext uri="{BB962C8B-B14F-4D97-AF65-F5344CB8AC3E}">
        <p14:creationId xmlns:p14="http://schemas.microsoft.com/office/powerpoint/2010/main" val="257544100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771525" y="1122363"/>
            <a:ext cx="874395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285875" y="3602038"/>
            <a:ext cx="771525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B33A06A3-57C8-4B9B-BF22-19F05F0099ED}" type="datetimeFigureOut">
              <a:rPr lang="en-US" smtClean="0"/>
              <a:t>11/1/2021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16227260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33A06A3-57C8-4B9B-BF22-19F05F0099ED}" type="datetimeFigureOut">
              <a:rPr lang="en-US" smtClean="0"/>
              <a:t>11/1/2021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3510168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361635" y="365125"/>
            <a:ext cx="2218134"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707232" y="365125"/>
            <a:ext cx="6525816"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33A06A3-57C8-4B9B-BF22-19F05F0099ED}" type="datetimeFigureOut">
              <a:rPr lang="en-US" smtClean="0"/>
              <a:t>11/1/2021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209785702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33A06A3-57C8-4B9B-BF22-19F05F0099ED}" type="datetimeFigureOut">
              <a:rPr lang="en-US" smtClean="0"/>
              <a:t>11/1/2021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106004983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01874" y="1709740"/>
            <a:ext cx="8872538"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701874" y="4589465"/>
            <a:ext cx="8872538"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B33A06A3-57C8-4B9B-BF22-19F05F0099ED}" type="datetimeFigureOut">
              <a:rPr lang="en-US" smtClean="0"/>
              <a:t>11/1/2021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38250046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707231" y="1825625"/>
            <a:ext cx="4371975"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207794" y="1825625"/>
            <a:ext cx="4371975"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B33A06A3-57C8-4B9B-BF22-19F05F0099ED}" type="datetimeFigureOut">
              <a:rPr lang="en-US" smtClean="0"/>
              <a:t>11/1/2021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816788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708571" y="365127"/>
            <a:ext cx="8872538"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708572" y="1681163"/>
            <a:ext cx="4351883"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708572" y="2505075"/>
            <a:ext cx="4351883"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207794" y="1681163"/>
            <a:ext cx="4373315"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5207794" y="2505075"/>
            <a:ext cx="4373315"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33A06A3-57C8-4B9B-BF22-19F05F0099ED}" type="datetimeFigureOut">
              <a:rPr lang="en-US" smtClean="0"/>
              <a:t>11/1/2021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6657398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33A06A3-57C8-4B9B-BF22-19F05F0099ED}" type="datetimeFigureOut">
              <a:rPr lang="en-US" smtClean="0"/>
              <a:t>11/1/2021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341044930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33A06A3-57C8-4B9B-BF22-19F05F0099ED}" type="datetimeFigureOut">
              <a:rPr lang="en-US" smtClean="0"/>
              <a:t>11/1/2021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305235103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08571" y="457200"/>
            <a:ext cx="3317825"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4373315" y="987427"/>
            <a:ext cx="5207794"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708571" y="2057400"/>
            <a:ext cx="331782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B33A06A3-57C8-4B9B-BF22-19F05F0099ED}" type="datetimeFigureOut">
              <a:rPr lang="en-US" smtClean="0"/>
              <a:t>11/1/2021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24010497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08571" y="457200"/>
            <a:ext cx="3317825"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4373315" y="987427"/>
            <a:ext cx="5207794"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708571" y="2057400"/>
            <a:ext cx="331782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B33A06A3-57C8-4B9B-BF22-19F05F0099ED}" type="datetimeFigureOut">
              <a:rPr lang="en-US" smtClean="0"/>
              <a:t>11/1/2021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C98AAC8-A6FE-432C-9E85-BC1FA76D48FB}" type="slidenum">
              <a:rPr lang="en-US" smtClean="0"/>
              <a:t>‹#›</a:t>
            </a:fld>
            <a:endParaRPr lang="en-US"/>
          </a:p>
        </p:txBody>
      </p:sp>
    </p:spTree>
    <p:extLst>
      <p:ext uri="{BB962C8B-B14F-4D97-AF65-F5344CB8AC3E}">
        <p14:creationId xmlns:p14="http://schemas.microsoft.com/office/powerpoint/2010/main" val="32540083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707231" y="365127"/>
            <a:ext cx="8872538"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707231" y="1825625"/>
            <a:ext cx="8872538"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07231" y="6356352"/>
            <a:ext cx="2314575"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33A06A3-57C8-4B9B-BF22-19F05F0099ED}" type="datetimeFigureOut">
              <a:rPr lang="en-US" smtClean="0"/>
              <a:t>11/1/2021</a:t>
            </a:fld>
            <a:endParaRPr lang="en-US"/>
          </a:p>
        </p:txBody>
      </p:sp>
      <p:sp>
        <p:nvSpPr>
          <p:cNvPr id="5" name="Footer Placeholder 4"/>
          <p:cNvSpPr>
            <a:spLocks noGrp="1"/>
          </p:cNvSpPr>
          <p:nvPr>
            <p:ph type="ftr" sz="quarter" idx="3"/>
          </p:nvPr>
        </p:nvSpPr>
        <p:spPr>
          <a:xfrm>
            <a:off x="3407569" y="6356352"/>
            <a:ext cx="3471863"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7265194" y="6356352"/>
            <a:ext cx="2314575"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C98AAC8-A6FE-432C-9E85-BC1FA76D48FB}" type="slidenum">
              <a:rPr lang="en-US" smtClean="0"/>
              <a:t>‹#›</a:t>
            </a:fld>
            <a:endParaRPr lang="en-US"/>
          </a:p>
        </p:txBody>
      </p:sp>
    </p:spTree>
    <p:extLst>
      <p:ext uri="{BB962C8B-B14F-4D97-AF65-F5344CB8AC3E}">
        <p14:creationId xmlns:p14="http://schemas.microsoft.com/office/powerpoint/2010/main" val="318163911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7.xml"/><Relationship Id="rId4" Type="http://schemas.openxmlformats.org/officeDocument/2006/relationships/image" Target="../media/image2.tiff"/></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7.xml"/><Relationship Id="rId1" Type="http://schemas.openxmlformats.org/officeDocument/2006/relationships/vmlDrawing" Target="../drawings/vmlDrawing1.vml"/><Relationship Id="rId5" Type="http://schemas.openxmlformats.org/officeDocument/2006/relationships/image" Target="../media/image3.emf"/><Relationship Id="rId4" Type="http://schemas.openxmlformats.org/officeDocument/2006/relationships/oleObject" Target="../embeddings/oleObject1.bin"/></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7.xml"/><Relationship Id="rId1" Type="http://schemas.openxmlformats.org/officeDocument/2006/relationships/vmlDrawing" Target="../drawings/vmlDrawing2.vml"/><Relationship Id="rId5" Type="http://schemas.openxmlformats.org/officeDocument/2006/relationships/image" Target="../media/image4.emf"/><Relationship Id="rId4" Type="http://schemas.openxmlformats.org/officeDocument/2006/relationships/oleObject" Target="../embeddings/oleObject2.bin"/></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 name="TextBox 35">
            <a:extLst>
              <a:ext uri="{FF2B5EF4-FFF2-40B4-BE49-F238E27FC236}">
                <a16:creationId xmlns:a16="http://schemas.microsoft.com/office/drawing/2014/main" id="{65145FF8-8258-4815-8D7D-178899810D17}"/>
              </a:ext>
            </a:extLst>
          </p:cNvPr>
          <p:cNvSpPr txBox="1"/>
          <p:nvPr/>
        </p:nvSpPr>
        <p:spPr>
          <a:xfrm>
            <a:off x="1670397" y="4347514"/>
            <a:ext cx="2348654" cy="338554"/>
          </a:xfrm>
          <a:prstGeom prst="rect">
            <a:avLst/>
          </a:prstGeom>
          <a:noFill/>
        </p:spPr>
        <p:txBody>
          <a:bodyPr wrap="square" rtlCol="0">
            <a:spAutoFit/>
          </a:bodyPr>
          <a:lstStyle/>
          <a:p>
            <a:pPr algn="ctr"/>
            <a:r>
              <a:rPr lang="en-US" sz="1600" b="1" dirty="0">
                <a:latin typeface="Arial" panose="020B0604020202020204" pitchFamily="34" charset="0"/>
                <a:cs typeface="Arial" panose="020B0604020202020204" pitchFamily="34" charset="0"/>
              </a:rPr>
              <a:t>Transfected 293T</a:t>
            </a:r>
          </a:p>
        </p:txBody>
      </p:sp>
      <p:sp>
        <p:nvSpPr>
          <p:cNvPr id="37" name="TextBox 36">
            <a:extLst>
              <a:ext uri="{FF2B5EF4-FFF2-40B4-BE49-F238E27FC236}">
                <a16:creationId xmlns:a16="http://schemas.microsoft.com/office/drawing/2014/main" id="{83600F0B-9539-4EF0-B68C-30C9EA4CC940}"/>
              </a:ext>
            </a:extLst>
          </p:cNvPr>
          <p:cNvSpPr txBox="1"/>
          <p:nvPr/>
        </p:nvSpPr>
        <p:spPr>
          <a:xfrm>
            <a:off x="6158953" y="4308588"/>
            <a:ext cx="2013991" cy="338554"/>
          </a:xfrm>
          <a:prstGeom prst="rect">
            <a:avLst/>
          </a:prstGeom>
          <a:noFill/>
        </p:spPr>
        <p:txBody>
          <a:bodyPr wrap="square" rtlCol="0">
            <a:spAutoFit/>
          </a:bodyPr>
          <a:lstStyle/>
          <a:p>
            <a:pPr algn="ctr"/>
            <a:r>
              <a:rPr lang="en-US" sz="1600" b="1" dirty="0">
                <a:latin typeface="Arial" panose="020B0604020202020204" pitchFamily="34" charset="0"/>
                <a:cs typeface="Arial" panose="020B0604020202020204" pitchFamily="34" charset="0"/>
              </a:rPr>
              <a:t>Endogenous</a:t>
            </a:r>
            <a:endParaRPr lang="en-US" sz="1200" b="1" dirty="0">
              <a:latin typeface="Arial" panose="020B0604020202020204" pitchFamily="34" charset="0"/>
              <a:cs typeface="Arial" panose="020B0604020202020204" pitchFamily="34" charset="0"/>
            </a:endParaRPr>
          </a:p>
        </p:txBody>
      </p:sp>
      <p:pic>
        <p:nvPicPr>
          <p:cNvPr id="7170" name="Picture 2"/>
          <p:cNvPicPr>
            <a:picLocks noChangeArrowheads="1"/>
          </p:cNvPicPr>
          <p:nvPr/>
        </p:nvPicPr>
        <p:blipFill rotWithShape="1">
          <a:blip r:embed="rId3">
            <a:extLst>
              <a:ext uri="{28A0092B-C50C-407E-A947-70E740481C1C}">
                <a14:useLocalDpi xmlns:a14="http://schemas.microsoft.com/office/drawing/2010/main" val="0"/>
              </a:ext>
            </a:extLst>
          </a:blip>
          <a:srcRect l="1286" t="13826" r="41117" b="-18439"/>
          <a:stretch/>
        </p:blipFill>
        <p:spPr bwMode="auto">
          <a:xfrm>
            <a:off x="2063851" y="3228949"/>
            <a:ext cx="1762611" cy="36418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45" name="Picture 44">
            <a:extLst>
              <a:ext uri="{FF2B5EF4-FFF2-40B4-BE49-F238E27FC236}">
                <a16:creationId xmlns:a16="http://schemas.microsoft.com/office/drawing/2014/main" id="{41574E14-B938-4C21-B165-A25BE46170FD}"/>
              </a:ext>
            </a:extLst>
          </p:cNvPr>
          <p:cNvPicPr>
            <a:picLocks/>
          </p:cNvPicPr>
          <p:nvPr/>
        </p:nvPicPr>
        <p:blipFill rotWithShape="1">
          <a:blip r:embed="rId4" cstate="print">
            <a:extLst>
              <a:ext uri="{28A0092B-C50C-407E-A947-70E740481C1C}">
                <a14:useLocalDpi xmlns:a14="http://schemas.microsoft.com/office/drawing/2010/main" val="0"/>
              </a:ext>
            </a:extLst>
          </a:blip>
          <a:srcRect l="33132" t="62826" r="49108" b="26261"/>
          <a:stretch/>
        </p:blipFill>
        <p:spPr>
          <a:xfrm>
            <a:off x="2063851" y="2705433"/>
            <a:ext cx="1762611" cy="364184"/>
          </a:xfrm>
          <a:prstGeom prst="rect">
            <a:avLst/>
          </a:prstGeom>
        </p:spPr>
      </p:pic>
      <p:sp>
        <p:nvSpPr>
          <p:cNvPr id="50" name="TextBox 49">
            <a:extLst>
              <a:ext uri="{FF2B5EF4-FFF2-40B4-BE49-F238E27FC236}">
                <a16:creationId xmlns:a16="http://schemas.microsoft.com/office/drawing/2014/main" id="{B8589600-E6E8-4F6F-A499-A8D0BB584D7C}"/>
              </a:ext>
            </a:extLst>
          </p:cNvPr>
          <p:cNvSpPr txBox="1"/>
          <p:nvPr/>
        </p:nvSpPr>
        <p:spPr>
          <a:xfrm rot="16200000">
            <a:off x="6358181" y="3845733"/>
            <a:ext cx="695780" cy="307777"/>
          </a:xfrm>
          <a:prstGeom prst="rect">
            <a:avLst/>
          </a:prstGeom>
          <a:noFill/>
        </p:spPr>
        <p:txBody>
          <a:bodyPr wrap="square" rtlCol="0">
            <a:spAutoFit/>
          </a:bodyPr>
          <a:lstStyle/>
          <a:p>
            <a:pPr algn="r"/>
            <a:r>
              <a:rPr lang="en-US" sz="1100" b="1" dirty="0" err="1">
                <a:latin typeface="Arial" panose="020B0604020202020204" pitchFamily="34" charset="0"/>
                <a:cs typeface="Arial" panose="020B0604020202020204" pitchFamily="34" charset="0"/>
              </a:rPr>
              <a:t>C</a:t>
            </a:r>
            <a:r>
              <a:rPr lang="en-US" sz="1400" b="1" dirty="0" err="1">
                <a:latin typeface="Arial" panose="020B0604020202020204" pitchFamily="34" charset="0"/>
                <a:cs typeface="Arial" panose="020B0604020202020204" pitchFamily="34" charset="0"/>
              </a:rPr>
              <a:t>aSk</a:t>
            </a:r>
            <a:r>
              <a:rPr lang="en-US" sz="1100" b="1" dirty="0" err="1">
                <a:latin typeface="Arial" panose="020B0604020202020204" pitchFamily="34" charset="0"/>
                <a:cs typeface="Arial" panose="020B0604020202020204" pitchFamily="34" charset="0"/>
              </a:rPr>
              <a:t>i</a:t>
            </a:r>
            <a:r>
              <a:rPr lang="en-US" sz="1100" b="1" dirty="0">
                <a:latin typeface="Arial" panose="020B0604020202020204" pitchFamily="34" charset="0"/>
                <a:cs typeface="Arial" panose="020B0604020202020204" pitchFamily="34" charset="0"/>
              </a:rPr>
              <a:t>  </a:t>
            </a:r>
          </a:p>
        </p:txBody>
      </p:sp>
      <p:sp>
        <p:nvSpPr>
          <p:cNvPr id="53" name="TextBox 52">
            <a:extLst>
              <a:ext uri="{FF2B5EF4-FFF2-40B4-BE49-F238E27FC236}">
                <a16:creationId xmlns:a16="http://schemas.microsoft.com/office/drawing/2014/main" id="{1FBCA221-55BA-4834-B581-21CF37F9D059}"/>
              </a:ext>
            </a:extLst>
          </p:cNvPr>
          <p:cNvSpPr txBox="1"/>
          <p:nvPr/>
        </p:nvSpPr>
        <p:spPr>
          <a:xfrm>
            <a:off x="2673548" y="3541800"/>
            <a:ext cx="443445" cy="261610"/>
          </a:xfrm>
          <a:prstGeom prst="rect">
            <a:avLst/>
          </a:prstGeom>
          <a:noFill/>
        </p:spPr>
        <p:txBody>
          <a:bodyPr wrap="square" rtlCol="0">
            <a:spAutoFit/>
          </a:bodyPr>
          <a:lstStyle/>
          <a:p>
            <a:pPr algn="ctr"/>
            <a:r>
              <a:rPr lang="en-US" sz="1100" b="1" dirty="0">
                <a:latin typeface="Arial" panose="020B0604020202020204" pitchFamily="34" charset="0"/>
                <a:cs typeface="Arial" panose="020B0604020202020204" pitchFamily="34" charset="0"/>
              </a:rPr>
              <a:t>WT</a:t>
            </a:r>
          </a:p>
        </p:txBody>
      </p:sp>
      <p:sp>
        <p:nvSpPr>
          <p:cNvPr id="56" name="TextBox 55">
            <a:extLst>
              <a:ext uri="{FF2B5EF4-FFF2-40B4-BE49-F238E27FC236}">
                <a16:creationId xmlns:a16="http://schemas.microsoft.com/office/drawing/2014/main" id="{FF169F4B-85D0-4BCB-BD0A-E81EEE4C78ED}"/>
              </a:ext>
            </a:extLst>
          </p:cNvPr>
          <p:cNvSpPr txBox="1"/>
          <p:nvPr/>
        </p:nvSpPr>
        <p:spPr>
          <a:xfrm rot="16200000">
            <a:off x="6702758" y="3822310"/>
            <a:ext cx="664771" cy="307777"/>
          </a:xfrm>
          <a:prstGeom prst="rect">
            <a:avLst/>
          </a:prstGeom>
          <a:noFill/>
        </p:spPr>
        <p:txBody>
          <a:bodyPr wrap="square" rtlCol="0">
            <a:spAutoFit/>
          </a:bodyPr>
          <a:lstStyle/>
          <a:p>
            <a:pPr algn="r"/>
            <a:r>
              <a:rPr lang="en-US" sz="1400" b="1" dirty="0" err="1">
                <a:latin typeface="Arial" panose="020B0604020202020204" pitchFamily="34" charset="0"/>
                <a:cs typeface="Arial" panose="020B0604020202020204" pitchFamily="34" charset="0"/>
              </a:rPr>
              <a:t>SiHa</a:t>
            </a:r>
            <a:r>
              <a:rPr lang="en-US" sz="1400" b="1" dirty="0">
                <a:latin typeface="Arial" panose="020B0604020202020204" pitchFamily="34" charset="0"/>
                <a:cs typeface="Arial" panose="020B0604020202020204" pitchFamily="34" charset="0"/>
              </a:rPr>
              <a:t>   </a:t>
            </a:r>
          </a:p>
        </p:txBody>
      </p:sp>
      <p:sp>
        <p:nvSpPr>
          <p:cNvPr id="57" name="TextBox 56">
            <a:extLst>
              <a:ext uri="{FF2B5EF4-FFF2-40B4-BE49-F238E27FC236}">
                <a16:creationId xmlns:a16="http://schemas.microsoft.com/office/drawing/2014/main" id="{A31A4BE4-E2E3-4A49-9B10-B1ACB3F9599D}"/>
              </a:ext>
            </a:extLst>
          </p:cNvPr>
          <p:cNvSpPr txBox="1"/>
          <p:nvPr/>
        </p:nvSpPr>
        <p:spPr>
          <a:xfrm rot="16200000">
            <a:off x="7052969" y="3822310"/>
            <a:ext cx="664771" cy="307777"/>
          </a:xfrm>
          <a:prstGeom prst="rect">
            <a:avLst/>
          </a:prstGeom>
          <a:noFill/>
        </p:spPr>
        <p:txBody>
          <a:bodyPr wrap="square" rtlCol="0">
            <a:spAutoFit/>
          </a:bodyPr>
          <a:lstStyle/>
          <a:p>
            <a:pPr algn="r"/>
            <a:r>
              <a:rPr lang="en-US" sz="1400" b="1" dirty="0">
                <a:latin typeface="Arial" panose="020B0604020202020204" pitchFamily="34" charset="0"/>
                <a:cs typeface="Arial" panose="020B0604020202020204" pitchFamily="34" charset="0"/>
              </a:rPr>
              <a:t>HeLa </a:t>
            </a:r>
          </a:p>
        </p:txBody>
      </p:sp>
      <p:pic>
        <p:nvPicPr>
          <p:cNvPr id="58" name="Picture 2"/>
          <p:cNvPicPr>
            <a:picLocks noChangeArrowheads="1"/>
          </p:cNvPicPr>
          <p:nvPr/>
        </p:nvPicPr>
        <p:blipFill rotWithShape="1">
          <a:blip r:embed="rId3">
            <a:extLst>
              <a:ext uri="{28A0092B-C50C-407E-A947-70E740481C1C}">
                <a14:useLocalDpi xmlns:a14="http://schemas.microsoft.com/office/drawing/2010/main" val="0"/>
              </a:ext>
            </a:extLst>
          </a:blip>
          <a:srcRect l="62055" t="13827" b="-5767"/>
          <a:stretch/>
        </p:blipFill>
        <p:spPr bwMode="auto">
          <a:xfrm>
            <a:off x="6413451" y="3228949"/>
            <a:ext cx="1188720" cy="36418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59" name="Picture 58">
            <a:extLst>
              <a:ext uri="{FF2B5EF4-FFF2-40B4-BE49-F238E27FC236}">
                <a16:creationId xmlns:a16="http://schemas.microsoft.com/office/drawing/2014/main" id="{41574E14-B938-4C21-B165-A25BE46170FD}"/>
              </a:ext>
            </a:extLst>
          </p:cNvPr>
          <p:cNvPicPr>
            <a:picLocks/>
          </p:cNvPicPr>
          <p:nvPr/>
        </p:nvPicPr>
        <p:blipFill rotWithShape="1">
          <a:blip r:embed="rId4" cstate="print">
            <a:extLst>
              <a:ext uri="{28A0092B-C50C-407E-A947-70E740481C1C}">
                <a14:useLocalDpi xmlns:a14="http://schemas.microsoft.com/office/drawing/2010/main" val="0"/>
              </a:ext>
            </a:extLst>
          </a:blip>
          <a:srcRect l="52662" t="64881" r="34515" b="27121"/>
          <a:stretch/>
        </p:blipFill>
        <p:spPr>
          <a:xfrm>
            <a:off x="6413451" y="2705433"/>
            <a:ext cx="1188720" cy="364184"/>
          </a:xfrm>
          <a:prstGeom prst="rect">
            <a:avLst/>
          </a:prstGeom>
        </p:spPr>
      </p:pic>
      <p:cxnSp>
        <p:nvCxnSpPr>
          <p:cNvPr id="60" name="Straight Arrow Connector 59">
            <a:extLst>
              <a:ext uri="{FF2B5EF4-FFF2-40B4-BE49-F238E27FC236}">
                <a16:creationId xmlns:a16="http://schemas.microsoft.com/office/drawing/2014/main" id="{E1D26C15-73A5-414C-A547-8DF042AC33CF}"/>
              </a:ext>
            </a:extLst>
          </p:cNvPr>
          <p:cNvCxnSpPr>
            <a:cxnSpLocks/>
          </p:cNvCxnSpPr>
          <p:nvPr/>
        </p:nvCxnSpPr>
        <p:spPr>
          <a:xfrm flipH="1">
            <a:off x="7598875" y="2829502"/>
            <a:ext cx="174880"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61" name="TextBox 60">
            <a:extLst>
              <a:ext uri="{FF2B5EF4-FFF2-40B4-BE49-F238E27FC236}">
                <a16:creationId xmlns:a16="http://schemas.microsoft.com/office/drawing/2014/main" id="{1CA70D2A-786A-479E-B12F-C955F4DC594E}"/>
              </a:ext>
            </a:extLst>
          </p:cNvPr>
          <p:cNvSpPr txBox="1"/>
          <p:nvPr/>
        </p:nvSpPr>
        <p:spPr>
          <a:xfrm flipH="1">
            <a:off x="7717335" y="2764228"/>
            <a:ext cx="1766901" cy="338554"/>
          </a:xfrm>
          <a:prstGeom prst="rect">
            <a:avLst/>
          </a:prstGeom>
          <a:noFill/>
        </p:spPr>
        <p:txBody>
          <a:bodyPr wrap="square" rtlCol="0">
            <a:spAutoFit/>
          </a:bodyPr>
          <a:lstStyle/>
          <a:p>
            <a:r>
              <a:rPr lang="en-US" sz="1600" b="1" dirty="0">
                <a:latin typeface="Arial" panose="020B0604020202020204" pitchFamily="34" charset="0"/>
                <a:cs typeface="Arial" panose="020B0604020202020204" pitchFamily="34" charset="0"/>
              </a:rPr>
              <a:t>HPV16 E7</a:t>
            </a:r>
          </a:p>
        </p:txBody>
      </p:sp>
      <p:sp>
        <p:nvSpPr>
          <p:cNvPr id="62" name="TextBox 61">
            <a:extLst>
              <a:ext uri="{FF2B5EF4-FFF2-40B4-BE49-F238E27FC236}">
                <a16:creationId xmlns:a16="http://schemas.microsoft.com/office/drawing/2014/main" id="{55617D78-108A-498B-959B-BB40D3628BEC}"/>
              </a:ext>
            </a:extLst>
          </p:cNvPr>
          <p:cNvSpPr txBox="1"/>
          <p:nvPr/>
        </p:nvSpPr>
        <p:spPr>
          <a:xfrm flipH="1">
            <a:off x="7746931" y="3281013"/>
            <a:ext cx="1439597" cy="338554"/>
          </a:xfrm>
          <a:prstGeom prst="rect">
            <a:avLst/>
          </a:prstGeom>
          <a:noFill/>
        </p:spPr>
        <p:txBody>
          <a:bodyPr wrap="square" rtlCol="0">
            <a:spAutoFit/>
          </a:bodyPr>
          <a:lstStyle/>
          <a:p>
            <a:r>
              <a:rPr lang="en-US" sz="1600" b="1" dirty="0">
                <a:latin typeface="Arial" panose="020B0604020202020204" pitchFamily="34" charset="0"/>
                <a:cs typeface="Arial" panose="020B0604020202020204" pitchFamily="34" charset="0"/>
              </a:rPr>
              <a:t>Actin</a:t>
            </a:r>
          </a:p>
        </p:txBody>
      </p:sp>
      <p:cxnSp>
        <p:nvCxnSpPr>
          <p:cNvPr id="63" name="Straight Arrow Connector 62">
            <a:extLst>
              <a:ext uri="{FF2B5EF4-FFF2-40B4-BE49-F238E27FC236}">
                <a16:creationId xmlns:a16="http://schemas.microsoft.com/office/drawing/2014/main" id="{E1D26C15-73A5-414C-A547-8DF042AC33CF}"/>
              </a:ext>
            </a:extLst>
          </p:cNvPr>
          <p:cNvCxnSpPr>
            <a:cxnSpLocks/>
          </p:cNvCxnSpPr>
          <p:nvPr/>
        </p:nvCxnSpPr>
        <p:spPr>
          <a:xfrm flipH="1">
            <a:off x="7603472" y="3340533"/>
            <a:ext cx="174880"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1FBCA221-55BA-4834-B581-21CF37F9D059}"/>
              </a:ext>
            </a:extLst>
          </p:cNvPr>
          <p:cNvSpPr txBox="1"/>
          <p:nvPr/>
        </p:nvSpPr>
        <p:spPr>
          <a:xfrm>
            <a:off x="2964591" y="3541800"/>
            <a:ext cx="617440" cy="261610"/>
          </a:xfrm>
          <a:prstGeom prst="rect">
            <a:avLst/>
          </a:prstGeom>
          <a:noFill/>
        </p:spPr>
        <p:txBody>
          <a:bodyPr wrap="square" rtlCol="0">
            <a:spAutoFit/>
          </a:bodyPr>
          <a:lstStyle/>
          <a:p>
            <a:pPr algn="ctr"/>
            <a:r>
              <a:rPr lang="en-US" sz="1100" b="1" dirty="0">
                <a:latin typeface="Arial" panose="020B0604020202020204" pitchFamily="34" charset="0"/>
                <a:cs typeface="Arial" panose="020B0604020202020204" pitchFamily="34" charset="0"/>
              </a:rPr>
              <a:t>MT1</a:t>
            </a:r>
          </a:p>
        </p:txBody>
      </p:sp>
      <p:sp>
        <p:nvSpPr>
          <p:cNvPr id="76" name="TextBox 75">
            <a:extLst>
              <a:ext uri="{FF2B5EF4-FFF2-40B4-BE49-F238E27FC236}">
                <a16:creationId xmlns:a16="http://schemas.microsoft.com/office/drawing/2014/main" id="{1FBCA221-55BA-4834-B581-21CF37F9D059}"/>
              </a:ext>
            </a:extLst>
          </p:cNvPr>
          <p:cNvSpPr txBox="1"/>
          <p:nvPr/>
        </p:nvSpPr>
        <p:spPr>
          <a:xfrm>
            <a:off x="3395238" y="3541800"/>
            <a:ext cx="519645" cy="261610"/>
          </a:xfrm>
          <a:prstGeom prst="rect">
            <a:avLst/>
          </a:prstGeom>
          <a:noFill/>
        </p:spPr>
        <p:txBody>
          <a:bodyPr wrap="square" rtlCol="0">
            <a:spAutoFit/>
          </a:bodyPr>
          <a:lstStyle/>
          <a:p>
            <a:pPr algn="ctr"/>
            <a:r>
              <a:rPr lang="en-US" sz="1100" b="1" dirty="0">
                <a:latin typeface="Arial" panose="020B0604020202020204" pitchFamily="34" charset="0"/>
                <a:cs typeface="Arial" panose="020B0604020202020204" pitchFamily="34" charset="0"/>
              </a:rPr>
              <a:t>MT2</a:t>
            </a:r>
          </a:p>
        </p:txBody>
      </p:sp>
      <p:sp>
        <p:nvSpPr>
          <p:cNvPr id="83" name="TextBox 82">
            <a:extLst>
              <a:ext uri="{FF2B5EF4-FFF2-40B4-BE49-F238E27FC236}">
                <a16:creationId xmlns:a16="http://schemas.microsoft.com/office/drawing/2014/main" id="{45ABCD29-B706-4206-9904-7047BFC85C5B}"/>
              </a:ext>
            </a:extLst>
          </p:cNvPr>
          <p:cNvSpPr txBox="1"/>
          <p:nvPr/>
        </p:nvSpPr>
        <p:spPr>
          <a:xfrm>
            <a:off x="1656291" y="2370999"/>
            <a:ext cx="1101584" cy="276999"/>
          </a:xfrm>
          <a:prstGeom prst="rect">
            <a:avLst/>
          </a:prstGeom>
          <a:noFill/>
        </p:spPr>
        <p:txBody>
          <a:bodyPr wrap="none" rtlCol="0">
            <a:spAutoFit/>
          </a:bodyPr>
          <a:lstStyle/>
          <a:p>
            <a:r>
              <a:rPr lang="en-US" sz="1200" b="1" dirty="0">
                <a:solidFill>
                  <a:srgbClr val="FF0000"/>
                </a:solidFill>
                <a:latin typeface="Arial" panose="020B0604020202020204" pitchFamily="34" charset="0"/>
                <a:cs typeface="Arial" panose="020B0604020202020204" pitchFamily="34" charset="0"/>
              </a:rPr>
              <a:t>pcDNA3.1(+)</a:t>
            </a:r>
          </a:p>
        </p:txBody>
      </p:sp>
      <p:sp>
        <p:nvSpPr>
          <p:cNvPr id="84" name="TextBox 83">
            <a:extLst>
              <a:ext uri="{FF2B5EF4-FFF2-40B4-BE49-F238E27FC236}">
                <a16:creationId xmlns:a16="http://schemas.microsoft.com/office/drawing/2014/main" id="{ADF2F89B-90F8-4916-917A-97B6F42F7DE9}"/>
              </a:ext>
            </a:extLst>
          </p:cNvPr>
          <p:cNvSpPr txBox="1"/>
          <p:nvPr/>
        </p:nvSpPr>
        <p:spPr>
          <a:xfrm>
            <a:off x="2964591" y="2370999"/>
            <a:ext cx="692818" cy="307777"/>
          </a:xfrm>
          <a:prstGeom prst="rect">
            <a:avLst/>
          </a:prstGeom>
          <a:noFill/>
        </p:spPr>
        <p:txBody>
          <a:bodyPr wrap="none" rtlCol="0">
            <a:spAutoFit/>
          </a:bodyPr>
          <a:lstStyle/>
          <a:p>
            <a:r>
              <a:rPr lang="en-US" sz="1400" b="1" dirty="0" err="1">
                <a:latin typeface="Arial" panose="020B0604020202020204" pitchFamily="34" charset="0"/>
                <a:cs typeface="Arial" panose="020B0604020202020204" pitchFamily="34" charset="0"/>
              </a:rPr>
              <a:t>pCMV</a:t>
            </a:r>
            <a:endParaRPr lang="en-US" sz="1100" b="1" dirty="0">
              <a:latin typeface="Arial" panose="020B0604020202020204" pitchFamily="34" charset="0"/>
              <a:cs typeface="Arial" panose="020B0604020202020204" pitchFamily="34" charset="0"/>
            </a:endParaRPr>
          </a:p>
        </p:txBody>
      </p:sp>
      <p:sp>
        <p:nvSpPr>
          <p:cNvPr id="88" name="TextBox 87">
            <a:extLst>
              <a:ext uri="{FF2B5EF4-FFF2-40B4-BE49-F238E27FC236}">
                <a16:creationId xmlns:a16="http://schemas.microsoft.com/office/drawing/2014/main" id="{A76D18C8-C127-4C52-AC12-8634C18B6565}"/>
              </a:ext>
            </a:extLst>
          </p:cNvPr>
          <p:cNvSpPr txBox="1"/>
          <p:nvPr/>
        </p:nvSpPr>
        <p:spPr>
          <a:xfrm>
            <a:off x="1819416" y="3541800"/>
            <a:ext cx="674041" cy="261610"/>
          </a:xfrm>
          <a:prstGeom prst="rect">
            <a:avLst/>
          </a:prstGeom>
          <a:noFill/>
        </p:spPr>
        <p:txBody>
          <a:bodyPr wrap="square" rtlCol="0">
            <a:spAutoFit/>
          </a:bodyPr>
          <a:lstStyle/>
          <a:p>
            <a:r>
              <a:rPr lang="en-US" sz="1100" b="1" dirty="0">
                <a:latin typeface="Arial" panose="020B0604020202020204" pitchFamily="34" charset="0"/>
                <a:cs typeface="Arial" panose="020B0604020202020204" pitchFamily="34" charset="0"/>
              </a:rPr>
              <a:t>Vector</a:t>
            </a:r>
          </a:p>
        </p:txBody>
      </p:sp>
      <p:sp>
        <p:nvSpPr>
          <p:cNvPr id="89" name="TextBox 88">
            <a:extLst>
              <a:ext uri="{FF2B5EF4-FFF2-40B4-BE49-F238E27FC236}">
                <a16:creationId xmlns:a16="http://schemas.microsoft.com/office/drawing/2014/main" id="{AD36E901-79DE-42B0-A9B5-28A9C4F994E5}"/>
              </a:ext>
            </a:extLst>
          </p:cNvPr>
          <p:cNvSpPr txBox="1"/>
          <p:nvPr/>
        </p:nvSpPr>
        <p:spPr>
          <a:xfrm>
            <a:off x="2354991" y="3541800"/>
            <a:ext cx="419100" cy="261610"/>
          </a:xfrm>
          <a:prstGeom prst="rect">
            <a:avLst/>
          </a:prstGeom>
          <a:noFill/>
        </p:spPr>
        <p:txBody>
          <a:bodyPr wrap="square" rtlCol="0">
            <a:spAutoFit/>
          </a:bodyPr>
          <a:lstStyle/>
          <a:p>
            <a:r>
              <a:rPr lang="en-US" sz="1100" b="1" dirty="0">
                <a:latin typeface="Arial" panose="020B0604020202020204" pitchFamily="34" charset="0"/>
                <a:cs typeface="Arial" panose="020B0604020202020204" pitchFamily="34" charset="0"/>
              </a:rPr>
              <a:t>WT</a:t>
            </a:r>
          </a:p>
        </p:txBody>
      </p:sp>
      <p:cxnSp>
        <p:nvCxnSpPr>
          <p:cNvPr id="7175" name="Straight Connector 7174"/>
          <p:cNvCxnSpPr/>
          <p:nvPr/>
        </p:nvCxnSpPr>
        <p:spPr>
          <a:xfrm>
            <a:off x="2717137" y="2651311"/>
            <a:ext cx="0" cy="1097494"/>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7177" name="Rectangle 7176"/>
          <p:cNvSpPr/>
          <p:nvPr/>
        </p:nvSpPr>
        <p:spPr>
          <a:xfrm>
            <a:off x="2431191" y="2045603"/>
            <a:ext cx="811312" cy="338554"/>
          </a:xfrm>
          <a:prstGeom prst="rect">
            <a:avLst/>
          </a:prstGeom>
        </p:spPr>
        <p:txBody>
          <a:bodyPr wrap="none">
            <a:spAutoFit/>
          </a:bodyPr>
          <a:lstStyle/>
          <a:p>
            <a:r>
              <a:rPr lang="en-US" sz="1600" b="1" dirty="0">
                <a:latin typeface="Arial" panose="020B0604020202020204" pitchFamily="34" charset="0"/>
                <a:cs typeface="Arial" panose="020B0604020202020204" pitchFamily="34" charset="0"/>
              </a:rPr>
              <a:t>Vector</a:t>
            </a:r>
          </a:p>
        </p:txBody>
      </p:sp>
      <p:sp>
        <p:nvSpPr>
          <p:cNvPr id="98" name="TextBox 97">
            <a:extLst>
              <a:ext uri="{FF2B5EF4-FFF2-40B4-BE49-F238E27FC236}">
                <a16:creationId xmlns:a16="http://schemas.microsoft.com/office/drawing/2014/main" id="{1CA70D2A-786A-479E-B12F-C955F4DC594E}"/>
              </a:ext>
            </a:extLst>
          </p:cNvPr>
          <p:cNvSpPr txBox="1"/>
          <p:nvPr/>
        </p:nvSpPr>
        <p:spPr>
          <a:xfrm flipH="1">
            <a:off x="6598766" y="2427356"/>
            <a:ext cx="545201" cy="307777"/>
          </a:xfrm>
          <a:prstGeom prst="rect">
            <a:avLst/>
          </a:prstGeom>
          <a:noFill/>
        </p:spPr>
        <p:txBody>
          <a:bodyPr wrap="square" rtlCol="0">
            <a:spAutoFit/>
          </a:bodyPr>
          <a:lstStyle/>
          <a:p>
            <a:r>
              <a:rPr lang="en-US" sz="1400" b="1" dirty="0">
                <a:latin typeface="Arial" panose="020B0604020202020204" pitchFamily="34" charset="0"/>
                <a:cs typeface="Arial" panose="020B0604020202020204" pitchFamily="34" charset="0"/>
              </a:rPr>
              <a:t>16 </a:t>
            </a:r>
          </a:p>
        </p:txBody>
      </p:sp>
      <p:sp>
        <p:nvSpPr>
          <p:cNvPr id="99" name="TextBox 98">
            <a:extLst>
              <a:ext uri="{FF2B5EF4-FFF2-40B4-BE49-F238E27FC236}">
                <a16:creationId xmlns:a16="http://schemas.microsoft.com/office/drawing/2014/main" id="{1CA70D2A-786A-479E-B12F-C955F4DC594E}"/>
              </a:ext>
            </a:extLst>
          </p:cNvPr>
          <p:cNvSpPr txBox="1"/>
          <p:nvPr/>
        </p:nvSpPr>
        <p:spPr>
          <a:xfrm flipH="1">
            <a:off x="7203385" y="2427356"/>
            <a:ext cx="462955" cy="307777"/>
          </a:xfrm>
          <a:prstGeom prst="rect">
            <a:avLst/>
          </a:prstGeom>
          <a:noFill/>
        </p:spPr>
        <p:txBody>
          <a:bodyPr wrap="square" rtlCol="0">
            <a:spAutoFit/>
          </a:bodyPr>
          <a:lstStyle/>
          <a:p>
            <a:r>
              <a:rPr lang="en-US" sz="1400" b="1" dirty="0">
                <a:latin typeface="Arial" panose="020B0604020202020204" pitchFamily="34" charset="0"/>
                <a:cs typeface="Arial" panose="020B0604020202020204" pitchFamily="34" charset="0"/>
              </a:rPr>
              <a:t>18 </a:t>
            </a:r>
          </a:p>
        </p:txBody>
      </p:sp>
      <p:sp>
        <p:nvSpPr>
          <p:cNvPr id="100" name="TextBox 99">
            <a:extLst>
              <a:ext uri="{FF2B5EF4-FFF2-40B4-BE49-F238E27FC236}">
                <a16:creationId xmlns:a16="http://schemas.microsoft.com/office/drawing/2014/main" id="{1CA70D2A-786A-479E-B12F-C955F4DC594E}"/>
              </a:ext>
            </a:extLst>
          </p:cNvPr>
          <p:cNvSpPr txBox="1"/>
          <p:nvPr/>
        </p:nvSpPr>
        <p:spPr>
          <a:xfrm flipH="1">
            <a:off x="6575723" y="2114481"/>
            <a:ext cx="1927392" cy="338554"/>
          </a:xfrm>
          <a:prstGeom prst="rect">
            <a:avLst/>
          </a:prstGeom>
          <a:noFill/>
        </p:spPr>
        <p:txBody>
          <a:bodyPr wrap="square" rtlCol="0">
            <a:spAutoFit/>
          </a:bodyPr>
          <a:lstStyle/>
          <a:p>
            <a:r>
              <a:rPr lang="en-US" sz="1600" b="1" dirty="0">
                <a:latin typeface="Arial" panose="020B0604020202020204" pitchFamily="34" charset="0"/>
                <a:cs typeface="Arial" panose="020B0604020202020204" pitchFamily="34" charset="0"/>
              </a:rPr>
              <a:t>HPV types </a:t>
            </a:r>
          </a:p>
        </p:txBody>
      </p:sp>
      <p:cxnSp>
        <p:nvCxnSpPr>
          <p:cNvPr id="106" name="Straight Connector 105"/>
          <p:cNvCxnSpPr>
            <a:cxnSpLocks/>
          </p:cNvCxnSpPr>
          <p:nvPr/>
        </p:nvCxnSpPr>
        <p:spPr>
          <a:xfrm>
            <a:off x="7199712" y="2742855"/>
            <a:ext cx="0" cy="1197549"/>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 name="TextBox 1">
            <a:extLst>
              <a:ext uri="{FF2B5EF4-FFF2-40B4-BE49-F238E27FC236}">
                <a16:creationId xmlns:a16="http://schemas.microsoft.com/office/drawing/2014/main" id="{391FD30A-83AA-46B0-B1B9-CAF6805C6539}"/>
              </a:ext>
            </a:extLst>
          </p:cNvPr>
          <p:cNvSpPr txBox="1"/>
          <p:nvPr/>
        </p:nvSpPr>
        <p:spPr>
          <a:xfrm>
            <a:off x="497903" y="412365"/>
            <a:ext cx="1176925" cy="338554"/>
          </a:xfrm>
          <a:prstGeom prst="rect">
            <a:avLst/>
          </a:prstGeom>
          <a:noFill/>
        </p:spPr>
        <p:txBody>
          <a:bodyPr wrap="none" rtlCol="0">
            <a:spAutoFit/>
          </a:bodyPr>
          <a:lstStyle/>
          <a:p>
            <a:r>
              <a:rPr lang="en-US" sz="1600" b="1" dirty="0">
                <a:latin typeface="Arial" panose="020B0604020202020204" pitchFamily="34" charset="0"/>
                <a:cs typeface="Arial" panose="020B0604020202020204" pitchFamily="34" charset="0"/>
              </a:rPr>
              <a:t>Figure S1.</a:t>
            </a:r>
          </a:p>
        </p:txBody>
      </p:sp>
      <p:sp>
        <p:nvSpPr>
          <p:cNvPr id="3" name="TextBox 2">
            <a:extLst>
              <a:ext uri="{FF2B5EF4-FFF2-40B4-BE49-F238E27FC236}">
                <a16:creationId xmlns:a16="http://schemas.microsoft.com/office/drawing/2014/main" id="{E5B0D604-2148-4E68-A7A5-58AC36ECFB33}"/>
              </a:ext>
            </a:extLst>
          </p:cNvPr>
          <p:cNvSpPr txBox="1"/>
          <p:nvPr/>
        </p:nvSpPr>
        <p:spPr>
          <a:xfrm>
            <a:off x="1086366" y="1907103"/>
            <a:ext cx="389850" cy="338554"/>
          </a:xfrm>
          <a:prstGeom prst="rect">
            <a:avLst/>
          </a:prstGeom>
          <a:noFill/>
        </p:spPr>
        <p:txBody>
          <a:bodyPr wrap="none" rtlCol="0">
            <a:spAutoFit/>
          </a:bodyPr>
          <a:lstStyle/>
          <a:p>
            <a:r>
              <a:rPr lang="en-US" sz="1600" b="1" dirty="0">
                <a:latin typeface="Arial" panose="020B0604020202020204" pitchFamily="34" charset="0"/>
                <a:cs typeface="Arial" panose="020B0604020202020204" pitchFamily="34" charset="0"/>
              </a:rPr>
              <a:t>A.</a:t>
            </a:r>
          </a:p>
        </p:txBody>
      </p:sp>
      <p:sp>
        <p:nvSpPr>
          <p:cNvPr id="33" name="TextBox 32">
            <a:extLst>
              <a:ext uri="{FF2B5EF4-FFF2-40B4-BE49-F238E27FC236}">
                <a16:creationId xmlns:a16="http://schemas.microsoft.com/office/drawing/2014/main" id="{E5C229AE-9143-40C4-8C32-71F33BDDD229}"/>
              </a:ext>
            </a:extLst>
          </p:cNvPr>
          <p:cNvSpPr txBox="1"/>
          <p:nvPr/>
        </p:nvSpPr>
        <p:spPr>
          <a:xfrm>
            <a:off x="5179544" y="1907103"/>
            <a:ext cx="389850" cy="338554"/>
          </a:xfrm>
          <a:prstGeom prst="rect">
            <a:avLst/>
          </a:prstGeom>
          <a:noFill/>
        </p:spPr>
        <p:txBody>
          <a:bodyPr wrap="none" rtlCol="0">
            <a:spAutoFit/>
          </a:bodyPr>
          <a:lstStyle/>
          <a:p>
            <a:r>
              <a:rPr lang="en-US" sz="1600" b="1" dirty="0">
                <a:latin typeface="Arial" panose="020B0604020202020204" pitchFamily="34" charset="0"/>
                <a:cs typeface="Arial" panose="020B0604020202020204" pitchFamily="34" charset="0"/>
              </a:rPr>
              <a:t>B.</a:t>
            </a:r>
          </a:p>
        </p:txBody>
      </p:sp>
    </p:spTree>
    <p:extLst>
      <p:ext uri="{BB962C8B-B14F-4D97-AF65-F5344CB8AC3E}">
        <p14:creationId xmlns:p14="http://schemas.microsoft.com/office/powerpoint/2010/main" val="251603857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895785B8-E7AE-4E5C-B8AF-86D8A7F29DFF}"/>
              </a:ext>
            </a:extLst>
          </p:cNvPr>
          <p:cNvSpPr txBox="1"/>
          <p:nvPr/>
        </p:nvSpPr>
        <p:spPr>
          <a:xfrm>
            <a:off x="5019863" y="3308608"/>
            <a:ext cx="260008" cy="326115"/>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grpSp>
        <p:nvGrpSpPr>
          <p:cNvPr id="16" name="Group 15">
            <a:extLst>
              <a:ext uri="{FF2B5EF4-FFF2-40B4-BE49-F238E27FC236}">
                <a16:creationId xmlns:a16="http://schemas.microsoft.com/office/drawing/2014/main" id="{A70E5C64-C0B1-4463-8567-423DAD32C45D}"/>
              </a:ext>
            </a:extLst>
          </p:cNvPr>
          <p:cNvGrpSpPr/>
          <p:nvPr/>
        </p:nvGrpSpPr>
        <p:grpSpPr>
          <a:xfrm>
            <a:off x="1918097" y="1142554"/>
            <a:ext cx="6454022" cy="4571553"/>
            <a:chOff x="2273300" y="719138"/>
            <a:chExt cx="7649212" cy="5418137"/>
          </a:xfrm>
        </p:grpSpPr>
        <p:graphicFrame>
          <p:nvGraphicFramePr>
            <p:cNvPr id="2" name="Object 1">
              <a:extLst>
                <a:ext uri="{FF2B5EF4-FFF2-40B4-BE49-F238E27FC236}">
                  <a16:creationId xmlns:a16="http://schemas.microsoft.com/office/drawing/2014/main" id="{5EAA0D57-E07C-4140-9799-E0B5C644C184}"/>
                </a:ext>
              </a:extLst>
            </p:cNvPr>
            <p:cNvGraphicFramePr>
              <a:graphicFrameLocks noChangeAspect="1"/>
            </p:cNvGraphicFramePr>
            <p:nvPr/>
          </p:nvGraphicFramePr>
          <p:xfrm>
            <a:off x="2273300" y="719138"/>
            <a:ext cx="7645400" cy="5418137"/>
          </p:xfrm>
          <a:graphic>
            <a:graphicData uri="http://schemas.openxmlformats.org/presentationml/2006/ole">
              <mc:AlternateContent xmlns:mc="http://schemas.openxmlformats.org/markup-compatibility/2006">
                <mc:Choice xmlns:v="urn:schemas-microsoft-com:vml" Requires="v">
                  <p:oleObj spid="_x0000_s63496" name="Prism 8" r:id="rId4" imgW="10017895" imgH="7098636" progId="Prism8.Document">
                    <p:embed/>
                  </p:oleObj>
                </mc:Choice>
                <mc:Fallback>
                  <p:oleObj name="Prism 8" r:id="rId4" imgW="10017895" imgH="7098636" progId="Prism8.Document">
                    <p:embed/>
                    <p:pic>
                      <p:nvPicPr>
                        <p:cNvPr id="2" name="Object 1">
                          <a:extLst>
                            <a:ext uri="{FF2B5EF4-FFF2-40B4-BE49-F238E27FC236}">
                              <a16:creationId xmlns:a16="http://schemas.microsoft.com/office/drawing/2014/main" id="{5EAA0D57-E07C-4140-9799-E0B5C644C184}"/>
                            </a:ext>
                          </a:extLst>
                        </p:cNvPr>
                        <p:cNvPicPr/>
                        <p:nvPr/>
                      </p:nvPicPr>
                      <p:blipFill>
                        <a:blip r:embed="rId5"/>
                        <a:stretch>
                          <a:fillRect/>
                        </a:stretch>
                      </p:blipFill>
                      <p:spPr>
                        <a:xfrm>
                          <a:off x="2273300" y="719138"/>
                          <a:ext cx="7645400" cy="5418137"/>
                        </a:xfrm>
                        <a:prstGeom prst="rect">
                          <a:avLst/>
                        </a:prstGeom>
                      </p:spPr>
                    </p:pic>
                  </p:oleObj>
                </mc:Fallback>
              </mc:AlternateContent>
            </a:graphicData>
          </a:graphic>
        </p:graphicFrame>
        <p:sp>
          <p:nvSpPr>
            <p:cNvPr id="5" name="TextBox 4">
              <a:extLst>
                <a:ext uri="{FF2B5EF4-FFF2-40B4-BE49-F238E27FC236}">
                  <a16:creationId xmlns:a16="http://schemas.microsoft.com/office/drawing/2014/main" id="{AFD63D1C-B3A2-462D-B020-623BBD765702}"/>
                </a:ext>
              </a:extLst>
            </p:cNvPr>
            <p:cNvSpPr txBox="1"/>
            <p:nvPr/>
          </p:nvSpPr>
          <p:spPr>
            <a:xfrm>
              <a:off x="4815291" y="4796511"/>
              <a:ext cx="308158" cy="386507"/>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sp>
          <p:nvSpPr>
            <p:cNvPr id="6" name="TextBox 5">
              <a:extLst>
                <a:ext uri="{FF2B5EF4-FFF2-40B4-BE49-F238E27FC236}">
                  <a16:creationId xmlns:a16="http://schemas.microsoft.com/office/drawing/2014/main" id="{48C19AEC-5A03-4E2C-BD2D-363FAAA30E3C}"/>
                </a:ext>
              </a:extLst>
            </p:cNvPr>
            <p:cNvSpPr txBox="1"/>
            <p:nvPr/>
          </p:nvSpPr>
          <p:spPr>
            <a:xfrm>
              <a:off x="5269886" y="4892627"/>
              <a:ext cx="308158" cy="386507"/>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sp>
          <p:nvSpPr>
            <p:cNvPr id="7" name="TextBox 6">
              <a:extLst>
                <a:ext uri="{FF2B5EF4-FFF2-40B4-BE49-F238E27FC236}">
                  <a16:creationId xmlns:a16="http://schemas.microsoft.com/office/drawing/2014/main" id="{5CF72E5E-A115-49E3-9E64-311A886C1264}"/>
                </a:ext>
              </a:extLst>
            </p:cNvPr>
            <p:cNvSpPr txBox="1"/>
            <p:nvPr/>
          </p:nvSpPr>
          <p:spPr>
            <a:xfrm>
              <a:off x="9614354" y="4883622"/>
              <a:ext cx="308158" cy="386507"/>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sp>
          <p:nvSpPr>
            <p:cNvPr id="8" name="TextBox 7">
              <a:extLst>
                <a:ext uri="{FF2B5EF4-FFF2-40B4-BE49-F238E27FC236}">
                  <a16:creationId xmlns:a16="http://schemas.microsoft.com/office/drawing/2014/main" id="{CBB1B04F-9CC8-4D73-A41E-845D2DD27F19}"/>
                </a:ext>
              </a:extLst>
            </p:cNvPr>
            <p:cNvSpPr txBox="1"/>
            <p:nvPr/>
          </p:nvSpPr>
          <p:spPr>
            <a:xfrm>
              <a:off x="5491219" y="4705932"/>
              <a:ext cx="308158" cy="386507"/>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sp>
          <p:nvSpPr>
            <p:cNvPr id="10" name="TextBox 9">
              <a:extLst>
                <a:ext uri="{FF2B5EF4-FFF2-40B4-BE49-F238E27FC236}">
                  <a16:creationId xmlns:a16="http://schemas.microsoft.com/office/drawing/2014/main" id="{8F58C02C-C613-4A00-AE63-BE11D50E1E56}"/>
                </a:ext>
              </a:extLst>
            </p:cNvPr>
            <p:cNvSpPr txBox="1"/>
            <p:nvPr/>
          </p:nvSpPr>
          <p:spPr>
            <a:xfrm>
              <a:off x="6898890" y="4779302"/>
              <a:ext cx="308158" cy="386507"/>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sp>
          <p:nvSpPr>
            <p:cNvPr id="11" name="TextBox 10">
              <a:extLst>
                <a:ext uri="{FF2B5EF4-FFF2-40B4-BE49-F238E27FC236}">
                  <a16:creationId xmlns:a16="http://schemas.microsoft.com/office/drawing/2014/main" id="{DF9EF4C8-253E-40E2-9873-164B5EAE7F24}"/>
                </a:ext>
              </a:extLst>
            </p:cNvPr>
            <p:cNvSpPr txBox="1"/>
            <p:nvPr/>
          </p:nvSpPr>
          <p:spPr>
            <a:xfrm>
              <a:off x="7833574" y="4919190"/>
              <a:ext cx="308158" cy="386507"/>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sp>
          <p:nvSpPr>
            <p:cNvPr id="13" name="TextBox 12">
              <a:extLst>
                <a:ext uri="{FF2B5EF4-FFF2-40B4-BE49-F238E27FC236}">
                  <a16:creationId xmlns:a16="http://schemas.microsoft.com/office/drawing/2014/main" id="{5F02E669-53A2-40BA-8425-06DB4F0CD65A}"/>
                </a:ext>
              </a:extLst>
            </p:cNvPr>
            <p:cNvSpPr txBox="1"/>
            <p:nvPr/>
          </p:nvSpPr>
          <p:spPr>
            <a:xfrm>
              <a:off x="6216368" y="4578698"/>
              <a:ext cx="308158" cy="386507"/>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sp>
          <p:nvSpPr>
            <p:cNvPr id="14" name="TextBox 13">
              <a:extLst>
                <a:ext uri="{FF2B5EF4-FFF2-40B4-BE49-F238E27FC236}">
                  <a16:creationId xmlns:a16="http://schemas.microsoft.com/office/drawing/2014/main" id="{E7A20F47-CD34-412D-8748-727021A60A51}"/>
                </a:ext>
              </a:extLst>
            </p:cNvPr>
            <p:cNvSpPr txBox="1"/>
            <p:nvPr/>
          </p:nvSpPr>
          <p:spPr>
            <a:xfrm>
              <a:off x="3813705" y="4713225"/>
              <a:ext cx="308158" cy="386507"/>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sp>
          <p:nvSpPr>
            <p:cNvPr id="15" name="TextBox 14">
              <a:extLst>
                <a:ext uri="{FF2B5EF4-FFF2-40B4-BE49-F238E27FC236}">
                  <a16:creationId xmlns:a16="http://schemas.microsoft.com/office/drawing/2014/main" id="{3BCC352A-35F0-4530-8ED2-C6DB2CA8AF46}"/>
                </a:ext>
              </a:extLst>
            </p:cNvPr>
            <p:cNvSpPr txBox="1"/>
            <p:nvPr/>
          </p:nvSpPr>
          <p:spPr>
            <a:xfrm>
              <a:off x="4554434" y="4840454"/>
              <a:ext cx="308158" cy="386507"/>
            </a:xfrm>
            <a:prstGeom prst="rect">
              <a:avLst/>
            </a:prstGeom>
            <a:noFill/>
          </p:spPr>
          <p:txBody>
            <a:bodyPr wrap="none" rtlCol="0">
              <a:spAutoFit/>
            </a:bodyPr>
            <a:lstStyle/>
            <a:p>
              <a:r>
                <a:rPr lang="en-US" sz="1519" dirty="0">
                  <a:latin typeface="Arial" panose="020B0604020202020204" pitchFamily="34" charset="0"/>
                  <a:cs typeface="Arial" panose="020B0604020202020204" pitchFamily="34" charset="0"/>
                </a:rPr>
                <a:t>*</a:t>
              </a:r>
            </a:p>
          </p:txBody>
        </p:sp>
      </p:grpSp>
      <p:sp>
        <p:nvSpPr>
          <p:cNvPr id="17" name="TextBox 16">
            <a:extLst>
              <a:ext uri="{FF2B5EF4-FFF2-40B4-BE49-F238E27FC236}">
                <a16:creationId xmlns:a16="http://schemas.microsoft.com/office/drawing/2014/main" id="{CBF1A752-FA01-4088-B5DF-22BD4EB68CF3}"/>
              </a:ext>
            </a:extLst>
          </p:cNvPr>
          <p:cNvSpPr txBox="1"/>
          <p:nvPr/>
        </p:nvSpPr>
        <p:spPr>
          <a:xfrm>
            <a:off x="283569" y="322212"/>
            <a:ext cx="1030603" cy="276999"/>
          </a:xfrm>
          <a:prstGeom prst="rect">
            <a:avLst/>
          </a:prstGeom>
          <a:noFill/>
        </p:spPr>
        <p:txBody>
          <a:bodyPr wrap="none" rtlCol="0">
            <a:spAutoFit/>
          </a:bodyPr>
          <a:lstStyle/>
          <a:p>
            <a:r>
              <a:rPr lang="en-US" sz="1200" dirty="0">
                <a:latin typeface="Arial" panose="020B0604020202020204" pitchFamily="34" charset="0"/>
                <a:cs typeface="Arial" panose="020B0604020202020204" pitchFamily="34" charset="0"/>
              </a:rPr>
              <a:t>Figure S2. A</a:t>
            </a:r>
          </a:p>
        </p:txBody>
      </p:sp>
    </p:spTree>
    <p:extLst>
      <p:ext uri="{BB962C8B-B14F-4D97-AF65-F5344CB8AC3E}">
        <p14:creationId xmlns:p14="http://schemas.microsoft.com/office/powerpoint/2010/main" val="2984450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Object 1">
            <a:extLst>
              <a:ext uri="{FF2B5EF4-FFF2-40B4-BE49-F238E27FC236}">
                <a16:creationId xmlns:a16="http://schemas.microsoft.com/office/drawing/2014/main" id="{3BD3D2A6-3B25-4BF8-8B05-FC38D564DD5D}"/>
              </a:ext>
            </a:extLst>
          </p:cNvPr>
          <p:cNvGraphicFramePr>
            <a:graphicFrameLocks noChangeAspect="1"/>
          </p:cNvGraphicFramePr>
          <p:nvPr>
            <p:extLst>
              <p:ext uri="{D42A27DB-BD31-4B8C-83A1-F6EECF244321}">
                <p14:modId xmlns:p14="http://schemas.microsoft.com/office/powerpoint/2010/main" val="1542324735"/>
              </p:ext>
            </p:extLst>
          </p:nvPr>
        </p:nvGraphicFramePr>
        <p:xfrm>
          <a:off x="1194508" y="1009650"/>
          <a:ext cx="7897984" cy="5605272"/>
        </p:xfrm>
        <a:graphic>
          <a:graphicData uri="http://schemas.openxmlformats.org/presentationml/2006/ole">
            <mc:AlternateContent xmlns:mc="http://schemas.openxmlformats.org/markup-compatibility/2006">
              <mc:Choice xmlns:v="urn:schemas-microsoft-com:vml" Requires="v">
                <p:oleObj spid="_x0000_s58417" name="Prism 8" r:id="rId4" imgW="9999528" imgH="7096529" progId="Prism8.Document">
                  <p:embed/>
                </p:oleObj>
              </mc:Choice>
              <mc:Fallback>
                <p:oleObj name="Prism 8" r:id="rId4" imgW="9999528" imgH="7096529" progId="Prism8.Document">
                  <p:embed/>
                  <p:pic>
                    <p:nvPicPr>
                      <p:cNvPr id="0" name=""/>
                      <p:cNvPicPr/>
                      <p:nvPr/>
                    </p:nvPicPr>
                    <p:blipFill>
                      <a:blip r:embed="rId5"/>
                      <a:stretch>
                        <a:fillRect/>
                      </a:stretch>
                    </p:blipFill>
                    <p:spPr>
                      <a:xfrm>
                        <a:off x="1194508" y="1009650"/>
                        <a:ext cx="7897984" cy="5605272"/>
                      </a:xfrm>
                      <a:prstGeom prst="rect">
                        <a:avLst/>
                      </a:prstGeom>
                    </p:spPr>
                  </p:pic>
                </p:oleObj>
              </mc:Fallback>
            </mc:AlternateContent>
          </a:graphicData>
        </a:graphic>
      </p:graphicFrame>
      <p:sp>
        <p:nvSpPr>
          <p:cNvPr id="4" name="TextBox 3">
            <a:extLst>
              <a:ext uri="{FF2B5EF4-FFF2-40B4-BE49-F238E27FC236}">
                <a16:creationId xmlns:a16="http://schemas.microsoft.com/office/drawing/2014/main" id="{D158DF57-9220-4328-97E7-362930414A4B}"/>
              </a:ext>
            </a:extLst>
          </p:cNvPr>
          <p:cNvSpPr txBox="1"/>
          <p:nvPr/>
        </p:nvSpPr>
        <p:spPr>
          <a:xfrm>
            <a:off x="417703" y="202915"/>
            <a:ext cx="1155228" cy="276999"/>
          </a:xfrm>
          <a:prstGeom prst="rect">
            <a:avLst/>
          </a:prstGeom>
          <a:noFill/>
        </p:spPr>
        <p:txBody>
          <a:bodyPr wrap="square" rtlCol="0">
            <a:spAutoFit/>
          </a:bodyPr>
          <a:lstStyle/>
          <a:p>
            <a:r>
              <a:rPr lang="en-US" sz="1200" dirty="0">
                <a:latin typeface="Arial" panose="020B0604020202020204" pitchFamily="34" charset="0"/>
                <a:cs typeface="Arial" panose="020B0604020202020204" pitchFamily="34" charset="0"/>
              </a:rPr>
              <a:t>Figure S2. B </a:t>
            </a:r>
          </a:p>
        </p:txBody>
      </p:sp>
      <p:sp>
        <p:nvSpPr>
          <p:cNvPr id="5" name="TextBox 4">
            <a:extLst>
              <a:ext uri="{FF2B5EF4-FFF2-40B4-BE49-F238E27FC236}">
                <a16:creationId xmlns:a16="http://schemas.microsoft.com/office/drawing/2014/main" id="{B3CA0B74-DFFD-40BB-987D-CFF051E67500}"/>
              </a:ext>
            </a:extLst>
          </p:cNvPr>
          <p:cNvSpPr txBox="1"/>
          <p:nvPr/>
        </p:nvSpPr>
        <p:spPr>
          <a:xfrm>
            <a:off x="8036438" y="4981200"/>
            <a:ext cx="300082" cy="369332"/>
          </a:xfrm>
          <a:prstGeom prst="rect">
            <a:avLst/>
          </a:prstGeom>
          <a:noFill/>
        </p:spPr>
        <p:txBody>
          <a:bodyPr wrap="none" rtlCol="0">
            <a:spAutoFit/>
          </a:bodyPr>
          <a:lstStyle/>
          <a:p>
            <a:r>
              <a:rPr lang="en-US" dirty="0"/>
              <a:t>*</a:t>
            </a:r>
          </a:p>
        </p:txBody>
      </p:sp>
      <p:sp>
        <p:nvSpPr>
          <p:cNvPr id="6" name="TextBox 5">
            <a:extLst>
              <a:ext uri="{FF2B5EF4-FFF2-40B4-BE49-F238E27FC236}">
                <a16:creationId xmlns:a16="http://schemas.microsoft.com/office/drawing/2014/main" id="{78B3F195-1C79-44D7-B165-5704C83E15D1}"/>
              </a:ext>
            </a:extLst>
          </p:cNvPr>
          <p:cNvSpPr txBox="1"/>
          <p:nvPr/>
        </p:nvSpPr>
        <p:spPr>
          <a:xfrm>
            <a:off x="5862918" y="5420601"/>
            <a:ext cx="300082" cy="369332"/>
          </a:xfrm>
          <a:prstGeom prst="rect">
            <a:avLst/>
          </a:prstGeom>
          <a:noFill/>
        </p:spPr>
        <p:txBody>
          <a:bodyPr wrap="none" rtlCol="0">
            <a:spAutoFit/>
          </a:bodyPr>
          <a:lstStyle/>
          <a:p>
            <a:r>
              <a:rPr lang="en-US" dirty="0"/>
              <a:t>*</a:t>
            </a:r>
          </a:p>
        </p:txBody>
      </p:sp>
      <p:sp>
        <p:nvSpPr>
          <p:cNvPr id="7" name="TextBox 6">
            <a:extLst>
              <a:ext uri="{FF2B5EF4-FFF2-40B4-BE49-F238E27FC236}">
                <a16:creationId xmlns:a16="http://schemas.microsoft.com/office/drawing/2014/main" id="{32CFFA07-ECDF-4A2D-AE19-9ABD1F6C0290}"/>
              </a:ext>
            </a:extLst>
          </p:cNvPr>
          <p:cNvSpPr txBox="1"/>
          <p:nvPr/>
        </p:nvSpPr>
        <p:spPr>
          <a:xfrm>
            <a:off x="2169083" y="5056531"/>
            <a:ext cx="300082" cy="369332"/>
          </a:xfrm>
          <a:prstGeom prst="rect">
            <a:avLst/>
          </a:prstGeom>
          <a:noFill/>
        </p:spPr>
        <p:txBody>
          <a:bodyPr wrap="none" rtlCol="0">
            <a:spAutoFit/>
          </a:bodyPr>
          <a:lstStyle/>
          <a:p>
            <a:r>
              <a:rPr lang="en-US" dirty="0"/>
              <a:t>*</a:t>
            </a:r>
          </a:p>
        </p:txBody>
      </p:sp>
      <p:sp>
        <p:nvSpPr>
          <p:cNvPr id="8" name="TextBox 7">
            <a:extLst>
              <a:ext uri="{FF2B5EF4-FFF2-40B4-BE49-F238E27FC236}">
                <a16:creationId xmlns:a16="http://schemas.microsoft.com/office/drawing/2014/main" id="{75973DE9-AD5B-4924-822C-2D2D56567527}"/>
              </a:ext>
            </a:extLst>
          </p:cNvPr>
          <p:cNvSpPr txBox="1"/>
          <p:nvPr/>
        </p:nvSpPr>
        <p:spPr>
          <a:xfrm>
            <a:off x="6897143" y="5014546"/>
            <a:ext cx="300082" cy="369332"/>
          </a:xfrm>
          <a:prstGeom prst="rect">
            <a:avLst/>
          </a:prstGeom>
          <a:noFill/>
        </p:spPr>
        <p:txBody>
          <a:bodyPr wrap="none" rtlCol="0">
            <a:spAutoFit/>
          </a:bodyPr>
          <a:lstStyle/>
          <a:p>
            <a:r>
              <a:rPr lang="en-US" dirty="0"/>
              <a:t>*</a:t>
            </a:r>
          </a:p>
        </p:txBody>
      </p:sp>
      <p:sp>
        <p:nvSpPr>
          <p:cNvPr id="9" name="TextBox 8">
            <a:extLst>
              <a:ext uri="{FF2B5EF4-FFF2-40B4-BE49-F238E27FC236}">
                <a16:creationId xmlns:a16="http://schemas.microsoft.com/office/drawing/2014/main" id="{63060885-FF09-4D70-97E2-188823F4F39A}"/>
              </a:ext>
            </a:extLst>
          </p:cNvPr>
          <p:cNvSpPr txBox="1"/>
          <p:nvPr/>
        </p:nvSpPr>
        <p:spPr>
          <a:xfrm>
            <a:off x="5088791" y="5169728"/>
            <a:ext cx="300082" cy="369332"/>
          </a:xfrm>
          <a:prstGeom prst="rect">
            <a:avLst/>
          </a:prstGeom>
          <a:noFill/>
        </p:spPr>
        <p:txBody>
          <a:bodyPr wrap="none" rtlCol="0">
            <a:spAutoFit/>
          </a:bodyPr>
          <a:lstStyle/>
          <a:p>
            <a:r>
              <a:rPr lang="en-US" dirty="0"/>
              <a:t>*</a:t>
            </a:r>
          </a:p>
        </p:txBody>
      </p:sp>
      <p:sp>
        <p:nvSpPr>
          <p:cNvPr id="10" name="TextBox 9">
            <a:extLst>
              <a:ext uri="{FF2B5EF4-FFF2-40B4-BE49-F238E27FC236}">
                <a16:creationId xmlns:a16="http://schemas.microsoft.com/office/drawing/2014/main" id="{3D546C73-4C31-4461-87D0-8EC5FC9E2231}"/>
              </a:ext>
            </a:extLst>
          </p:cNvPr>
          <p:cNvSpPr txBox="1"/>
          <p:nvPr/>
        </p:nvSpPr>
        <p:spPr>
          <a:xfrm>
            <a:off x="3637265" y="5156101"/>
            <a:ext cx="300082" cy="369332"/>
          </a:xfrm>
          <a:prstGeom prst="rect">
            <a:avLst/>
          </a:prstGeom>
          <a:noFill/>
        </p:spPr>
        <p:txBody>
          <a:bodyPr wrap="none" rtlCol="0">
            <a:spAutoFit/>
          </a:bodyPr>
          <a:lstStyle/>
          <a:p>
            <a:r>
              <a:rPr lang="en-US" dirty="0"/>
              <a:t>*</a:t>
            </a:r>
          </a:p>
        </p:txBody>
      </p:sp>
      <p:sp>
        <p:nvSpPr>
          <p:cNvPr id="11" name="TextBox 10">
            <a:extLst>
              <a:ext uri="{FF2B5EF4-FFF2-40B4-BE49-F238E27FC236}">
                <a16:creationId xmlns:a16="http://schemas.microsoft.com/office/drawing/2014/main" id="{84F5F044-4339-4D2A-B2CD-B9571FED5BC0}"/>
              </a:ext>
            </a:extLst>
          </p:cNvPr>
          <p:cNvSpPr txBox="1"/>
          <p:nvPr/>
        </p:nvSpPr>
        <p:spPr>
          <a:xfrm>
            <a:off x="4004070" y="4967364"/>
            <a:ext cx="300082" cy="369332"/>
          </a:xfrm>
          <a:prstGeom prst="rect">
            <a:avLst/>
          </a:prstGeom>
          <a:noFill/>
        </p:spPr>
        <p:txBody>
          <a:bodyPr wrap="none" rtlCol="0">
            <a:spAutoFit/>
          </a:bodyPr>
          <a:lstStyle/>
          <a:p>
            <a:r>
              <a:rPr lang="en-US" dirty="0"/>
              <a:t>*</a:t>
            </a:r>
          </a:p>
        </p:txBody>
      </p:sp>
      <p:sp>
        <p:nvSpPr>
          <p:cNvPr id="12" name="TextBox 11">
            <a:extLst>
              <a:ext uri="{FF2B5EF4-FFF2-40B4-BE49-F238E27FC236}">
                <a16:creationId xmlns:a16="http://schemas.microsoft.com/office/drawing/2014/main" id="{D434C17B-F389-4964-8AF7-73477208A6FE}"/>
              </a:ext>
            </a:extLst>
          </p:cNvPr>
          <p:cNvSpPr txBox="1"/>
          <p:nvPr/>
        </p:nvSpPr>
        <p:spPr>
          <a:xfrm>
            <a:off x="4408853" y="5157695"/>
            <a:ext cx="300082" cy="369332"/>
          </a:xfrm>
          <a:prstGeom prst="rect">
            <a:avLst/>
          </a:prstGeom>
          <a:noFill/>
        </p:spPr>
        <p:txBody>
          <a:bodyPr wrap="none" rtlCol="0">
            <a:spAutoFit/>
          </a:bodyPr>
          <a:lstStyle/>
          <a:p>
            <a:r>
              <a:rPr lang="en-US" dirty="0"/>
              <a:t>*</a:t>
            </a:r>
          </a:p>
        </p:txBody>
      </p:sp>
      <p:sp>
        <p:nvSpPr>
          <p:cNvPr id="13" name="TextBox 12">
            <a:extLst>
              <a:ext uri="{FF2B5EF4-FFF2-40B4-BE49-F238E27FC236}">
                <a16:creationId xmlns:a16="http://schemas.microsoft.com/office/drawing/2014/main" id="{3B3D2070-2BAB-4F16-8542-35C7E56BA860}"/>
              </a:ext>
            </a:extLst>
          </p:cNvPr>
          <p:cNvSpPr txBox="1"/>
          <p:nvPr/>
        </p:nvSpPr>
        <p:spPr>
          <a:xfrm>
            <a:off x="6226067" y="4665357"/>
            <a:ext cx="300082" cy="369332"/>
          </a:xfrm>
          <a:prstGeom prst="rect">
            <a:avLst/>
          </a:prstGeom>
          <a:noFill/>
        </p:spPr>
        <p:txBody>
          <a:bodyPr wrap="none" rtlCol="0">
            <a:spAutoFit/>
          </a:bodyPr>
          <a:lstStyle/>
          <a:p>
            <a:r>
              <a:rPr lang="en-US" dirty="0"/>
              <a:t>*</a:t>
            </a:r>
          </a:p>
        </p:txBody>
      </p:sp>
      <p:sp>
        <p:nvSpPr>
          <p:cNvPr id="14" name="TextBox 13">
            <a:extLst>
              <a:ext uri="{FF2B5EF4-FFF2-40B4-BE49-F238E27FC236}">
                <a16:creationId xmlns:a16="http://schemas.microsoft.com/office/drawing/2014/main" id="{0C1A2A36-AAE4-4EDD-B4E0-38D92F6185AF}"/>
              </a:ext>
            </a:extLst>
          </p:cNvPr>
          <p:cNvSpPr txBox="1"/>
          <p:nvPr/>
        </p:nvSpPr>
        <p:spPr>
          <a:xfrm>
            <a:off x="8287495" y="5135218"/>
            <a:ext cx="300082" cy="369332"/>
          </a:xfrm>
          <a:prstGeom prst="rect">
            <a:avLst/>
          </a:prstGeom>
          <a:noFill/>
        </p:spPr>
        <p:txBody>
          <a:bodyPr wrap="none" rtlCol="0">
            <a:spAutoFit/>
          </a:bodyPr>
          <a:lstStyle/>
          <a:p>
            <a:r>
              <a:rPr lang="en-US" dirty="0"/>
              <a:t>*</a:t>
            </a:r>
          </a:p>
        </p:txBody>
      </p:sp>
      <p:sp>
        <p:nvSpPr>
          <p:cNvPr id="15" name="TextBox 14">
            <a:extLst>
              <a:ext uri="{FF2B5EF4-FFF2-40B4-BE49-F238E27FC236}">
                <a16:creationId xmlns:a16="http://schemas.microsoft.com/office/drawing/2014/main" id="{B41A7532-7B08-4528-831B-2E36DC416774}"/>
              </a:ext>
            </a:extLst>
          </p:cNvPr>
          <p:cNvSpPr txBox="1"/>
          <p:nvPr/>
        </p:nvSpPr>
        <p:spPr>
          <a:xfrm>
            <a:off x="4706549" y="5331446"/>
            <a:ext cx="300082" cy="369332"/>
          </a:xfrm>
          <a:prstGeom prst="rect">
            <a:avLst/>
          </a:prstGeom>
          <a:noFill/>
        </p:spPr>
        <p:txBody>
          <a:bodyPr wrap="none" rtlCol="0">
            <a:spAutoFit/>
          </a:bodyPr>
          <a:lstStyle/>
          <a:p>
            <a:r>
              <a:rPr lang="en-US" dirty="0"/>
              <a:t>*</a:t>
            </a:r>
          </a:p>
        </p:txBody>
      </p:sp>
    </p:spTree>
    <p:extLst>
      <p:ext uri="{BB962C8B-B14F-4D97-AF65-F5344CB8AC3E}">
        <p14:creationId xmlns:p14="http://schemas.microsoft.com/office/powerpoint/2010/main" val="1459234256"/>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16007</TotalTime>
  <Words>330</Words>
  <Application>Microsoft Office PowerPoint</Application>
  <PresentationFormat>35mm Slides</PresentationFormat>
  <Paragraphs>51</Paragraphs>
  <Slides>3</Slides>
  <Notes>3</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3</vt:i4>
      </vt:variant>
    </vt:vector>
  </HeadingPairs>
  <TitlesOfParts>
    <vt:vector size="8" baseType="lpstr">
      <vt:lpstr>Arial</vt:lpstr>
      <vt:lpstr>Calibri</vt:lpstr>
      <vt:lpstr>Calibri Light</vt:lpstr>
      <vt:lpstr>Office Theme</vt:lpstr>
      <vt:lpstr>Prism 8</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Lou, Hong (NIH/NCI) [F]</dc:creator>
  <cp:lastModifiedBy>Dean, Michael (NIH/NCI) [E]</cp:lastModifiedBy>
  <cp:revision>225</cp:revision>
  <cp:lastPrinted>2019-12-23T16:19:55Z</cp:lastPrinted>
  <dcterms:created xsi:type="dcterms:W3CDTF">2018-08-16T14:01:31Z</dcterms:created>
  <dcterms:modified xsi:type="dcterms:W3CDTF">2021-11-01T16:35:26Z</dcterms:modified>
</cp:coreProperties>
</file>

<file path=docProps/thumbnail.jpeg>
</file>