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tags/tag1.xml" ContentType="application/vnd.openxmlformats-officedocument.presentationml.tags+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60" r:id="rId2"/>
  </p:sldMasterIdLst>
  <p:notesMasterIdLst>
    <p:notesMasterId r:id="rId32"/>
  </p:notesMasterIdLst>
  <p:handoutMasterIdLst>
    <p:handoutMasterId r:id="rId33"/>
  </p:handoutMasterIdLst>
  <p:sldIdLst>
    <p:sldId id="256" r:id="rId3"/>
    <p:sldId id="261" r:id="rId4"/>
    <p:sldId id="290" r:id="rId5"/>
    <p:sldId id="258" r:id="rId6"/>
    <p:sldId id="331" r:id="rId7"/>
    <p:sldId id="303" r:id="rId8"/>
    <p:sldId id="296" r:id="rId9"/>
    <p:sldId id="297" r:id="rId10"/>
    <p:sldId id="299" r:id="rId11"/>
    <p:sldId id="295" r:id="rId12"/>
    <p:sldId id="262" r:id="rId13"/>
    <p:sldId id="266" r:id="rId14"/>
    <p:sldId id="309" r:id="rId15"/>
    <p:sldId id="292" r:id="rId16"/>
    <p:sldId id="308" r:id="rId17"/>
    <p:sldId id="267" r:id="rId18"/>
    <p:sldId id="268" r:id="rId19"/>
    <p:sldId id="300" r:id="rId20"/>
    <p:sldId id="305" r:id="rId21"/>
    <p:sldId id="272" r:id="rId22"/>
    <p:sldId id="274" r:id="rId23"/>
    <p:sldId id="275" r:id="rId24"/>
    <p:sldId id="276" r:id="rId25"/>
    <p:sldId id="307" r:id="rId26"/>
    <p:sldId id="306" r:id="rId27"/>
    <p:sldId id="284" r:id="rId28"/>
    <p:sldId id="282" r:id="rId29"/>
    <p:sldId id="285" r:id="rId30"/>
    <p:sldId id="288" r:id="rId31"/>
  </p:sldIdLst>
  <p:sldSz cx="12192000" cy="6858000"/>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96">
          <p15:clr>
            <a:srgbClr val="A4A3A4"/>
          </p15:clr>
        </p15:guide>
        <p15:guide id="2" pos="3846">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A6D08C"/>
    <a:srgbClr val="FDAF9D"/>
    <a:srgbClr val="46312C"/>
    <a:srgbClr val="9BC2E5"/>
    <a:srgbClr val="548235"/>
    <a:srgbClr val="791E05"/>
    <a:srgbClr val="3C87CC"/>
    <a:srgbClr val="FA380A"/>
    <a:srgbClr val="67A2D7"/>
    <a:srgbClr val="98250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020" autoAdjust="0"/>
    <p:restoredTop sz="91250" autoAdjust="0"/>
  </p:normalViewPr>
  <p:slideViewPr>
    <p:cSldViewPr snapToGrid="0">
      <p:cViewPr>
        <p:scale>
          <a:sx n="45" d="100"/>
          <a:sy n="45" d="100"/>
        </p:scale>
        <p:origin x="2126" y="782"/>
      </p:cViewPr>
      <p:guideLst>
        <p:guide orient="horz" pos="2196"/>
        <p:guide pos="3846"/>
      </p:guideLst>
    </p:cSldViewPr>
  </p:slideViewPr>
  <p:outlineViewPr>
    <p:cViewPr>
      <p:scale>
        <a:sx n="33" d="100"/>
        <a:sy n="33" d="100"/>
      </p:scale>
      <p:origin x="0" y="-5491"/>
    </p:cViewPr>
  </p:outlineViewPr>
  <p:notesTextViewPr>
    <p:cViewPr>
      <p:scale>
        <a:sx n="1" d="1"/>
        <a:sy n="1" d="1"/>
      </p:scale>
      <p:origin x="0" y="0"/>
    </p:cViewPr>
  </p:notesTextViewPr>
  <p:sorterViewPr>
    <p:cViewPr varScale="1">
      <p:scale>
        <a:sx n="100" d="100"/>
        <a:sy n="100" d="100"/>
      </p:scale>
      <p:origin x="0" y="-1151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presProps" Target="pres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handoutMaster" Target="handoutMasters/handoutMaster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notesMaster" Target="notesMasters/notesMaster1.xml"/><Relationship Id="rId37"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theme" Target="theme/theme1.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0F9B84EA-7D68-4D60-9CB1-D50884785D1C}" type="datetimeFigureOut">
              <a:rPr lang="zh-CN" altLang="en-US" smtClean="0"/>
              <a:t>2020-11-03</a:t>
            </a:fld>
            <a:endParaRPr lang="zh-CN" altLang="en-US"/>
          </a:p>
        </p:txBody>
      </p:sp>
      <p:sp>
        <p:nvSpPr>
          <p:cNvPr id="4" name="页脚占位符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5" name="灯片编号占位符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8D4E0FC9-F1F8-4FAE-9988-3BA365CFD46F}" type="slidenum">
              <a:rPr lang="zh-CN" altLang="en-US" smtClean="0"/>
              <a:t>‹#›</a:t>
            </a:fld>
            <a:endParaRPr lang="zh-CN" alt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D263F86-FCB4-46C8-963B-4EA426AACA3B}" type="datetimeFigureOut">
              <a:rPr lang="zh-CN" altLang="en-US" smtClean="0"/>
              <a:t>2020-11-03</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3F29ABC-9378-4E98-9F03-39A64817ED50}" type="slidenum">
              <a:rPr lang="zh-CN" altLang="en-US" smtClean="0"/>
              <a:t>‹#›</a:t>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defRPr/>
            </a:pPr>
            <a:r>
              <a:rPr lang="en-US" altLang="zh-CN" sz="1200" dirty="0">
                <a:solidFill>
                  <a:srgbClr val="225686"/>
                </a:solidFill>
                <a:latin typeface="Arial" panose="020B0604020202020204" pitchFamily="34" charset="0"/>
                <a:cs typeface="Arial" panose="020B0604020202020204" pitchFamily="34" charset="0"/>
                <a:sym typeface="+mn-ea"/>
              </a:rPr>
              <a:t>Widespread and permanent relatively temperate heat streams</a:t>
            </a:r>
            <a:endParaRPr lang="zh-CN" altLang="en-US" dirty="0"/>
          </a:p>
        </p:txBody>
      </p:sp>
      <p:sp>
        <p:nvSpPr>
          <p:cNvPr id="4" name="灯片编号占位符 3"/>
          <p:cNvSpPr>
            <a:spLocks noGrp="1"/>
          </p:cNvSpPr>
          <p:nvPr>
            <p:ph type="sldNum" sz="quarter" idx="5"/>
          </p:nvPr>
        </p:nvSpPr>
        <p:spPr/>
        <p:txBody>
          <a:bodyPr/>
          <a:lstStyle/>
          <a:p>
            <a:fld id="{C3F29ABC-9378-4E98-9F03-39A64817ED50}" type="slidenum">
              <a:rPr lang="zh-CN" altLang="en-US" smtClean="0"/>
              <a:t>4</a:t>
            </a:fld>
            <a:endParaRPr lang="zh-CN"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C3F29ABC-9378-4E98-9F03-39A64817ED50}" type="slidenum">
              <a:rPr lang="zh-CN" altLang="en-US" smtClean="0"/>
              <a:t>25</a:t>
            </a:fld>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defRPr/>
            </a:pPr>
            <a:r>
              <a:rPr lang="en-US" altLang="zh-CN" sz="1200" dirty="0">
                <a:solidFill>
                  <a:srgbClr val="225686"/>
                </a:solidFill>
                <a:latin typeface="Arial" panose="020B0604020202020204" pitchFamily="34" charset="0"/>
                <a:cs typeface="Arial" panose="020B0604020202020204" pitchFamily="34" charset="0"/>
                <a:sym typeface="+mn-ea"/>
              </a:rPr>
              <a:t>Widespread and permanent relatively temperate heat streams</a:t>
            </a:r>
            <a:endParaRPr lang="zh-CN" altLang="en-US" dirty="0"/>
          </a:p>
        </p:txBody>
      </p:sp>
      <p:sp>
        <p:nvSpPr>
          <p:cNvPr id="4" name="灯片编号占位符 3"/>
          <p:cNvSpPr>
            <a:spLocks noGrp="1"/>
          </p:cNvSpPr>
          <p:nvPr>
            <p:ph type="sldNum" sz="quarter" idx="5"/>
          </p:nvPr>
        </p:nvSpPr>
        <p:spPr/>
        <p:txBody>
          <a:bodyPr/>
          <a:lstStyle/>
          <a:p>
            <a:fld id="{C3F29ABC-9378-4E98-9F03-39A64817ED50}" type="slidenum">
              <a:rPr lang="zh-CN" altLang="en-US" smtClean="0"/>
              <a:t>5</a:t>
            </a:fld>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C3F29ABC-9378-4E98-9F03-39A64817ED50}" type="slidenum">
              <a:rPr lang="zh-CN" altLang="en-US" smtClean="0"/>
              <a:t>10</a:t>
            </a:fld>
            <a:endParaRPr lang="zh-CN"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C3F29ABC-9378-4E98-9F03-39A64817ED50}" type="slidenum">
              <a:rPr lang="zh-CN" altLang="en-US" smtClean="0"/>
              <a:t>11</a:t>
            </a:fld>
            <a:endParaRPr lang="zh-CN"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C3F29ABC-9378-4E98-9F03-39A64817ED50}" type="slidenum">
              <a:rPr lang="zh-CN" altLang="en-US" smtClean="0"/>
              <a:t>16</a:t>
            </a:fld>
            <a:endParaRPr lang="zh-CN"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dirty="0"/>
          </a:p>
        </p:txBody>
      </p:sp>
      <p:sp>
        <p:nvSpPr>
          <p:cNvPr id="4" name="灯片编号占位符 3"/>
          <p:cNvSpPr>
            <a:spLocks noGrp="1"/>
          </p:cNvSpPr>
          <p:nvPr>
            <p:ph type="sldNum" sz="quarter" idx="10"/>
          </p:nvPr>
        </p:nvSpPr>
        <p:spPr/>
        <p:txBody>
          <a:bodyPr/>
          <a:lstStyle/>
          <a:p>
            <a:fld id="{C3F29ABC-9378-4E98-9F03-39A64817ED50}" type="slidenum">
              <a:rPr lang="zh-CN" altLang="en-US" smtClean="0"/>
              <a:t>19</a:t>
            </a:fld>
            <a:endParaRPr lang="zh-CN"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sz="1200" b="1" i="0" kern="1200" dirty="0">
              <a:solidFill>
                <a:srgbClr val="800000"/>
              </a:solidFill>
              <a:effectLst/>
              <a:latin typeface="lucida Grande"/>
              <a:ea typeface="+mn-ea"/>
              <a:cs typeface="+mn-cs"/>
            </a:endParaRPr>
          </a:p>
        </p:txBody>
      </p:sp>
      <p:sp>
        <p:nvSpPr>
          <p:cNvPr id="4" name="灯片编号占位符 3"/>
          <p:cNvSpPr>
            <a:spLocks noGrp="1"/>
          </p:cNvSpPr>
          <p:nvPr>
            <p:ph type="sldNum" sz="quarter" idx="5"/>
          </p:nvPr>
        </p:nvSpPr>
        <p:spPr/>
        <p:txBody>
          <a:bodyPr/>
          <a:lstStyle/>
          <a:p>
            <a:fld id="{C3F29ABC-9378-4E98-9F03-39A64817ED50}" type="slidenum">
              <a:rPr lang="zh-CN" altLang="en-US" smtClean="0"/>
              <a:t>20</a:t>
            </a:fld>
            <a:endParaRPr lang="zh-CN"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C3F29ABC-9378-4E98-9F03-39A64817ED50}" type="slidenum">
              <a:rPr lang="zh-CN" altLang="en-US" smtClean="0"/>
              <a:t>23</a:t>
            </a:fld>
            <a:endParaRPr lang="zh-CN"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C3F29ABC-9378-4E98-9F03-39A64817ED50}" type="slidenum">
              <a:rPr lang="zh-CN" altLang="en-US" smtClean="0"/>
              <a:t>24</a:t>
            </a:fld>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p:cNvSpPr>
            <a:spLocks noGrp="1"/>
          </p:cNvSpPr>
          <p:nvPr>
            <p:ph type="dt" sz="half" idx="10"/>
          </p:nvPr>
        </p:nvSpPr>
        <p:spPr/>
        <p:txBody>
          <a:bodyPr/>
          <a:lstStyle/>
          <a:p>
            <a:fld id="{840D75E5-7C6C-4720-80F9-0511E0D709D1}" type="datetimeFigureOut">
              <a:rPr lang="zh-CN" altLang="en-US" smtClean="0"/>
              <a:t>2020-11-03</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E4C784C1-A8B3-4074-A302-10C7037BF32D}" type="slidenum">
              <a:rPr lang="zh-CN" altLang="en-US" smtClean="0"/>
              <a:t>‹#›</a:t>
            </a:fld>
            <a:endParaRPr lang="zh-CN"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p:cNvSpPr>
            <a:spLocks noGrp="1"/>
          </p:cNvSpPr>
          <p:nvPr>
            <p:ph type="dt" sz="half" idx="10"/>
          </p:nvPr>
        </p:nvSpPr>
        <p:spPr/>
        <p:txBody>
          <a:bodyPr/>
          <a:lstStyle/>
          <a:p>
            <a:fld id="{840D75E5-7C6C-4720-80F9-0511E0D709D1}" type="datetimeFigureOut">
              <a:rPr lang="zh-CN" altLang="en-US" smtClean="0"/>
              <a:t>2020-11-03</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E4C784C1-A8B3-4074-A302-10C7037BF32D}" type="slidenum">
              <a:rPr lang="zh-CN" altLang="en-US" smtClean="0"/>
              <a:t>‹#›</a:t>
            </a:fld>
            <a:endParaRPr lang="zh-CN"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838200" y="365125"/>
            <a:ext cx="7734300" cy="5811838"/>
          </a:xfrm>
        </p:spPr>
        <p:txBody>
          <a:bodyPr vert="eaVert"/>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p:cNvSpPr>
            <a:spLocks noGrp="1"/>
          </p:cNvSpPr>
          <p:nvPr>
            <p:ph type="dt" sz="half" idx="10"/>
          </p:nvPr>
        </p:nvSpPr>
        <p:spPr/>
        <p:txBody>
          <a:bodyPr/>
          <a:lstStyle/>
          <a:p>
            <a:fld id="{840D75E5-7C6C-4720-80F9-0511E0D709D1}" type="datetimeFigureOut">
              <a:rPr lang="zh-CN" altLang="en-US" smtClean="0"/>
              <a:t>2020-11-03</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E4C784C1-A8B3-4074-A302-10C7037BF32D}" type="slidenum">
              <a:rPr lang="zh-CN" altLang="en-US" smtClean="0"/>
              <a:t>‹#›</a:t>
            </a:fld>
            <a:endParaRPr lang="zh-CN" alt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p:cNvSpPr>
            <a:spLocks noGrp="1"/>
          </p:cNvSpPr>
          <p:nvPr>
            <p:ph type="dt" sz="half" idx="10"/>
          </p:nvPr>
        </p:nvSpPr>
        <p:spPr/>
        <p:txBody>
          <a:bodyPr/>
          <a:lstStyle/>
          <a:p>
            <a:fld id="{840D75E5-7C6C-4720-80F9-0511E0D709D1}" type="datetimeFigureOut">
              <a:rPr lang="zh-CN" altLang="en-US" smtClean="0"/>
              <a:t>2020-11-03</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E4C784C1-A8B3-4074-A302-10C7037BF32D}" type="slidenum">
              <a:rPr lang="zh-CN" altLang="en-US" smtClean="0"/>
              <a:t>‹#›</a:t>
            </a:fld>
            <a:endParaRPr lang="zh-CN" alt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p:cNvSpPr>
            <a:spLocks noGrp="1"/>
          </p:cNvSpPr>
          <p:nvPr>
            <p:ph type="dt" sz="half" idx="10"/>
          </p:nvPr>
        </p:nvSpPr>
        <p:spPr/>
        <p:txBody>
          <a:bodyPr/>
          <a:lstStyle/>
          <a:p>
            <a:fld id="{840D75E5-7C6C-4720-80F9-0511E0D709D1}" type="datetimeFigureOut">
              <a:rPr lang="zh-CN" altLang="en-US" smtClean="0"/>
              <a:t>2020-11-03</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E4C784C1-A8B3-4074-A302-10C7037BF32D}" type="slidenum">
              <a:rPr lang="zh-CN" altLang="en-US" smtClean="0"/>
              <a:t>‹#›</a:t>
            </a:fld>
            <a:endParaRPr lang="zh-CN" alt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p>
        </p:txBody>
      </p:sp>
      <p:sp>
        <p:nvSpPr>
          <p:cNvPr id="3" name="文本占位符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单击此处编辑母版文本样式</a:t>
            </a:r>
          </a:p>
        </p:txBody>
      </p:sp>
      <p:sp>
        <p:nvSpPr>
          <p:cNvPr id="4" name="日期占位符 3"/>
          <p:cNvSpPr>
            <a:spLocks noGrp="1"/>
          </p:cNvSpPr>
          <p:nvPr>
            <p:ph type="dt" sz="half" idx="10"/>
          </p:nvPr>
        </p:nvSpPr>
        <p:spPr/>
        <p:txBody>
          <a:bodyPr/>
          <a:lstStyle/>
          <a:p>
            <a:fld id="{840D75E5-7C6C-4720-80F9-0511E0D709D1}" type="datetimeFigureOut">
              <a:rPr lang="zh-CN" altLang="en-US" smtClean="0"/>
              <a:t>2020-11-03</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E4C784C1-A8B3-4074-A302-10C7037BF32D}" type="slidenum">
              <a:rPr lang="zh-CN" altLang="en-US" smtClean="0"/>
              <a:t>‹#›</a:t>
            </a:fld>
            <a:endParaRPr lang="zh-CN" alt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838200" y="1825625"/>
            <a:ext cx="5181600" cy="435133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内容占位符 3"/>
          <p:cNvSpPr>
            <a:spLocks noGrp="1"/>
          </p:cNvSpPr>
          <p:nvPr>
            <p:ph sz="half" idx="2"/>
          </p:nvPr>
        </p:nvSpPr>
        <p:spPr>
          <a:xfrm>
            <a:off x="6172200" y="1825625"/>
            <a:ext cx="5181600" cy="435133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5" name="日期占位符 4"/>
          <p:cNvSpPr>
            <a:spLocks noGrp="1"/>
          </p:cNvSpPr>
          <p:nvPr>
            <p:ph type="dt" sz="half" idx="10"/>
          </p:nvPr>
        </p:nvSpPr>
        <p:spPr/>
        <p:txBody>
          <a:bodyPr/>
          <a:lstStyle/>
          <a:p>
            <a:fld id="{840D75E5-7C6C-4720-80F9-0511E0D709D1}" type="datetimeFigureOut">
              <a:rPr lang="zh-CN" altLang="en-US" smtClean="0"/>
              <a:t>2020-11-03</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E4C784C1-A8B3-4074-A302-10C7037BF32D}" type="slidenum">
              <a:rPr lang="zh-CN" altLang="en-US" smtClean="0"/>
              <a:t>‹#›</a:t>
            </a:fld>
            <a:endParaRPr lang="zh-CN" alt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839788" y="2505075"/>
            <a:ext cx="5157787" cy="368458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6172200" y="2505075"/>
            <a:ext cx="5183188" cy="368458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7" name="日期占位符 6"/>
          <p:cNvSpPr>
            <a:spLocks noGrp="1"/>
          </p:cNvSpPr>
          <p:nvPr>
            <p:ph type="dt" sz="half" idx="10"/>
          </p:nvPr>
        </p:nvSpPr>
        <p:spPr/>
        <p:txBody>
          <a:bodyPr/>
          <a:lstStyle/>
          <a:p>
            <a:fld id="{840D75E5-7C6C-4720-80F9-0511E0D709D1}" type="datetimeFigureOut">
              <a:rPr lang="zh-CN" altLang="en-US" smtClean="0"/>
              <a:t>2020-11-03</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E4C784C1-A8B3-4074-A302-10C7037BF32D}" type="slidenum">
              <a:rPr lang="zh-CN" altLang="en-US" smtClean="0"/>
              <a:t>‹#›</a:t>
            </a:fld>
            <a:endParaRPr lang="zh-CN" altLang="en-US"/>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fld id="{840D75E5-7C6C-4720-80F9-0511E0D709D1}" type="datetimeFigureOut">
              <a:rPr lang="zh-CN" altLang="en-US" smtClean="0"/>
              <a:t>2020-11-03</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E4C784C1-A8B3-4074-A302-10C7037BF32D}" type="slidenum">
              <a:rPr lang="zh-CN" altLang="en-US" smtClean="0"/>
              <a:t>‹#›</a:t>
            </a:fld>
            <a:endParaRPr lang="zh-CN" altLang="en-US"/>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840D75E5-7C6C-4720-80F9-0511E0D709D1}" type="datetimeFigureOut">
              <a:rPr lang="zh-CN" altLang="en-US" smtClean="0"/>
              <a:t>2020-11-03</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E4C784C1-A8B3-4074-A302-10C7037BF32D}" type="slidenum">
              <a:rPr lang="zh-CN" altLang="en-US" smtClean="0"/>
              <a:t>‹#›</a:t>
            </a:fld>
            <a:endParaRPr lang="zh-CN" altLang="en-US"/>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内容占位符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840D75E5-7C6C-4720-80F9-0511E0D709D1}" type="datetimeFigureOut">
              <a:rPr lang="zh-CN" altLang="en-US" smtClean="0"/>
              <a:t>2020-11-03</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E4C784C1-A8B3-4074-A302-10C7037BF32D}" type="slidenum">
              <a:rPr lang="zh-CN" altLang="en-US" smtClean="0"/>
              <a:t>‹#›</a:t>
            </a:fld>
            <a:endParaRPr lang="zh-CN"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p:cNvSpPr>
            <a:spLocks noGrp="1"/>
          </p:cNvSpPr>
          <p:nvPr>
            <p:ph type="dt" sz="half" idx="10"/>
          </p:nvPr>
        </p:nvSpPr>
        <p:spPr/>
        <p:txBody>
          <a:bodyPr/>
          <a:lstStyle/>
          <a:p>
            <a:fld id="{840D75E5-7C6C-4720-80F9-0511E0D709D1}" type="datetimeFigureOut">
              <a:rPr lang="zh-CN" altLang="en-US" smtClean="0"/>
              <a:t>2020-11-03</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E4C784C1-A8B3-4074-A302-10C7037BF32D}" type="slidenum">
              <a:rPr lang="zh-CN" altLang="en-US" smtClean="0"/>
              <a:t>‹#›</a:t>
            </a:fld>
            <a:endParaRPr lang="zh-CN" alt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840D75E5-7C6C-4720-80F9-0511E0D709D1}" type="datetimeFigureOut">
              <a:rPr lang="zh-CN" altLang="en-US" smtClean="0"/>
              <a:t>2020-11-03</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E4C784C1-A8B3-4074-A302-10C7037BF32D}" type="slidenum">
              <a:rPr lang="zh-CN" altLang="en-US" smtClean="0"/>
              <a:t>‹#›</a:t>
            </a:fld>
            <a:endParaRPr lang="zh-CN" altLang="en-US"/>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p:cNvSpPr>
            <a:spLocks noGrp="1"/>
          </p:cNvSpPr>
          <p:nvPr>
            <p:ph type="dt" sz="half" idx="10"/>
          </p:nvPr>
        </p:nvSpPr>
        <p:spPr/>
        <p:txBody>
          <a:bodyPr/>
          <a:lstStyle/>
          <a:p>
            <a:fld id="{840D75E5-7C6C-4720-80F9-0511E0D709D1}" type="datetimeFigureOut">
              <a:rPr lang="zh-CN" altLang="en-US" smtClean="0"/>
              <a:t>2020-11-03</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E4C784C1-A8B3-4074-A302-10C7037BF32D}" type="slidenum">
              <a:rPr lang="zh-CN" altLang="en-US" smtClean="0"/>
              <a:t>‹#›</a:t>
            </a:fld>
            <a:endParaRPr lang="zh-CN" altLang="en-US"/>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838200" y="365125"/>
            <a:ext cx="7734300" cy="5811838"/>
          </a:xfrm>
        </p:spPr>
        <p:txBody>
          <a:bodyPr vert="eaVert"/>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p:cNvSpPr>
            <a:spLocks noGrp="1"/>
          </p:cNvSpPr>
          <p:nvPr>
            <p:ph type="dt" sz="half" idx="10"/>
          </p:nvPr>
        </p:nvSpPr>
        <p:spPr/>
        <p:txBody>
          <a:bodyPr/>
          <a:lstStyle/>
          <a:p>
            <a:fld id="{840D75E5-7C6C-4720-80F9-0511E0D709D1}" type="datetimeFigureOut">
              <a:rPr lang="zh-CN" altLang="en-US" smtClean="0"/>
              <a:t>2020-11-03</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E4C784C1-A8B3-4074-A302-10C7037BF32D}" type="slidenum">
              <a:rPr lang="zh-CN" altLang="en-US" smtClean="0"/>
              <a:t>‹#›</a:t>
            </a:fld>
            <a:endParaRPr lang="zh-CN"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p>
        </p:txBody>
      </p:sp>
      <p:sp>
        <p:nvSpPr>
          <p:cNvPr id="3" name="文本占位符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单击此处编辑母版文本样式</a:t>
            </a:r>
          </a:p>
        </p:txBody>
      </p:sp>
      <p:sp>
        <p:nvSpPr>
          <p:cNvPr id="4" name="日期占位符 3"/>
          <p:cNvSpPr>
            <a:spLocks noGrp="1"/>
          </p:cNvSpPr>
          <p:nvPr>
            <p:ph type="dt" sz="half" idx="10"/>
          </p:nvPr>
        </p:nvSpPr>
        <p:spPr/>
        <p:txBody>
          <a:bodyPr/>
          <a:lstStyle/>
          <a:p>
            <a:fld id="{840D75E5-7C6C-4720-80F9-0511E0D709D1}" type="datetimeFigureOut">
              <a:rPr lang="zh-CN" altLang="en-US" smtClean="0"/>
              <a:t>2020-11-03</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E4C784C1-A8B3-4074-A302-10C7037BF32D}" type="slidenum">
              <a:rPr lang="zh-CN" altLang="en-US" smtClean="0"/>
              <a:t>‹#›</a:t>
            </a:fld>
            <a:endParaRPr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838200" y="1825625"/>
            <a:ext cx="5181600" cy="435133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内容占位符 3"/>
          <p:cNvSpPr>
            <a:spLocks noGrp="1"/>
          </p:cNvSpPr>
          <p:nvPr>
            <p:ph sz="half" idx="2"/>
          </p:nvPr>
        </p:nvSpPr>
        <p:spPr>
          <a:xfrm>
            <a:off x="6172200" y="1825625"/>
            <a:ext cx="5181600" cy="435133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5" name="日期占位符 4"/>
          <p:cNvSpPr>
            <a:spLocks noGrp="1"/>
          </p:cNvSpPr>
          <p:nvPr>
            <p:ph type="dt" sz="half" idx="10"/>
          </p:nvPr>
        </p:nvSpPr>
        <p:spPr/>
        <p:txBody>
          <a:bodyPr/>
          <a:lstStyle/>
          <a:p>
            <a:fld id="{840D75E5-7C6C-4720-80F9-0511E0D709D1}" type="datetimeFigureOut">
              <a:rPr lang="zh-CN" altLang="en-US" smtClean="0"/>
              <a:t>2020-11-03</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E4C784C1-A8B3-4074-A302-10C7037BF32D}" type="slidenum">
              <a:rPr lang="zh-CN" altLang="en-US" smtClean="0"/>
              <a:t>‹#›</a:t>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839788" y="2505075"/>
            <a:ext cx="5157787" cy="368458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6172200" y="2505075"/>
            <a:ext cx="5183188" cy="368458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7" name="日期占位符 6"/>
          <p:cNvSpPr>
            <a:spLocks noGrp="1"/>
          </p:cNvSpPr>
          <p:nvPr>
            <p:ph type="dt" sz="half" idx="10"/>
          </p:nvPr>
        </p:nvSpPr>
        <p:spPr/>
        <p:txBody>
          <a:bodyPr/>
          <a:lstStyle/>
          <a:p>
            <a:fld id="{840D75E5-7C6C-4720-80F9-0511E0D709D1}" type="datetimeFigureOut">
              <a:rPr lang="zh-CN" altLang="en-US" smtClean="0"/>
              <a:t>2020-11-03</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E4C784C1-A8B3-4074-A302-10C7037BF32D}" type="slidenum">
              <a:rPr lang="zh-CN" altLang="en-US" smtClean="0"/>
              <a:t>‹#›</a:t>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fld id="{840D75E5-7C6C-4720-80F9-0511E0D709D1}" type="datetimeFigureOut">
              <a:rPr lang="zh-CN" altLang="en-US" smtClean="0"/>
              <a:t>2020-11-03</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E4C784C1-A8B3-4074-A302-10C7037BF32D}" type="slidenum">
              <a:rPr lang="zh-CN" altLang="en-US" smtClean="0"/>
              <a:t>‹#›</a:t>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840D75E5-7C6C-4720-80F9-0511E0D709D1}" type="datetimeFigureOut">
              <a:rPr lang="zh-CN" altLang="en-US" smtClean="0"/>
              <a:t>2020-11-03</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E4C784C1-A8B3-4074-A302-10C7037BF32D}" type="slidenum">
              <a:rPr lang="zh-CN" altLang="en-US" smtClean="0"/>
              <a:t>‹#›</a:t>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内容占位符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840D75E5-7C6C-4720-80F9-0511E0D709D1}" type="datetimeFigureOut">
              <a:rPr lang="zh-CN" altLang="en-US" smtClean="0"/>
              <a:t>2020-11-03</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E4C784C1-A8B3-4074-A302-10C7037BF32D}" type="slidenum">
              <a:rPr lang="zh-CN" altLang="en-US" smtClean="0"/>
              <a:t>‹#›</a:t>
            </a:fld>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840D75E5-7C6C-4720-80F9-0511E0D709D1}" type="datetimeFigureOut">
              <a:rPr lang="zh-CN" altLang="en-US" smtClean="0"/>
              <a:t>2020-11-03</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E4C784C1-A8B3-4074-A302-10C7037BF32D}" type="slidenum">
              <a:rPr lang="zh-CN" altLang="en-US" smtClean="0"/>
              <a:t>‹#›</a:t>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40D75E5-7C6C-4720-80F9-0511E0D709D1}" type="datetimeFigureOut">
              <a:rPr lang="zh-CN" altLang="en-US" smtClean="0"/>
              <a:t>2020-11-03</a:t>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4C784C1-A8B3-4074-A302-10C7037BF32D}" type="slidenum">
              <a:rPr lang="zh-CN" altLang="en-US" smtClean="0"/>
              <a:t>‹#›</a:t>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40D75E5-7C6C-4720-80F9-0511E0D709D1}" type="datetimeFigureOut">
              <a:rPr lang="zh-CN" altLang="en-US" smtClean="0"/>
              <a:t>2020-11-03</a:t>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4C784C1-A8B3-4074-A302-10C7037BF32D}" type="slidenum">
              <a:rPr lang="zh-CN" altLang="en-US" smtClean="0"/>
              <a:t>‹#›</a:t>
            </a:fld>
            <a:endParaRPr lang="zh-CN" alt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www.preprints.org/manuscript/202010.0004/v2" TargetMode="External"/><Relationship Id="rId2" Type="http://schemas.openxmlformats.org/officeDocument/2006/relationships/hyperlink" Target="https://www.preprints.org/manuscript/202010.0004/v3" TargetMode="External"/><Relationship Id="rId1" Type="http://schemas.openxmlformats.org/officeDocument/2006/relationships/slideLayout" Target="../slideLayouts/slideLayout1.xml"/><Relationship Id="rId4" Type="http://schemas.openxmlformats.org/officeDocument/2006/relationships/hyperlink" Target="https://www.preprints.org/manuscript/202010.0004/v1" TargetMode="External"/></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4.jpeg"/><Relationship Id="rId5" Type="http://schemas.openxmlformats.org/officeDocument/2006/relationships/image" Target="../media/image3.jpeg"/><Relationship Id="rId4" Type="http://schemas.microsoft.com/office/2007/relationships/hdphoto" Target="../media/hdphoto2.wdp"/></Relationships>
</file>

<file path=ppt/slides/_rels/slide1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7.jpeg"/><Relationship Id="rId4" Type="http://schemas.openxmlformats.org/officeDocument/2006/relationships/image" Target="../media/image6.jpeg"/></Relationships>
</file>

<file path=ppt/slides/_rels/slide1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4.jpeg"/><Relationship Id="rId5" Type="http://schemas.openxmlformats.org/officeDocument/2006/relationships/image" Target="../media/image3.jpeg"/><Relationship Id="rId4" Type="http://schemas.microsoft.com/office/2007/relationships/hdphoto" Target="../media/hdphoto2.wdp"/></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13.jpeg"/><Relationship Id="rId5" Type="http://schemas.openxmlformats.org/officeDocument/2006/relationships/image" Target="../media/image12.jpeg"/><Relationship Id="rId4" Type="http://schemas.microsoft.com/office/2007/relationships/hdphoto" Target="../media/hdphoto1.wdp"/></Relationships>
</file>

<file path=ppt/slides/_rels/slide2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microsoft.com/office/2007/relationships/hdphoto" Target="../media/hdphoto4.wdp"/><Relationship Id="rId5" Type="http://schemas.openxmlformats.org/officeDocument/2006/relationships/image" Target="../media/image15.png"/><Relationship Id="rId4" Type="http://schemas.microsoft.com/office/2007/relationships/hdphoto" Target="../media/hdphoto3.wdp"/></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slideLayout" Target="../slideLayouts/slideLayout2.xml"/><Relationship Id="rId5" Type="http://schemas.openxmlformats.org/officeDocument/2006/relationships/image" Target="../media/image19.jpeg"/><Relationship Id="rId4" Type="http://schemas.openxmlformats.org/officeDocument/2006/relationships/image" Target="../media/image18.jpe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hyperlink" Target="https://www.preprints.org/manuscript/202010.0004/v3" TargetMode="External"/><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626698"/>
            <a:ext cx="9144000" cy="1405590"/>
          </a:xfrm>
        </p:spPr>
        <p:txBody>
          <a:bodyPr>
            <a:noAutofit/>
          </a:bodyPr>
          <a:lstStyle/>
          <a:p>
            <a:pPr>
              <a:lnSpc>
                <a:spcPts val="4300"/>
              </a:lnSpc>
            </a:pPr>
            <a:r>
              <a:rPr lang="en-US" altLang="zh-CN" sz="2800" b="1" dirty="0">
                <a:latin typeface="Arial" panose="020B0604020202020204" pitchFamily="34" charset="0"/>
                <a:cs typeface="Arial" panose="020B0604020202020204" pitchFamily="34" charset="0"/>
              </a:rPr>
              <a:t>Article title: The Driving Force and Progressive Mechanisms of Evolution Deduced from Thermodynamics</a:t>
            </a:r>
            <a:endParaRPr lang="zh-CN" altLang="en-US" sz="2800" b="1" dirty="0">
              <a:latin typeface="Arial" panose="020B0604020202020204" pitchFamily="34" charset="0"/>
              <a:cs typeface="Arial" panose="020B0604020202020204" pitchFamily="34" charset="0"/>
            </a:endParaRPr>
          </a:p>
        </p:txBody>
      </p:sp>
      <p:sp>
        <p:nvSpPr>
          <p:cNvPr id="3" name="副标题 2"/>
          <p:cNvSpPr>
            <a:spLocks noGrp="1"/>
          </p:cNvSpPr>
          <p:nvPr>
            <p:ph type="subTitle" idx="1"/>
          </p:nvPr>
        </p:nvSpPr>
        <p:spPr>
          <a:xfrm>
            <a:off x="1524000" y="3505183"/>
            <a:ext cx="9144000" cy="1222900"/>
          </a:xfrm>
        </p:spPr>
        <p:txBody>
          <a:bodyPr>
            <a:normAutofit/>
          </a:bodyPr>
          <a:lstStyle/>
          <a:p>
            <a:r>
              <a:rPr lang="en-US" altLang="zh-CN" dirty="0">
                <a:latin typeface="Arial" panose="020B0604020202020204" pitchFamily="34" charset="0"/>
                <a:cs typeface="Arial" panose="020B0604020202020204" pitchFamily="34" charset="0"/>
              </a:rPr>
              <a:t>Author: Ji-Ming Chen</a:t>
            </a:r>
          </a:p>
          <a:p>
            <a:r>
              <a:rPr lang="en-US" altLang="zh-CN" dirty="0">
                <a:latin typeface="Arial" panose="020B0604020202020204" pitchFamily="34" charset="0"/>
                <a:cs typeface="Arial" panose="020B0604020202020204" pitchFamily="34" charset="0"/>
              </a:rPr>
              <a:t>Affiliation: Qingdao Agricultural University</a:t>
            </a:r>
          </a:p>
        </p:txBody>
      </p:sp>
      <p:sp>
        <p:nvSpPr>
          <p:cNvPr id="4" name="Rectangle 1"/>
          <p:cNvSpPr>
            <a:spLocks noChangeArrowheads="1"/>
          </p:cNvSpPr>
          <p:nvPr/>
        </p:nvSpPr>
        <p:spPr bwMode="auto">
          <a:xfrm>
            <a:off x="1771260" y="4733876"/>
            <a:ext cx="8649479" cy="182434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spAutoFit/>
          </a:bodyPr>
          <a:lstStyle/>
          <a:p>
            <a:pPr lvl="0" algn="ctr" eaLnBrk="0" fontAlgn="base" hangingPunct="0">
              <a:lnSpc>
                <a:spcPct val="120000"/>
              </a:lnSpc>
              <a:spcBef>
                <a:spcPct val="0"/>
              </a:spcBef>
              <a:spcAft>
                <a:spcPct val="0"/>
              </a:spcAft>
            </a:pPr>
            <a:r>
              <a:rPr kumimoji="0" lang="en-US" altLang="zh-CN" sz="2400" b="0" i="0" u="none" strike="noStrike" cap="none" normalizeH="0" baseline="0" dirty="0">
                <a:ln>
                  <a:noFill/>
                </a:ln>
                <a:solidFill>
                  <a:srgbClr val="4A4A4A"/>
                </a:solidFill>
                <a:effectLst/>
                <a:latin typeface="Arial" panose="020B0604020202020204" pitchFamily="34" charset="0"/>
                <a:ea typeface="Open Sans" panose="020B0606030504020204"/>
                <a:cs typeface="Arial" panose="020B0604020202020204" pitchFamily="34" charset="0"/>
              </a:rPr>
              <a:t>The article was published on </a:t>
            </a:r>
            <a:r>
              <a:rPr kumimoji="0" lang="zh-CN" altLang="zh-CN" sz="2400" b="0" i="0" u="none" strike="noStrike" cap="none" normalizeH="0" baseline="0" dirty="0">
                <a:ln>
                  <a:noFill/>
                </a:ln>
                <a:solidFill>
                  <a:srgbClr val="4A4A4A"/>
                </a:solidFill>
                <a:effectLst/>
                <a:latin typeface="Arial" panose="020B0604020202020204" pitchFamily="34" charset="0"/>
                <a:ea typeface="Open Sans" panose="020B0606030504020204"/>
                <a:cs typeface="Arial" panose="020B0604020202020204" pitchFamily="34" charset="0"/>
              </a:rPr>
              <a:t>Preprints</a:t>
            </a:r>
            <a:r>
              <a:rPr kumimoji="0" lang="en-US" altLang="zh-CN" sz="2400" b="0" i="0" u="none" strike="noStrike" cap="none" normalizeH="0" baseline="0" dirty="0">
                <a:ln>
                  <a:noFill/>
                </a:ln>
                <a:solidFill>
                  <a:srgbClr val="4A4A4A"/>
                </a:solidFill>
                <a:effectLst/>
                <a:latin typeface="Arial" panose="020B0604020202020204" pitchFamily="34" charset="0"/>
                <a:ea typeface="Open Sans" panose="020B0606030504020204"/>
                <a:cs typeface="Arial" panose="020B0604020202020204" pitchFamily="34" charset="0"/>
              </a:rPr>
              <a:t>,</a:t>
            </a:r>
            <a:r>
              <a:rPr kumimoji="0" lang="zh-CN" altLang="zh-CN" sz="2400" b="0" i="0" u="none" strike="noStrike" cap="none" normalizeH="0" baseline="0" dirty="0">
                <a:ln>
                  <a:noFill/>
                </a:ln>
                <a:solidFill>
                  <a:srgbClr val="4A4A4A"/>
                </a:solidFill>
                <a:effectLst/>
                <a:latin typeface="Arial" panose="020B0604020202020204" pitchFamily="34" charset="0"/>
                <a:ea typeface="Open Sans" panose="020B0606030504020204"/>
                <a:cs typeface="Arial" panose="020B0604020202020204" pitchFamily="34" charset="0"/>
              </a:rPr>
              <a:t> 2020</a:t>
            </a:r>
            <a:r>
              <a:rPr kumimoji="0" lang="en-US" altLang="zh-CN" sz="2400" b="0" i="0" u="none" strike="noStrike" cap="none" normalizeH="0" baseline="0" dirty="0">
                <a:ln>
                  <a:noFill/>
                </a:ln>
                <a:solidFill>
                  <a:srgbClr val="4A4A4A"/>
                </a:solidFill>
                <a:effectLst/>
                <a:latin typeface="Arial" panose="020B0604020202020204" pitchFamily="34" charset="0"/>
                <a:ea typeface="Open Sans" panose="020B0606030504020204"/>
                <a:cs typeface="Arial" panose="020B0604020202020204" pitchFamily="34" charset="0"/>
              </a:rPr>
              <a:t> </a:t>
            </a:r>
          </a:p>
          <a:p>
            <a:pPr lvl="0" algn="ctr" eaLnBrk="0" fontAlgn="base" hangingPunct="0">
              <a:lnSpc>
                <a:spcPct val="120000"/>
              </a:lnSpc>
              <a:spcBef>
                <a:spcPct val="0"/>
              </a:spcBef>
              <a:spcAft>
                <a:spcPct val="0"/>
              </a:spcAft>
            </a:pPr>
            <a:r>
              <a:rPr lang="en-US" altLang="zh-CN" sz="2400" dirty="0">
                <a:solidFill>
                  <a:srgbClr val="4A4A4A"/>
                </a:solidFill>
                <a:latin typeface="Arial" panose="020B0604020202020204" pitchFamily="34" charset="0"/>
                <a:ea typeface="Open Sans" panose="020B0606030504020204"/>
                <a:cs typeface="Arial" panose="020B0604020202020204" pitchFamily="34" charset="0"/>
                <a:hlinkClick r:id="rId2"/>
              </a:rPr>
              <a:t>https://www.preprints.org/manuscript/202010.0004/v3</a:t>
            </a:r>
            <a:r>
              <a:rPr lang="en-US" altLang="zh-CN" sz="2400" dirty="0">
                <a:solidFill>
                  <a:srgbClr val="4A4A4A"/>
                </a:solidFill>
                <a:latin typeface="Arial" panose="020B0604020202020204" pitchFamily="34" charset="0"/>
                <a:ea typeface="Open Sans" panose="020B0606030504020204"/>
                <a:cs typeface="Arial" panose="020B0604020202020204" pitchFamily="34" charset="0"/>
              </a:rPr>
              <a:t>  </a:t>
            </a:r>
            <a:r>
              <a:rPr kumimoji="0" lang="en-US" altLang="zh-CN" sz="2400" b="0" i="0" u="none" strike="noStrike" cap="none" normalizeH="0" baseline="0" dirty="0">
                <a:ln>
                  <a:noFill/>
                </a:ln>
                <a:solidFill>
                  <a:srgbClr val="4A4A4A"/>
                </a:solidFill>
                <a:effectLst/>
                <a:latin typeface="Arial" panose="020B0604020202020204" pitchFamily="34" charset="0"/>
                <a:ea typeface="Open Sans" panose="020B0606030504020204"/>
                <a:cs typeface="Arial" panose="020B0604020202020204" pitchFamily="34" charset="0"/>
                <a:hlinkClick r:id="rId3"/>
              </a:rPr>
              <a:t>https://www.preprints.org/manuscript/202010.0004/v2</a:t>
            </a:r>
            <a:r>
              <a:rPr kumimoji="0" lang="en-US" altLang="zh-CN" sz="2400" b="0" i="0" u="none" strike="noStrike" cap="none" normalizeH="0" baseline="0" dirty="0">
                <a:ln>
                  <a:noFill/>
                </a:ln>
                <a:solidFill>
                  <a:srgbClr val="4A4A4A"/>
                </a:solidFill>
                <a:effectLst/>
                <a:latin typeface="Arial" panose="020B0604020202020204" pitchFamily="34" charset="0"/>
                <a:ea typeface="Open Sans" panose="020B0606030504020204"/>
                <a:cs typeface="Arial" panose="020B0604020202020204" pitchFamily="34" charset="0"/>
              </a:rPr>
              <a:t> </a:t>
            </a:r>
            <a:r>
              <a:rPr lang="en-US" altLang="zh-CN" sz="2400" dirty="0">
                <a:solidFill>
                  <a:srgbClr val="4A4A4A"/>
                </a:solidFill>
                <a:latin typeface="Arial" panose="020B0604020202020204" pitchFamily="34" charset="0"/>
                <a:ea typeface="Open Sans" panose="020B0606030504020204"/>
                <a:cs typeface="Arial" panose="020B0604020202020204" pitchFamily="34" charset="0"/>
                <a:hlinkClick r:id="rId4"/>
              </a:rPr>
              <a:t>https://www.preprints.org/manuscript/202010.0004/v1</a:t>
            </a:r>
            <a:endParaRPr kumimoji="0" lang="zh-CN" altLang="zh-CN" sz="2400" b="0" i="0" u="none" strike="noStrike" cap="none" normalizeH="0" baseline="0" dirty="0">
              <a:ln>
                <a:noFill/>
              </a:ln>
              <a:solidFill>
                <a:schemeClr val="tx1"/>
              </a:solidFill>
              <a:effectLst/>
              <a:latin typeface="Arial" panose="020B0604020202020204" pitchFamily="34" charset="0"/>
              <a:cs typeface="Arial" panose="020B0604020202020204" pitchFamily="34" charset="0"/>
            </a:endParaRPr>
          </a:p>
        </p:txBody>
      </p:sp>
      <p:sp>
        <p:nvSpPr>
          <p:cNvPr id="5" name="标题 1"/>
          <p:cNvSpPr txBox="1"/>
          <p:nvPr/>
        </p:nvSpPr>
        <p:spPr>
          <a:xfrm>
            <a:off x="1039749" y="402711"/>
            <a:ext cx="10515600" cy="870288"/>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nSpc>
                <a:spcPct val="100000"/>
              </a:lnSpc>
            </a:pPr>
            <a:r>
              <a:rPr lang="en-US" altLang="zh-CN" sz="5400" b="1" dirty="0">
                <a:solidFill>
                  <a:srgbClr val="800000"/>
                </a:solidFill>
                <a:latin typeface="Arial" panose="020B0604020202020204" pitchFamily="34" charset="0"/>
                <a:cs typeface="Arial" panose="020B0604020202020204" pitchFamily="34" charset="0"/>
              </a:rPr>
              <a:t>Supplementary File</a:t>
            </a:r>
            <a:endParaRPr lang="zh-CN" altLang="en-US" sz="5400" b="1" dirty="0">
              <a:solidFill>
                <a:srgbClr val="800000"/>
              </a:solidFill>
              <a:latin typeface="Arial" panose="020B0604020202020204" pitchFamily="34" charset="0"/>
              <a:cs typeface="Arial" panose="020B0604020202020204" pitchFamily="34" charset="0"/>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838200" y="482640"/>
            <a:ext cx="10515600" cy="870288"/>
          </a:xfrm>
        </p:spPr>
        <p:txBody>
          <a:bodyPr>
            <a:normAutofit/>
          </a:bodyPr>
          <a:lstStyle/>
          <a:p>
            <a:pPr algn="ctr"/>
            <a:r>
              <a:rPr lang="en-US" altLang="zh-CN" sz="3200" b="1" dirty="0">
                <a:solidFill>
                  <a:srgbClr val="800000"/>
                </a:solidFill>
                <a:latin typeface="Arial" panose="020B0604020202020204" pitchFamily="34" charset="0"/>
                <a:cs typeface="Arial" panose="020B0604020202020204" pitchFamily="34" charset="0"/>
              </a:rPr>
              <a:t>2.3   Deduction of the driving force of evolution</a:t>
            </a:r>
            <a:endParaRPr lang="zh-CN" altLang="en-US" sz="3200" b="1" dirty="0">
              <a:solidFill>
                <a:srgbClr val="800000"/>
              </a:solidFill>
              <a:latin typeface="Arial" panose="020B0604020202020204" pitchFamily="34" charset="0"/>
              <a:cs typeface="Arial" panose="020B0604020202020204" pitchFamily="34" charset="0"/>
            </a:endParaRPr>
          </a:p>
        </p:txBody>
      </p:sp>
      <p:sp>
        <p:nvSpPr>
          <p:cNvPr id="20" name="矩形 19"/>
          <p:cNvSpPr/>
          <p:nvPr/>
        </p:nvSpPr>
        <p:spPr>
          <a:xfrm>
            <a:off x="651637" y="3964969"/>
            <a:ext cx="3531475" cy="1938992"/>
          </a:xfrm>
          <a:prstGeom prst="rect">
            <a:avLst/>
          </a:prstGeom>
        </p:spPr>
        <p:txBody>
          <a:bodyPr wrap="square">
            <a:spAutoFit/>
          </a:bodyPr>
          <a:lstStyle/>
          <a:p>
            <a:pPr algn="ctr"/>
            <a:r>
              <a:rPr lang="en-US" altLang="zh-CN" sz="2400" dirty="0">
                <a:solidFill>
                  <a:schemeClr val="tx1">
                    <a:lumMod val="95000"/>
                    <a:lumOff val="5000"/>
                  </a:schemeClr>
                </a:solidFill>
                <a:latin typeface="Arial" panose="020B0604020202020204" pitchFamily="34" charset="0"/>
                <a:cs typeface="Arial" panose="020B0604020202020204" pitchFamily="34" charset="0"/>
              </a:rPr>
              <a:t>Our Earth is in a suitable orbit, and has received temperate solar energy for billions of years</a:t>
            </a:r>
          </a:p>
          <a:p>
            <a:pPr algn="ctr"/>
            <a:r>
              <a:rPr lang="zh-CN" altLang="en-US" sz="2400" dirty="0">
                <a:solidFill>
                  <a:schemeClr val="tx1">
                    <a:lumMod val="95000"/>
                    <a:lumOff val="5000"/>
                  </a:schemeClr>
                </a:solidFill>
                <a:latin typeface="Arial" panose="020B0604020202020204" pitchFamily="34" charset="0"/>
                <a:cs typeface="Arial" panose="020B0604020202020204" pitchFamily="34" charset="0"/>
              </a:rPr>
              <a:t>（</a:t>
            </a:r>
            <a:r>
              <a:rPr lang="en-US" altLang="zh-CN" sz="2400" dirty="0">
                <a:solidFill>
                  <a:schemeClr val="tx1">
                    <a:lumMod val="95000"/>
                    <a:lumOff val="5000"/>
                  </a:schemeClr>
                </a:solidFill>
                <a:latin typeface="Arial" panose="020B0604020202020204" pitchFamily="34" charset="0"/>
                <a:cs typeface="Arial" panose="020B0604020202020204" pitchFamily="34" charset="0"/>
              </a:rPr>
              <a:t>Solar energy</a:t>
            </a:r>
            <a:r>
              <a:rPr lang="zh-CN" altLang="en-US" sz="2400" dirty="0">
                <a:solidFill>
                  <a:schemeClr val="tx1">
                    <a:lumMod val="95000"/>
                    <a:lumOff val="5000"/>
                  </a:schemeClr>
                </a:solidFill>
                <a:latin typeface="Arial" panose="020B0604020202020204" pitchFamily="34" charset="0"/>
                <a:cs typeface="Arial" panose="020B0604020202020204" pitchFamily="34" charset="0"/>
              </a:rPr>
              <a:t>）</a:t>
            </a:r>
            <a:endParaRPr lang="en-US" altLang="zh-CN" sz="2400" dirty="0">
              <a:solidFill>
                <a:schemeClr val="tx1">
                  <a:lumMod val="95000"/>
                  <a:lumOff val="5000"/>
                </a:schemeClr>
              </a:solidFill>
              <a:latin typeface="Arial" panose="020B0604020202020204" pitchFamily="34" charset="0"/>
              <a:cs typeface="Arial" panose="020B0604020202020204" pitchFamily="34" charset="0"/>
            </a:endParaRPr>
          </a:p>
        </p:txBody>
      </p:sp>
      <p:pic>
        <p:nvPicPr>
          <p:cNvPr id="21" name="图片 20"/>
          <p:cNvPicPr>
            <a:picLocks noChangeAspect="1"/>
          </p:cNvPicPr>
          <p:nvPr/>
        </p:nvPicPr>
        <p:blipFill>
          <a:blip r:embed="rId3">
            <a:extLst>
              <a:ext uri="{BEBA8EAE-BF5A-486C-A8C5-ECC9F3942E4B}">
                <a14:imgProps xmlns:a14="http://schemas.microsoft.com/office/drawing/2010/main">
                  <a14:imgLayer r:embed="rId4">
                    <a14:imgEffect>
                      <a14:colorTemperature colorTemp="11200"/>
                    </a14:imgEffect>
                  </a14:imgLayer>
                </a14:imgProps>
              </a:ext>
              <a:ext uri="{28A0092B-C50C-407E-A947-70E740481C1C}">
                <a14:useLocalDpi xmlns:a14="http://schemas.microsoft.com/office/drawing/2010/main" val="0"/>
              </a:ext>
            </a:extLst>
          </a:blip>
          <a:stretch>
            <a:fillRect/>
          </a:stretch>
        </p:blipFill>
        <p:spPr>
          <a:xfrm>
            <a:off x="1239416" y="2145201"/>
            <a:ext cx="2355916" cy="1410728"/>
          </a:xfrm>
          <a:prstGeom prst="rect">
            <a:avLst/>
          </a:prstGeom>
        </p:spPr>
      </p:pic>
      <p:pic>
        <p:nvPicPr>
          <p:cNvPr id="22" name="Picture 2"/>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058156" y="2145201"/>
            <a:ext cx="2095141" cy="1410728"/>
          </a:xfrm>
          <a:prstGeom prst="rect">
            <a:avLst/>
          </a:prstGeom>
          <a:noFill/>
          <a:extLst>
            <a:ext uri="{909E8E84-426E-40DD-AFC4-6F175D3DCCD1}">
              <a14:hiddenFill xmlns:a14="http://schemas.microsoft.com/office/drawing/2010/main">
                <a:solidFill>
                  <a:srgbClr val="FFFFFF"/>
                </a:solidFill>
              </a14:hiddenFill>
            </a:ext>
          </a:extLst>
        </p:spPr>
      </p:pic>
      <p:sp>
        <p:nvSpPr>
          <p:cNvPr id="23" name="矩形 22"/>
          <p:cNvSpPr/>
          <p:nvPr/>
        </p:nvSpPr>
        <p:spPr>
          <a:xfrm>
            <a:off x="4339988" y="3964969"/>
            <a:ext cx="3531476" cy="1938020"/>
          </a:xfrm>
          <a:prstGeom prst="rect">
            <a:avLst/>
          </a:prstGeom>
        </p:spPr>
        <p:txBody>
          <a:bodyPr wrap="square">
            <a:spAutoFit/>
          </a:bodyPr>
          <a:lstStyle/>
          <a:p>
            <a:pPr algn="ctr"/>
            <a:r>
              <a:rPr lang="en-US" altLang="zh-CN" sz="2400" dirty="0">
                <a:solidFill>
                  <a:schemeClr val="tx1">
                    <a:lumMod val="95000"/>
                    <a:lumOff val="5000"/>
                  </a:schemeClr>
                </a:solidFill>
                <a:latin typeface="Arial" panose="020B0604020202020204" pitchFamily="34" charset="0"/>
                <a:cs typeface="Arial" panose="020B0604020202020204" pitchFamily="34" charset="0"/>
              </a:rPr>
              <a:t>Many sites on the Earth </a:t>
            </a:r>
          </a:p>
          <a:p>
            <a:pPr algn="ctr"/>
            <a:r>
              <a:rPr lang="en-US" altLang="zh-CN" sz="2400" dirty="0">
                <a:solidFill>
                  <a:schemeClr val="tx1">
                    <a:lumMod val="95000"/>
                    <a:lumOff val="5000"/>
                  </a:schemeClr>
                </a:solidFill>
                <a:latin typeface="Arial" panose="020B0604020202020204" pitchFamily="34" charset="0"/>
                <a:cs typeface="Arial" panose="020B0604020202020204" pitchFamily="34" charset="0"/>
              </a:rPr>
              <a:t>have released </a:t>
            </a:r>
          </a:p>
          <a:p>
            <a:pPr algn="ctr"/>
            <a:r>
              <a:rPr lang="en-US" altLang="zh-CN" sz="2400" dirty="0">
                <a:solidFill>
                  <a:schemeClr val="tx1">
                    <a:lumMod val="95000"/>
                    <a:lumOff val="5000"/>
                  </a:schemeClr>
                </a:solidFill>
                <a:latin typeface="Arial" panose="020B0604020202020204" pitchFamily="34" charset="0"/>
                <a:cs typeface="Arial" panose="020B0604020202020204" pitchFamily="34" charset="0"/>
              </a:rPr>
              <a:t>geothermal energy </a:t>
            </a:r>
          </a:p>
          <a:p>
            <a:pPr algn="ctr"/>
            <a:r>
              <a:rPr lang="en-US" altLang="zh-CN" sz="2400" dirty="0">
                <a:solidFill>
                  <a:schemeClr val="tx1">
                    <a:lumMod val="95000"/>
                    <a:lumOff val="5000"/>
                  </a:schemeClr>
                </a:solidFill>
                <a:latin typeface="Arial" panose="020B0604020202020204" pitchFamily="34" charset="0"/>
                <a:cs typeface="Arial" panose="020B0604020202020204" pitchFamily="34" charset="0"/>
              </a:rPr>
              <a:t>for millions of years</a:t>
            </a:r>
          </a:p>
          <a:p>
            <a:pPr algn="ctr"/>
            <a:r>
              <a:rPr lang="en-US" altLang="zh-CN" sz="2400" dirty="0">
                <a:solidFill>
                  <a:schemeClr val="tx1">
                    <a:lumMod val="95000"/>
                    <a:lumOff val="5000"/>
                  </a:schemeClr>
                </a:solidFill>
                <a:latin typeface="Arial" panose="020B0604020202020204" pitchFamily="34" charset="0"/>
                <a:cs typeface="Arial" panose="020B0604020202020204" pitchFamily="34" charset="0"/>
              </a:rPr>
              <a:t>(Geothermal energy)</a:t>
            </a:r>
          </a:p>
        </p:txBody>
      </p:sp>
      <p:sp>
        <p:nvSpPr>
          <p:cNvPr id="24" name="矩形 23"/>
          <p:cNvSpPr/>
          <p:nvPr/>
        </p:nvSpPr>
        <p:spPr>
          <a:xfrm>
            <a:off x="8235913" y="3964969"/>
            <a:ext cx="3072484" cy="1938020"/>
          </a:xfrm>
          <a:prstGeom prst="rect">
            <a:avLst/>
          </a:prstGeom>
        </p:spPr>
        <p:txBody>
          <a:bodyPr wrap="square">
            <a:spAutoFit/>
          </a:bodyPr>
          <a:lstStyle/>
          <a:p>
            <a:pPr algn="ctr"/>
            <a:r>
              <a:rPr lang="en-US" altLang="zh-CN" sz="2400" dirty="0">
                <a:solidFill>
                  <a:schemeClr val="tx1">
                    <a:lumMod val="95000"/>
                    <a:lumOff val="5000"/>
                  </a:schemeClr>
                </a:solidFill>
                <a:latin typeface="Arial" panose="020B0604020202020204" pitchFamily="34" charset="0"/>
                <a:cs typeface="Arial" panose="020B0604020202020204" pitchFamily="34" charset="0"/>
              </a:rPr>
              <a:t>Organisms, coals, and atomic energy  can also provide much energy </a:t>
            </a:r>
          </a:p>
          <a:p>
            <a:pPr algn="ctr"/>
            <a:r>
              <a:rPr lang="en-US" altLang="zh-CN" sz="2400" dirty="0">
                <a:solidFill>
                  <a:schemeClr val="tx1">
                    <a:lumMod val="95000"/>
                    <a:lumOff val="5000"/>
                  </a:schemeClr>
                </a:solidFill>
                <a:latin typeface="Arial" panose="020B0604020202020204" pitchFamily="34" charset="0"/>
                <a:cs typeface="Arial" panose="020B0604020202020204" pitchFamily="34" charset="0"/>
              </a:rPr>
              <a:t>(Other energy)</a:t>
            </a:r>
          </a:p>
        </p:txBody>
      </p:sp>
      <p:pic>
        <p:nvPicPr>
          <p:cNvPr id="25"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591502" y="2145201"/>
            <a:ext cx="2361306" cy="1410729"/>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矩形 9"/>
          <p:cNvSpPr/>
          <p:nvPr/>
        </p:nvSpPr>
        <p:spPr>
          <a:xfrm>
            <a:off x="1776703" y="3900556"/>
            <a:ext cx="8638588" cy="2676525"/>
          </a:xfrm>
          <a:prstGeom prst="rect">
            <a:avLst/>
          </a:prstGeom>
        </p:spPr>
        <p:txBody>
          <a:bodyPr wrap="square">
            <a:spAutoFit/>
          </a:bodyPr>
          <a:lstStyle/>
          <a:p>
            <a:pPr algn="ctr">
              <a:buClrTx/>
              <a:buSzTx/>
              <a:buFontTx/>
            </a:pPr>
            <a:r>
              <a:rPr lang="en-US" altLang="zh-CN" sz="2400" dirty="0">
                <a:solidFill>
                  <a:schemeClr val="tx1">
                    <a:lumMod val="95000"/>
                    <a:lumOff val="5000"/>
                  </a:schemeClr>
                </a:solidFill>
                <a:latin typeface="Arial" panose="020B0604020202020204" pitchFamily="34" charset="0"/>
                <a:cs typeface="Arial" panose="020B0604020202020204" pitchFamily="34" charset="0"/>
              </a:rPr>
              <a:t>Further regulates </a:t>
            </a:r>
          </a:p>
          <a:p>
            <a:pPr algn="ctr">
              <a:buClrTx/>
              <a:buSzTx/>
              <a:buFontTx/>
            </a:pPr>
            <a:r>
              <a:rPr lang="en-US" altLang="zh-CN" sz="2400" dirty="0">
                <a:solidFill>
                  <a:schemeClr val="tx1">
                    <a:lumMod val="95000"/>
                    <a:lumOff val="5000"/>
                  </a:schemeClr>
                </a:solidFill>
                <a:latin typeface="Arial" panose="020B0604020202020204" pitchFamily="34" charset="0"/>
                <a:cs typeface="Arial" panose="020B0604020202020204" pitchFamily="34" charset="0"/>
              </a:rPr>
              <a:t>the solar energy (heat) streams and the geothermal energy (heat) streams through evaporation, diffusion, and rainfall</a:t>
            </a:r>
          </a:p>
          <a:p>
            <a:pPr algn="ctr">
              <a:buClrTx/>
              <a:buSzTx/>
              <a:buFontTx/>
            </a:pPr>
            <a:endParaRPr lang="en-US" altLang="zh-CN" sz="2400" dirty="0">
              <a:solidFill>
                <a:schemeClr val="tx1">
                  <a:lumMod val="95000"/>
                  <a:lumOff val="5000"/>
                </a:schemeClr>
              </a:solidFill>
              <a:latin typeface="Arial" panose="020B0604020202020204" pitchFamily="34" charset="0"/>
              <a:cs typeface="Arial" panose="020B0604020202020204" pitchFamily="34" charset="0"/>
            </a:endParaRPr>
          </a:p>
          <a:p>
            <a:pPr algn="ctr">
              <a:buClrTx/>
              <a:buSzTx/>
              <a:buFontTx/>
            </a:pPr>
            <a:r>
              <a:rPr lang="en-US" altLang="zh-CN" sz="2400" dirty="0">
                <a:solidFill>
                  <a:srgbClr val="791E05"/>
                </a:solidFill>
                <a:latin typeface="Arial" panose="020B0604020202020204" pitchFamily="34" charset="0"/>
                <a:cs typeface="Arial" panose="020B0604020202020204" pitchFamily="34" charset="0"/>
              </a:rPr>
              <a:t>Making the heat streams on the Earth </a:t>
            </a:r>
          </a:p>
          <a:p>
            <a:pPr algn="ctr">
              <a:buClrTx/>
              <a:buSzTx/>
              <a:buFontTx/>
            </a:pPr>
            <a:r>
              <a:rPr lang="en-US" altLang="zh-CN" sz="2400" dirty="0">
                <a:solidFill>
                  <a:srgbClr val="791E05"/>
                </a:solidFill>
                <a:latin typeface="Arial" panose="020B0604020202020204" pitchFamily="34" charset="0"/>
                <a:cs typeface="Arial" panose="020B0604020202020204" pitchFamily="34" charset="0"/>
              </a:rPr>
              <a:t>more temperate, last longer, </a:t>
            </a:r>
          </a:p>
          <a:p>
            <a:pPr algn="ctr">
              <a:buClrTx/>
              <a:buSzTx/>
              <a:buFontTx/>
            </a:pPr>
            <a:r>
              <a:rPr lang="en-US" altLang="zh-CN" sz="2400" dirty="0">
                <a:solidFill>
                  <a:srgbClr val="791E05"/>
                </a:solidFill>
                <a:latin typeface="Arial" panose="020B0604020202020204" pitchFamily="34" charset="0"/>
                <a:cs typeface="Arial" panose="020B0604020202020204" pitchFamily="34" charset="0"/>
              </a:rPr>
              <a:t>and distributed more widely</a:t>
            </a:r>
          </a:p>
        </p:txBody>
      </p:sp>
      <p:sp>
        <p:nvSpPr>
          <p:cNvPr id="20" name="标题 1"/>
          <p:cNvSpPr txBox="1"/>
          <p:nvPr/>
        </p:nvSpPr>
        <p:spPr>
          <a:xfrm>
            <a:off x="1394384" y="521900"/>
            <a:ext cx="9403227" cy="561007"/>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altLang="zh-CN" sz="3200" b="1" dirty="0">
                <a:solidFill>
                  <a:srgbClr val="800000"/>
                </a:solidFill>
                <a:latin typeface="Arial" panose="020B0604020202020204" pitchFamily="34" charset="0"/>
                <a:cs typeface="Arial" panose="020B0604020202020204" pitchFamily="34" charset="0"/>
              </a:rPr>
              <a:t>Huge amount of water on the Earth </a:t>
            </a:r>
            <a:endParaRPr lang="zh-CN" altLang="en-US" sz="3200" b="1" dirty="0">
              <a:solidFill>
                <a:srgbClr val="800000"/>
              </a:solidFill>
              <a:latin typeface="Arial" panose="020B0604020202020204" pitchFamily="34" charset="0"/>
              <a:cs typeface="Arial" panose="020B0604020202020204" pitchFamily="34" charset="0"/>
            </a:endParaRPr>
          </a:p>
        </p:txBody>
      </p:sp>
      <p:pic>
        <p:nvPicPr>
          <p:cNvPr id="11"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69536" y="1618616"/>
            <a:ext cx="3199128" cy="2066637"/>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219552" y="1575716"/>
            <a:ext cx="3752894" cy="2109537"/>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4"/>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8323333" y="1575716"/>
            <a:ext cx="3268723" cy="2109537"/>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矩形 9"/>
          <p:cNvSpPr/>
          <p:nvPr/>
        </p:nvSpPr>
        <p:spPr>
          <a:xfrm>
            <a:off x="5216312" y="1668873"/>
            <a:ext cx="6039516" cy="2707005"/>
          </a:xfrm>
          <a:prstGeom prst="rect">
            <a:avLst/>
          </a:prstGeom>
        </p:spPr>
        <p:txBody>
          <a:bodyPr wrap="square">
            <a:spAutoFit/>
          </a:bodyPr>
          <a:lstStyle/>
          <a:p>
            <a:pPr>
              <a:spcBef>
                <a:spcPts val="600"/>
              </a:spcBef>
            </a:pPr>
            <a:r>
              <a:rPr lang="en-US" altLang="zh-CN" sz="2000" b="1" dirty="0">
                <a:latin typeface="Arial" panose="020B0604020202020204" pitchFamily="34" charset="0"/>
                <a:cs typeface="Arial" panose="020B0604020202020204" pitchFamily="34" charset="0"/>
              </a:rPr>
              <a:t>When the temperate heat stream flow over cold stones and CBEs</a:t>
            </a:r>
          </a:p>
          <a:p>
            <a:pPr marL="285750" indent="-285750">
              <a:spcBef>
                <a:spcPts val="600"/>
              </a:spcBef>
              <a:buFont typeface="Wingdings" panose="05000000000000000000" pitchFamily="2" charset="2"/>
              <a:buChar char="Ø"/>
            </a:pPr>
            <a:r>
              <a:rPr lang="en-US" altLang="zh-CN" sz="2000" b="1" dirty="0">
                <a:latin typeface="Arial" panose="020B0604020202020204" pitchFamily="34" charset="0"/>
                <a:cs typeface="Arial" panose="020B0604020202020204" pitchFamily="34" charset="0"/>
              </a:rPr>
              <a:t>Stones shall spontaneously absorb heat, and increase their entropies, microstates, temperatures, molecular movement rates</a:t>
            </a:r>
          </a:p>
          <a:p>
            <a:pPr marL="285750" indent="-285750">
              <a:spcBef>
                <a:spcPts val="600"/>
              </a:spcBef>
              <a:buFont typeface="Wingdings" panose="05000000000000000000" pitchFamily="2" charset="2"/>
              <a:buChar char="Ø"/>
            </a:pPr>
            <a:r>
              <a:rPr lang="en-US" altLang="zh-CN" sz="2000" b="1" dirty="0">
                <a:latin typeface="Arial" panose="020B0604020202020204" pitchFamily="34" charset="0"/>
                <a:cs typeface="Arial" panose="020B0604020202020204" pitchFamily="34" charset="0"/>
              </a:rPr>
              <a:t>CBEs shall also spontaneously absorb heat, and increase their entropies, microstates, temperatures, molecular movement rates</a:t>
            </a:r>
          </a:p>
        </p:txBody>
      </p:sp>
      <p:sp>
        <p:nvSpPr>
          <p:cNvPr id="22" name="标题 1"/>
          <p:cNvSpPr txBox="1"/>
          <p:nvPr/>
        </p:nvSpPr>
        <p:spPr>
          <a:xfrm>
            <a:off x="1379945" y="146740"/>
            <a:ext cx="9432110" cy="1036624"/>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lnSpc>
                <a:spcPct val="100000"/>
              </a:lnSpc>
            </a:pPr>
            <a:r>
              <a:rPr lang="en-US" altLang="zh-CN" sz="3200" b="1" dirty="0">
                <a:solidFill>
                  <a:srgbClr val="800000"/>
                </a:solidFill>
                <a:latin typeface="Arial" panose="020B0604020202020204" pitchFamily="34" charset="0"/>
                <a:cs typeface="Arial" panose="020B0604020202020204" pitchFamily="34" charset="0"/>
              </a:rPr>
              <a:t>As per the second law of thermodynamics</a:t>
            </a:r>
            <a:endParaRPr lang="zh-CN" altLang="en-US" sz="3200" b="1" dirty="0">
              <a:solidFill>
                <a:srgbClr val="800000"/>
              </a:solidFill>
              <a:latin typeface="Arial" panose="020B0604020202020204" pitchFamily="34" charset="0"/>
              <a:cs typeface="Arial" panose="020B0604020202020204" pitchFamily="34" charset="0"/>
            </a:endParaRPr>
          </a:p>
        </p:txBody>
      </p:sp>
      <p:pic>
        <p:nvPicPr>
          <p:cNvPr id="25" name="图片 24"/>
          <p:cNvPicPr>
            <a:picLocks noChangeAspect="1"/>
          </p:cNvPicPr>
          <p:nvPr/>
        </p:nvPicPr>
        <p:blipFill>
          <a:blip r:embed="rId2"/>
          <a:stretch>
            <a:fillRect/>
          </a:stretch>
        </p:blipFill>
        <p:spPr>
          <a:xfrm>
            <a:off x="1271544" y="1613281"/>
            <a:ext cx="3681747" cy="2764026"/>
          </a:xfrm>
          <a:prstGeom prst="rect">
            <a:avLst/>
          </a:prstGeom>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矩形 9"/>
          <p:cNvSpPr/>
          <p:nvPr/>
        </p:nvSpPr>
        <p:spPr>
          <a:xfrm>
            <a:off x="5216312" y="1668873"/>
            <a:ext cx="6039516" cy="2707005"/>
          </a:xfrm>
          <a:prstGeom prst="rect">
            <a:avLst/>
          </a:prstGeom>
        </p:spPr>
        <p:txBody>
          <a:bodyPr wrap="square">
            <a:spAutoFit/>
          </a:bodyPr>
          <a:lstStyle/>
          <a:p>
            <a:pPr>
              <a:spcBef>
                <a:spcPts val="600"/>
              </a:spcBef>
            </a:pPr>
            <a:r>
              <a:rPr lang="en-US" altLang="zh-CN" sz="2000" b="1" dirty="0">
                <a:latin typeface="Arial" panose="020B0604020202020204" pitchFamily="34" charset="0"/>
                <a:cs typeface="Arial" panose="020B0604020202020204" pitchFamily="34" charset="0"/>
              </a:rPr>
              <a:t>When the temperate heat stream flow over cold stones and CBEs</a:t>
            </a:r>
          </a:p>
          <a:p>
            <a:pPr marL="285750" indent="-285750">
              <a:spcBef>
                <a:spcPts val="600"/>
              </a:spcBef>
              <a:buFont typeface="Wingdings" panose="05000000000000000000" pitchFamily="2" charset="2"/>
              <a:buChar char="Ø"/>
            </a:pPr>
            <a:r>
              <a:rPr lang="en-US" altLang="zh-CN" sz="2000" b="1" dirty="0">
                <a:latin typeface="Arial" panose="020B0604020202020204" pitchFamily="34" charset="0"/>
                <a:cs typeface="Arial" panose="020B0604020202020204" pitchFamily="34" charset="0"/>
              </a:rPr>
              <a:t>Stones shall spontaneously absorb heat, and increase their entropies, microstates, temperatures, molecular movement rates</a:t>
            </a:r>
          </a:p>
          <a:p>
            <a:pPr marL="285750" indent="-285750">
              <a:spcBef>
                <a:spcPts val="600"/>
              </a:spcBef>
              <a:buFont typeface="Wingdings" panose="05000000000000000000" pitchFamily="2" charset="2"/>
              <a:buChar char="Ø"/>
            </a:pPr>
            <a:r>
              <a:rPr lang="en-US" altLang="zh-CN" sz="2000" b="1" dirty="0">
                <a:latin typeface="Arial" panose="020B0604020202020204" pitchFamily="34" charset="0"/>
                <a:cs typeface="Arial" panose="020B0604020202020204" pitchFamily="34" charset="0"/>
              </a:rPr>
              <a:t>CBEs shall also spontaneously absorb heat, and increase their entropies, microstates, temperatures, molecular movement rates</a:t>
            </a:r>
          </a:p>
        </p:txBody>
      </p:sp>
      <p:sp>
        <p:nvSpPr>
          <p:cNvPr id="22" name="标题 1"/>
          <p:cNvSpPr txBox="1"/>
          <p:nvPr/>
        </p:nvSpPr>
        <p:spPr>
          <a:xfrm>
            <a:off x="1379945" y="146740"/>
            <a:ext cx="9432110" cy="1036624"/>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lnSpc>
                <a:spcPct val="100000"/>
              </a:lnSpc>
            </a:pPr>
            <a:r>
              <a:rPr lang="en-US" altLang="zh-CN" sz="3200" b="1" dirty="0">
                <a:solidFill>
                  <a:srgbClr val="800000"/>
                </a:solidFill>
                <a:latin typeface="Arial" panose="020B0604020202020204" pitchFamily="34" charset="0"/>
                <a:cs typeface="Arial" panose="020B0604020202020204" pitchFamily="34" charset="0"/>
              </a:rPr>
              <a:t>As per the second law of thermodynamics</a:t>
            </a:r>
            <a:endParaRPr lang="zh-CN" altLang="en-US" sz="3200" b="1" dirty="0">
              <a:solidFill>
                <a:srgbClr val="800000"/>
              </a:solidFill>
              <a:latin typeface="Arial" panose="020B0604020202020204" pitchFamily="34" charset="0"/>
              <a:cs typeface="Arial" panose="020B0604020202020204" pitchFamily="34" charset="0"/>
            </a:endParaRPr>
          </a:p>
        </p:txBody>
      </p:sp>
      <p:pic>
        <p:nvPicPr>
          <p:cNvPr id="25" name="图片 24"/>
          <p:cNvPicPr>
            <a:picLocks noChangeAspect="1"/>
          </p:cNvPicPr>
          <p:nvPr/>
        </p:nvPicPr>
        <p:blipFill>
          <a:blip r:embed="rId2"/>
          <a:stretch>
            <a:fillRect/>
          </a:stretch>
        </p:blipFill>
        <p:spPr>
          <a:xfrm>
            <a:off x="1271544" y="1613281"/>
            <a:ext cx="3681747" cy="2764026"/>
          </a:xfrm>
          <a:prstGeom prst="rect">
            <a:avLst/>
          </a:prstGeom>
        </p:spPr>
      </p:pic>
      <p:sp>
        <p:nvSpPr>
          <p:cNvPr id="6" name="对话气泡: 圆角矩形 5"/>
          <p:cNvSpPr/>
          <p:nvPr/>
        </p:nvSpPr>
        <p:spPr>
          <a:xfrm>
            <a:off x="5501456" y="4746424"/>
            <a:ext cx="5018314" cy="1176497"/>
          </a:xfrm>
          <a:prstGeom prst="wedgeRoundRectCallout">
            <a:avLst>
              <a:gd name="adj1" fmla="val 18950"/>
              <a:gd name="adj2" fmla="val -76222"/>
              <a:gd name="adj3" fmla="val 16667"/>
            </a:avLst>
          </a:prstGeom>
          <a:solidFill>
            <a:schemeClr val="bg1">
              <a:lumMod val="85000"/>
            </a:schemeClr>
          </a:solidFill>
          <a:ln w="9525">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lnSpc>
                <a:spcPts val="2300"/>
              </a:lnSpc>
            </a:pPr>
            <a:r>
              <a:rPr lang="en-US" altLang="zh-CN" sz="2000" dirty="0">
                <a:solidFill>
                  <a:srgbClr val="C00000"/>
                </a:solidFill>
                <a:latin typeface="Arial" panose="020B0604020202020204" pitchFamily="34" charset="0"/>
                <a:cs typeface="Arial" panose="020B0604020202020204" pitchFamily="34" charset="0"/>
              </a:rPr>
              <a:t>Thermodynamically, entropy, microstates, temperature, molecular movement rates are positively consistent with each other</a:t>
            </a:r>
            <a:endParaRPr lang="zh-CN" altLang="en-US" sz="2000" dirty="0">
              <a:solidFill>
                <a:srgbClr val="C00000"/>
              </a:solidFill>
              <a:latin typeface="Arial" panose="020B0604020202020204" pitchFamily="34" charset="0"/>
              <a:cs typeface="Arial" panose="020B0604020202020204" pitchFamily="34" charset="0"/>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838200" y="257226"/>
            <a:ext cx="10515600" cy="870288"/>
          </a:xfrm>
        </p:spPr>
        <p:txBody>
          <a:bodyPr>
            <a:normAutofit/>
          </a:bodyPr>
          <a:lstStyle/>
          <a:p>
            <a:pPr algn="ctr"/>
            <a:r>
              <a:rPr lang="en-US" altLang="zh-CN" b="1" dirty="0">
                <a:solidFill>
                  <a:srgbClr val="800000"/>
                </a:solidFill>
                <a:latin typeface="Arial" panose="020B0604020202020204" pitchFamily="34" charset="0"/>
                <a:cs typeface="Arial" panose="020B0604020202020204" pitchFamily="34" charset="0"/>
              </a:rPr>
              <a:t>CBEs: different from stones</a:t>
            </a:r>
            <a:endParaRPr lang="zh-CN" altLang="en-US" b="1" dirty="0">
              <a:solidFill>
                <a:srgbClr val="800000"/>
              </a:solidFill>
              <a:latin typeface="Arial" panose="020B0604020202020204" pitchFamily="34" charset="0"/>
              <a:cs typeface="Arial" panose="020B0604020202020204" pitchFamily="34" charset="0"/>
            </a:endParaRPr>
          </a:p>
        </p:txBody>
      </p:sp>
      <p:sp>
        <p:nvSpPr>
          <p:cNvPr id="34" name="云形 33"/>
          <p:cNvSpPr/>
          <p:nvPr/>
        </p:nvSpPr>
        <p:spPr>
          <a:xfrm>
            <a:off x="4169978" y="5032349"/>
            <a:ext cx="4456913" cy="1733092"/>
          </a:xfrm>
          <a:prstGeom prst="cloud">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ts val="2200"/>
              </a:lnSpc>
            </a:pPr>
            <a:endParaRPr lang="zh-CN" altLang="en-US" b="1" dirty="0">
              <a:latin typeface="Arial" panose="020B0604020202020204" pitchFamily="34" charset="0"/>
              <a:cs typeface="Arial" panose="020B0604020202020204" pitchFamily="34" charset="0"/>
            </a:endParaRPr>
          </a:p>
        </p:txBody>
      </p:sp>
      <p:pic>
        <p:nvPicPr>
          <p:cNvPr id="35" name="图片 34"/>
          <p:cNvPicPr>
            <a:picLocks noChangeAspect="1"/>
          </p:cNvPicPr>
          <p:nvPr/>
        </p:nvPicPr>
        <p:blipFill>
          <a:blip r:embed="rId2"/>
          <a:stretch>
            <a:fillRect/>
          </a:stretch>
        </p:blipFill>
        <p:spPr>
          <a:xfrm>
            <a:off x="2401782" y="5386109"/>
            <a:ext cx="1163328" cy="1157680"/>
          </a:xfrm>
          <a:prstGeom prst="rect">
            <a:avLst/>
          </a:prstGeom>
        </p:spPr>
      </p:pic>
      <p:sp>
        <p:nvSpPr>
          <p:cNvPr id="38" name="文本框 37"/>
          <p:cNvSpPr txBox="1"/>
          <p:nvPr/>
        </p:nvSpPr>
        <p:spPr>
          <a:xfrm>
            <a:off x="4250029" y="5252415"/>
            <a:ext cx="4052432" cy="1250983"/>
          </a:xfrm>
          <a:prstGeom prst="rect">
            <a:avLst/>
          </a:prstGeom>
          <a:noFill/>
        </p:spPr>
        <p:txBody>
          <a:bodyPr wrap="square" rtlCol="0">
            <a:spAutoFit/>
          </a:bodyPr>
          <a:lstStyle/>
          <a:p>
            <a:pPr algn="ctr">
              <a:lnSpc>
                <a:spcPts val="2300"/>
              </a:lnSpc>
            </a:pPr>
            <a:r>
              <a:rPr lang="en-US" altLang="zh-CN" b="1" i="1" dirty="0">
                <a:solidFill>
                  <a:schemeClr val="bg1"/>
                </a:solidFill>
                <a:latin typeface="Arial" panose="020B0604020202020204" pitchFamily="34" charset="0"/>
                <a:cs typeface="Arial" panose="020B0604020202020204" pitchFamily="34" charset="0"/>
              </a:rPr>
              <a:t>I, CBE, can change a lot</a:t>
            </a:r>
          </a:p>
          <a:p>
            <a:pPr algn="ctr">
              <a:lnSpc>
                <a:spcPts val="2300"/>
              </a:lnSpc>
            </a:pPr>
            <a:r>
              <a:rPr lang="en-US" altLang="zh-CN" b="1" i="1" dirty="0">
                <a:solidFill>
                  <a:schemeClr val="bg1"/>
                </a:solidFill>
                <a:latin typeface="Arial" panose="020B0604020202020204" pitchFamily="34" charset="0"/>
                <a:cs typeface="Arial" panose="020B0604020202020204" pitchFamily="34" charset="0"/>
              </a:rPr>
              <a:t>I can be very wonderful </a:t>
            </a:r>
          </a:p>
          <a:p>
            <a:pPr algn="ctr">
              <a:lnSpc>
                <a:spcPts val="2300"/>
              </a:lnSpc>
            </a:pPr>
            <a:r>
              <a:rPr lang="en-US" altLang="zh-CN" b="1" i="1" dirty="0">
                <a:solidFill>
                  <a:schemeClr val="bg1"/>
                </a:solidFill>
                <a:latin typeface="Arial" panose="020B0604020202020204" pitchFamily="34" charset="0"/>
                <a:cs typeface="Arial" panose="020B0604020202020204" pitchFamily="34" charset="0"/>
              </a:rPr>
              <a:t>Because I am good at sharing </a:t>
            </a:r>
          </a:p>
          <a:p>
            <a:pPr algn="ctr">
              <a:lnSpc>
                <a:spcPts val="2300"/>
              </a:lnSpc>
            </a:pPr>
            <a:r>
              <a:rPr lang="en-US" altLang="zh-CN" b="1" i="1" dirty="0">
                <a:solidFill>
                  <a:schemeClr val="bg1"/>
                </a:solidFill>
                <a:latin typeface="Arial" panose="020B0604020202020204" pitchFamily="34" charset="0"/>
                <a:cs typeface="Arial" panose="020B0604020202020204" pitchFamily="34" charset="0"/>
              </a:rPr>
              <a:t>Because I am mobile</a:t>
            </a:r>
            <a:endParaRPr lang="zh-CN" altLang="en-US" i="1" dirty="0">
              <a:solidFill>
                <a:schemeClr val="bg1"/>
              </a:solidFill>
              <a:latin typeface="Arial" panose="020B0604020202020204" pitchFamily="34" charset="0"/>
              <a:cs typeface="Arial" panose="020B0604020202020204" pitchFamily="34" charset="0"/>
            </a:endParaRPr>
          </a:p>
        </p:txBody>
      </p:sp>
      <p:sp>
        <p:nvSpPr>
          <p:cNvPr id="20" name="矩形: 圆角 19"/>
          <p:cNvSpPr/>
          <p:nvPr/>
        </p:nvSpPr>
        <p:spPr>
          <a:xfrm>
            <a:off x="1515148" y="2262284"/>
            <a:ext cx="2093348" cy="870288"/>
          </a:xfrm>
          <a:prstGeom prst="roundRect">
            <a:avLst>
              <a:gd name="adj" fmla="val 4428"/>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000" b="1" dirty="0">
                <a:solidFill>
                  <a:schemeClr val="tx1"/>
                </a:solidFill>
                <a:latin typeface="Arial" panose="020B0604020202020204" pitchFamily="34" charset="0"/>
                <a:cs typeface="Arial" panose="020B0604020202020204" pitchFamily="34" charset="0"/>
              </a:rPr>
              <a:t>Carbon-based entities (CBEs)</a:t>
            </a:r>
          </a:p>
        </p:txBody>
      </p:sp>
      <p:sp>
        <p:nvSpPr>
          <p:cNvPr id="21" name="矩形: 圆角 20"/>
          <p:cNvSpPr/>
          <p:nvPr/>
        </p:nvSpPr>
        <p:spPr>
          <a:xfrm>
            <a:off x="4364529" y="2014896"/>
            <a:ext cx="6605024" cy="740427"/>
          </a:xfrm>
          <a:prstGeom prst="roundRect">
            <a:avLst>
              <a:gd name="adj" fmla="val 4428"/>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08000" rtlCol="0" anchor="ctr"/>
          <a:lstStyle/>
          <a:p>
            <a:r>
              <a:rPr lang="en-US" altLang="zh-CN" sz="2000" dirty="0">
                <a:solidFill>
                  <a:srgbClr val="800000"/>
                </a:solidFill>
                <a:latin typeface="Arial" panose="020B0604020202020204" pitchFamily="34" charset="0"/>
                <a:ea typeface="黑体" panose="02010609060101010101" pitchFamily="49" charset="-122"/>
                <a:cs typeface="Arial" panose="020B0604020202020204" pitchFamily="34" charset="0"/>
              </a:rPr>
              <a:t>CBEs can form higher-hierarchy CBEs (HHCBEs) after absorbing energy through forming covalent bonds</a:t>
            </a:r>
          </a:p>
        </p:txBody>
      </p:sp>
      <p:sp>
        <p:nvSpPr>
          <p:cNvPr id="22" name="矩形: 圆角 21"/>
          <p:cNvSpPr/>
          <p:nvPr/>
        </p:nvSpPr>
        <p:spPr>
          <a:xfrm>
            <a:off x="4359181" y="4191404"/>
            <a:ext cx="6587431" cy="663549"/>
          </a:xfrm>
          <a:prstGeom prst="roundRect">
            <a:avLst>
              <a:gd name="adj" fmla="val 4428"/>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45720" rIns="91440" bIns="45720" numCol="1" spcCol="0" rtlCol="0" fromWordArt="0" anchor="ctr" anchorCtr="0" forceAA="0" compatLnSpc="1">
            <a:noAutofit/>
          </a:bodyPr>
          <a:lstStyle/>
          <a:p>
            <a:r>
              <a:rPr lang="en-US" altLang="zh-CN" sz="2000" dirty="0">
                <a:solidFill>
                  <a:srgbClr val="800000"/>
                </a:solidFill>
                <a:latin typeface="Arial" panose="020B0604020202020204" pitchFamily="34" charset="0"/>
                <a:ea typeface="黑体" panose="02010609060101010101" pitchFamily="49" charset="-122"/>
                <a:cs typeface="Arial" panose="020B0604020202020204" pitchFamily="34" charset="0"/>
              </a:rPr>
              <a:t>HHCBEs are usually </a:t>
            </a:r>
            <a:r>
              <a:rPr lang="en-GB" altLang="zh-CN" sz="2000" dirty="0">
                <a:solidFill>
                  <a:srgbClr val="800000"/>
                </a:solidFill>
                <a:latin typeface="Arial" panose="020B0604020202020204" pitchFamily="34" charset="0"/>
                <a:ea typeface="黑体" panose="02010609060101010101" pitchFamily="49" charset="-122"/>
                <a:cs typeface="Arial" panose="020B0604020202020204" pitchFamily="34" charset="0"/>
              </a:rPr>
              <a:t>vulnerable and </a:t>
            </a:r>
            <a:r>
              <a:rPr lang="en-US" altLang="zh-CN" sz="2000" dirty="0">
                <a:solidFill>
                  <a:srgbClr val="800000"/>
                </a:solidFill>
                <a:latin typeface="Arial" panose="020B0604020202020204" pitchFamily="34" charset="0"/>
                <a:ea typeface="黑体" panose="02010609060101010101" pitchFamily="49" charset="-122"/>
                <a:cs typeface="Arial" panose="020B0604020202020204" pitchFamily="34" charset="0"/>
              </a:rPr>
              <a:t>shall degrade sooner or later due to inner factors or outer factors</a:t>
            </a:r>
          </a:p>
        </p:txBody>
      </p:sp>
      <p:cxnSp>
        <p:nvCxnSpPr>
          <p:cNvPr id="25" name="直接连接符 24"/>
          <p:cNvCxnSpPr>
            <a:cxnSpLocks/>
            <a:stCxn id="20" idx="3"/>
            <a:endCxn id="21" idx="1"/>
          </p:cNvCxnSpPr>
          <p:nvPr/>
        </p:nvCxnSpPr>
        <p:spPr>
          <a:xfrm flipV="1">
            <a:off x="3608496" y="2385110"/>
            <a:ext cx="756033" cy="312318"/>
          </a:xfrm>
          <a:prstGeom prst="line">
            <a:avLst/>
          </a:prstGeom>
          <a:ln w="22225">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26" name="直接连接符 25"/>
          <p:cNvCxnSpPr>
            <a:stCxn id="20" idx="3"/>
            <a:endCxn id="22" idx="1"/>
          </p:cNvCxnSpPr>
          <p:nvPr/>
        </p:nvCxnSpPr>
        <p:spPr>
          <a:xfrm>
            <a:off x="3608496" y="2697428"/>
            <a:ext cx="750685" cy="1825751"/>
          </a:xfrm>
          <a:prstGeom prst="line">
            <a:avLst/>
          </a:prstGeom>
          <a:ln w="22225">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17" name="矩形: 圆角 16"/>
          <p:cNvSpPr/>
          <p:nvPr/>
        </p:nvSpPr>
        <p:spPr>
          <a:xfrm>
            <a:off x="4364529" y="1284704"/>
            <a:ext cx="6605026" cy="663549"/>
          </a:xfrm>
          <a:prstGeom prst="roundRect">
            <a:avLst>
              <a:gd name="adj" fmla="val 4428"/>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08000" rtlCol="0" anchor="ctr"/>
          <a:lstStyle/>
          <a:p>
            <a:r>
              <a:rPr lang="en-US" altLang="zh-CN" sz="2000" dirty="0">
                <a:solidFill>
                  <a:srgbClr val="800000"/>
                </a:solidFill>
                <a:latin typeface="Arial" panose="020B0604020202020204" pitchFamily="34" charset="0"/>
                <a:cs typeface="Arial" panose="020B0604020202020204" pitchFamily="34" charset="0"/>
              </a:rPr>
              <a:t>Carbon atoms are unique in sharing electrons with various atoms and form many soluble and flexible CBEs</a:t>
            </a:r>
            <a:endParaRPr lang="zh-CN" altLang="en-US" sz="2000" dirty="0">
              <a:solidFill>
                <a:srgbClr val="800000"/>
              </a:solidFill>
              <a:latin typeface="Arial" panose="020B0604020202020204" pitchFamily="34" charset="0"/>
              <a:cs typeface="Arial" panose="020B0604020202020204" pitchFamily="34" charset="0"/>
            </a:endParaRPr>
          </a:p>
        </p:txBody>
      </p:sp>
      <p:cxnSp>
        <p:nvCxnSpPr>
          <p:cNvPr id="18" name="直接连接符 17"/>
          <p:cNvCxnSpPr>
            <a:stCxn id="20" idx="3"/>
            <a:endCxn id="17" idx="1"/>
          </p:cNvCxnSpPr>
          <p:nvPr/>
        </p:nvCxnSpPr>
        <p:spPr>
          <a:xfrm flipV="1">
            <a:off x="3608496" y="1616479"/>
            <a:ext cx="756033" cy="1080949"/>
          </a:xfrm>
          <a:prstGeom prst="line">
            <a:avLst/>
          </a:prstGeom>
          <a:ln w="22225">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pic>
        <p:nvPicPr>
          <p:cNvPr id="14" name="图片 1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770863" y="5200684"/>
            <a:ext cx="1919396" cy="1527839"/>
          </a:xfrm>
          <a:prstGeom prst="rect">
            <a:avLst/>
          </a:prstGeom>
        </p:spPr>
      </p:pic>
      <p:sp>
        <p:nvSpPr>
          <p:cNvPr id="19" name="矩形: 圆角 18">
            <a:extLst>
              <a:ext uri="{FF2B5EF4-FFF2-40B4-BE49-F238E27FC236}">
                <a16:creationId xmlns:a16="http://schemas.microsoft.com/office/drawing/2014/main" id="{19933E4D-C8B6-4BB0-8295-813897AE1280}"/>
              </a:ext>
            </a:extLst>
          </p:cNvPr>
          <p:cNvSpPr/>
          <p:nvPr/>
        </p:nvSpPr>
        <p:spPr>
          <a:xfrm>
            <a:off x="4359181" y="2818227"/>
            <a:ext cx="6587431" cy="1295825"/>
          </a:xfrm>
          <a:prstGeom prst="roundRect">
            <a:avLst>
              <a:gd name="adj" fmla="val 4428"/>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08000" rtlCol="0" anchor="ctr"/>
          <a:lstStyle/>
          <a:p>
            <a:r>
              <a:rPr lang="en-US" altLang="zh-CN" sz="2000" dirty="0">
                <a:solidFill>
                  <a:srgbClr val="800000"/>
                </a:solidFill>
                <a:latin typeface="Arial" panose="020B0604020202020204" pitchFamily="34" charset="0"/>
                <a:ea typeface="黑体" panose="02010609060101010101" pitchFamily="49" charset="-122"/>
                <a:cs typeface="Arial" panose="020B0604020202020204" pitchFamily="34" charset="0"/>
              </a:rPr>
              <a:t>Many CBEs are mobile and can hence meet and collaborate with other CBEs to form HHCBEs not through covalent bonds (e.g. lipid molecules can meet together and form bilayer membranes in this way)</a:t>
            </a:r>
          </a:p>
        </p:txBody>
      </p:sp>
      <p:cxnSp>
        <p:nvCxnSpPr>
          <p:cNvPr id="23" name="直接连接符 22">
            <a:extLst>
              <a:ext uri="{FF2B5EF4-FFF2-40B4-BE49-F238E27FC236}">
                <a16:creationId xmlns:a16="http://schemas.microsoft.com/office/drawing/2014/main" id="{49B65BD6-9085-42EB-AAFF-26930FA7B192}"/>
              </a:ext>
            </a:extLst>
          </p:cNvPr>
          <p:cNvCxnSpPr>
            <a:cxnSpLocks/>
            <a:stCxn id="20" idx="3"/>
            <a:endCxn id="19" idx="1"/>
          </p:cNvCxnSpPr>
          <p:nvPr/>
        </p:nvCxnSpPr>
        <p:spPr>
          <a:xfrm>
            <a:off x="3608496" y="2697428"/>
            <a:ext cx="750685" cy="768712"/>
          </a:xfrm>
          <a:prstGeom prst="line">
            <a:avLst/>
          </a:prstGeom>
          <a:ln w="22225">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矩形 9"/>
          <p:cNvSpPr/>
          <p:nvPr/>
        </p:nvSpPr>
        <p:spPr>
          <a:xfrm>
            <a:off x="5251084" y="1930622"/>
            <a:ext cx="5952430" cy="3016210"/>
          </a:xfrm>
          <a:prstGeom prst="rect">
            <a:avLst/>
          </a:prstGeom>
        </p:spPr>
        <p:txBody>
          <a:bodyPr wrap="square">
            <a:spAutoFit/>
          </a:bodyPr>
          <a:lstStyle/>
          <a:p>
            <a:pPr marL="285750" indent="-285750">
              <a:spcBef>
                <a:spcPts val="600"/>
              </a:spcBef>
              <a:buFont typeface="Wingdings" panose="05000000000000000000" pitchFamily="2" charset="2"/>
              <a:buChar char="Ø"/>
            </a:pPr>
            <a:r>
              <a:rPr lang="en-US" altLang="zh-CN" sz="2000" b="1" dirty="0">
                <a:latin typeface="Arial" panose="020B0604020202020204" pitchFamily="34" charset="0"/>
                <a:cs typeface="Arial" panose="020B0604020202020204" pitchFamily="34" charset="0"/>
              </a:rPr>
              <a:t>Unlike stones, CBEs could form higher-hierarchy CBEs (HHCBEs), due to their increased molecular movement rates which could result in </a:t>
            </a:r>
            <a:r>
              <a:rPr lang="en-GB" altLang="zh-CN" sz="2000" b="1" dirty="0">
                <a:latin typeface="Arial" panose="020B0604020202020204" pitchFamily="34" charset="0"/>
                <a:cs typeface="Arial" panose="020B0604020202020204" pitchFamily="34" charset="0"/>
              </a:rPr>
              <a:t>covalent bonds between CBEs, or due to collaboration of CBEs not through covalent bonds</a:t>
            </a:r>
          </a:p>
          <a:p>
            <a:pPr marL="285750" indent="-285750">
              <a:spcBef>
                <a:spcPts val="1200"/>
              </a:spcBef>
              <a:buFont typeface="Wingdings" panose="05000000000000000000" pitchFamily="2" charset="2"/>
              <a:buChar char="Ø"/>
            </a:pPr>
            <a:r>
              <a:rPr lang="en-US" altLang="zh-CN" sz="2000" b="1" dirty="0">
                <a:latin typeface="Arial" panose="020B0604020202020204" pitchFamily="34" charset="0"/>
                <a:cs typeface="Arial" panose="020B0604020202020204" pitchFamily="34" charset="0"/>
              </a:rPr>
              <a:t>Many </a:t>
            </a:r>
            <a:r>
              <a:rPr lang="en-GB" altLang="zh-CN" sz="2000" b="1" dirty="0">
                <a:latin typeface="Arial" panose="020B0604020202020204" pitchFamily="34" charset="0"/>
                <a:cs typeface="Arial" panose="020B0604020202020204" pitchFamily="34" charset="0"/>
              </a:rPr>
              <a:t>HHCBEs are relatively stable, and thus these HHCBEs can be accumulated, albeit all HHCBEs shall degrade sooner or later</a:t>
            </a:r>
            <a:endParaRPr lang="en-US" altLang="zh-CN" sz="2000" b="1" dirty="0">
              <a:latin typeface="Arial" panose="020B0604020202020204" pitchFamily="34" charset="0"/>
              <a:ea typeface="Times New Roman" panose="02020603050405020304" pitchFamily="18" charset="0"/>
              <a:cs typeface="Arial" panose="020B0604020202020204" pitchFamily="34" charset="0"/>
            </a:endParaRPr>
          </a:p>
        </p:txBody>
      </p:sp>
      <p:sp>
        <p:nvSpPr>
          <p:cNvPr id="22" name="标题 1"/>
          <p:cNvSpPr txBox="1"/>
          <p:nvPr/>
        </p:nvSpPr>
        <p:spPr>
          <a:xfrm>
            <a:off x="1379945" y="320911"/>
            <a:ext cx="9432110" cy="1036624"/>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lnSpc>
                <a:spcPct val="100000"/>
              </a:lnSpc>
            </a:pPr>
            <a:r>
              <a:rPr lang="en-US" altLang="zh-CN" sz="3200" b="1" dirty="0">
                <a:solidFill>
                  <a:srgbClr val="800000"/>
                </a:solidFill>
                <a:latin typeface="Arial" panose="020B0604020202020204" pitchFamily="34" charset="0"/>
                <a:cs typeface="Arial" panose="020B0604020202020204" pitchFamily="34" charset="0"/>
              </a:rPr>
              <a:t>Formation and accumulation of HHCBEs</a:t>
            </a:r>
            <a:endParaRPr lang="zh-CN" altLang="en-US" sz="3200" b="1" dirty="0">
              <a:solidFill>
                <a:srgbClr val="800000"/>
              </a:solidFill>
              <a:latin typeface="Arial" panose="020B0604020202020204" pitchFamily="34" charset="0"/>
              <a:cs typeface="Arial" panose="020B0604020202020204" pitchFamily="34" charset="0"/>
            </a:endParaRPr>
          </a:p>
        </p:txBody>
      </p:sp>
      <p:pic>
        <p:nvPicPr>
          <p:cNvPr id="7" name="图片 6"/>
          <p:cNvPicPr>
            <a:picLocks noChangeAspect="1"/>
          </p:cNvPicPr>
          <p:nvPr/>
        </p:nvPicPr>
        <p:blipFill>
          <a:blip r:embed="rId2"/>
          <a:stretch>
            <a:fillRect/>
          </a:stretch>
        </p:blipFill>
        <p:spPr>
          <a:xfrm>
            <a:off x="1249317" y="2046986"/>
            <a:ext cx="3681747" cy="2764026"/>
          </a:xfrm>
          <a:prstGeom prst="rect">
            <a:avLst/>
          </a:prstGeom>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标题 1"/>
          <p:cNvSpPr txBox="1"/>
          <p:nvPr/>
        </p:nvSpPr>
        <p:spPr>
          <a:xfrm>
            <a:off x="1394386" y="487683"/>
            <a:ext cx="9403227" cy="892033"/>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altLang="zh-CN" sz="3200" b="1" dirty="0">
                <a:solidFill>
                  <a:srgbClr val="800000"/>
                </a:solidFill>
                <a:latin typeface="Arial" panose="020B0604020202020204" pitchFamily="34" charset="0"/>
                <a:cs typeface="Arial" panose="020B0604020202020204" pitchFamily="34" charset="0"/>
              </a:rPr>
              <a:t>HHCBEs have thus accumulated </a:t>
            </a:r>
          </a:p>
          <a:p>
            <a:pPr algn="ctr"/>
            <a:r>
              <a:rPr lang="en-US" altLang="zh-CN" sz="3200" b="1" dirty="0">
                <a:solidFill>
                  <a:srgbClr val="800000"/>
                </a:solidFill>
                <a:latin typeface="Arial" panose="020B0604020202020204" pitchFamily="34" charset="0"/>
                <a:cs typeface="Arial" panose="020B0604020202020204" pitchFamily="34" charset="0"/>
              </a:rPr>
              <a:t>at </a:t>
            </a:r>
            <a:r>
              <a:rPr lang="en-GB" altLang="zh-CN" sz="3200" b="1" dirty="0">
                <a:solidFill>
                  <a:srgbClr val="800000"/>
                </a:solidFill>
                <a:latin typeface="Arial" panose="020B0604020202020204" pitchFamily="34" charset="0"/>
                <a:cs typeface="Arial" panose="020B0604020202020204" pitchFamily="34" charset="0"/>
              </a:rPr>
              <a:t>a myriad of places for billions of years</a:t>
            </a:r>
            <a:endParaRPr lang="en-US" altLang="zh-CN" sz="3200" b="1" dirty="0">
              <a:solidFill>
                <a:srgbClr val="800000"/>
              </a:solidFill>
              <a:latin typeface="Arial" panose="020B0604020202020204" pitchFamily="34" charset="0"/>
              <a:cs typeface="Arial" panose="020B0604020202020204" pitchFamily="34" charset="0"/>
            </a:endParaRPr>
          </a:p>
        </p:txBody>
      </p:sp>
      <p:sp>
        <p:nvSpPr>
          <p:cNvPr id="2" name="矩形 1"/>
          <p:cNvSpPr/>
          <p:nvPr/>
        </p:nvSpPr>
        <p:spPr>
          <a:xfrm>
            <a:off x="2601684" y="4835673"/>
            <a:ext cx="6542315" cy="830997"/>
          </a:xfrm>
          <a:prstGeom prst="rect">
            <a:avLst/>
          </a:prstGeom>
        </p:spPr>
        <p:txBody>
          <a:bodyPr wrap="square">
            <a:spAutoFit/>
          </a:bodyPr>
          <a:lstStyle/>
          <a:p>
            <a:pPr algn="ctr"/>
            <a:r>
              <a:rPr lang="en-US" altLang="zh-CN" sz="2400" dirty="0">
                <a:solidFill>
                  <a:srgbClr val="791E05"/>
                </a:solidFill>
                <a:latin typeface="Arial" panose="020B0604020202020204" pitchFamily="34" charset="0"/>
                <a:cs typeface="Arial" panose="020B0604020202020204" pitchFamily="34" charset="0"/>
              </a:rPr>
              <a:t>Due to widespread and permanent relatively temperate heat streams on the Earth</a:t>
            </a:r>
            <a:endParaRPr lang="zh-CN" altLang="en-US" sz="2400" dirty="0">
              <a:solidFill>
                <a:srgbClr val="791E05"/>
              </a:solidFill>
            </a:endParaRPr>
          </a:p>
        </p:txBody>
      </p:sp>
      <p:pic>
        <p:nvPicPr>
          <p:cNvPr id="8" name="图片 7"/>
          <p:cNvPicPr>
            <a:picLocks noChangeAspect="1"/>
          </p:cNvPicPr>
          <p:nvPr/>
        </p:nvPicPr>
        <p:blipFill>
          <a:blip r:embed="rId3">
            <a:extLst>
              <a:ext uri="{BEBA8EAE-BF5A-486C-A8C5-ECC9F3942E4B}">
                <a14:imgProps xmlns:a14="http://schemas.microsoft.com/office/drawing/2010/main">
                  <a14:imgLayer r:embed="rId4">
                    <a14:imgEffect>
                      <a14:colorTemperature colorTemp="11200"/>
                    </a14:imgEffect>
                  </a14:imgLayer>
                </a14:imgProps>
              </a:ext>
              <a:ext uri="{28A0092B-C50C-407E-A947-70E740481C1C}">
                <a14:useLocalDpi xmlns:a14="http://schemas.microsoft.com/office/drawing/2010/main" val="0"/>
              </a:ext>
            </a:extLst>
          </a:blip>
          <a:stretch>
            <a:fillRect/>
          </a:stretch>
        </p:blipFill>
        <p:spPr>
          <a:xfrm>
            <a:off x="1239416" y="2145201"/>
            <a:ext cx="2355916" cy="1410728"/>
          </a:xfrm>
          <a:prstGeom prst="rect">
            <a:avLst/>
          </a:prstGeom>
        </p:spPr>
      </p:pic>
      <p:pic>
        <p:nvPicPr>
          <p:cNvPr id="9" name="Picture 2"/>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058156" y="2145201"/>
            <a:ext cx="2095141" cy="1410728"/>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591502" y="2145201"/>
            <a:ext cx="2361306" cy="1410729"/>
          </a:xfrm>
          <a:prstGeom prst="rect">
            <a:avLst/>
          </a:prstGeom>
          <a:noFill/>
          <a:extLst>
            <a:ext uri="{909E8E84-426E-40DD-AFC4-6F175D3DCCD1}">
              <a14:hiddenFill xmlns:a14="http://schemas.microsoft.com/office/drawing/2010/main">
                <a:solidFill>
                  <a:srgbClr val="FFFFFF"/>
                </a:solidFill>
              </a14:hiddenFill>
            </a:ext>
          </a:extLst>
        </p:spPr>
      </p:pic>
      <p:sp>
        <p:nvSpPr>
          <p:cNvPr id="11" name="矩形 10"/>
          <p:cNvSpPr/>
          <p:nvPr/>
        </p:nvSpPr>
        <p:spPr>
          <a:xfrm>
            <a:off x="651637" y="3964969"/>
            <a:ext cx="3531475" cy="461665"/>
          </a:xfrm>
          <a:prstGeom prst="rect">
            <a:avLst/>
          </a:prstGeom>
        </p:spPr>
        <p:txBody>
          <a:bodyPr wrap="square">
            <a:spAutoFit/>
          </a:bodyPr>
          <a:lstStyle/>
          <a:p>
            <a:pPr algn="ctr"/>
            <a:r>
              <a:rPr lang="en-US" altLang="zh-CN" sz="2400" dirty="0">
                <a:solidFill>
                  <a:schemeClr val="tx1">
                    <a:lumMod val="95000"/>
                    <a:lumOff val="5000"/>
                  </a:schemeClr>
                </a:solidFill>
                <a:latin typeface="Arial" panose="020B0604020202020204" pitchFamily="34" charset="0"/>
                <a:cs typeface="Arial" panose="020B0604020202020204" pitchFamily="34" charset="0"/>
              </a:rPr>
              <a:t>Solar energy</a:t>
            </a:r>
          </a:p>
        </p:txBody>
      </p:sp>
      <p:sp>
        <p:nvSpPr>
          <p:cNvPr id="12" name="矩形 11"/>
          <p:cNvSpPr/>
          <p:nvPr/>
        </p:nvSpPr>
        <p:spPr>
          <a:xfrm>
            <a:off x="4339988" y="3964969"/>
            <a:ext cx="3531476" cy="461665"/>
          </a:xfrm>
          <a:prstGeom prst="rect">
            <a:avLst/>
          </a:prstGeom>
        </p:spPr>
        <p:txBody>
          <a:bodyPr wrap="square">
            <a:spAutoFit/>
          </a:bodyPr>
          <a:lstStyle/>
          <a:p>
            <a:pPr algn="ctr"/>
            <a:r>
              <a:rPr lang="en-US" altLang="zh-CN" sz="2400" dirty="0">
                <a:solidFill>
                  <a:schemeClr val="tx1">
                    <a:lumMod val="95000"/>
                    <a:lumOff val="5000"/>
                  </a:schemeClr>
                </a:solidFill>
                <a:latin typeface="Arial" panose="020B0604020202020204" pitchFamily="34" charset="0"/>
                <a:cs typeface="Arial" panose="020B0604020202020204" pitchFamily="34" charset="0"/>
              </a:rPr>
              <a:t>Geothermal energy</a:t>
            </a:r>
          </a:p>
        </p:txBody>
      </p:sp>
      <p:sp>
        <p:nvSpPr>
          <p:cNvPr id="13" name="矩形 12"/>
          <p:cNvSpPr/>
          <p:nvPr/>
        </p:nvSpPr>
        <p:spPr>
          <a:xfrm>
            <a:off x="8235913" y="3964969"/>
            <a:ext cx="3072484" cy="460375"/>
          </a:xfrm>
          <a:prstGeom prst="rect">
            <a:avLst/>
          </a:prstGeom>
        </p:spPr>
        <p:txBody>
          <a:bodyPr wrap="square">
            <a:spAutoFit/>
          </a:bodyPr>
          <a:lstStyle/>
          <a:p>
            <a:pPr algn="ctr"/>
            <a:r>
              <a:rPr lang="en-US" altLang="zh-CN" sz="2400" dirty="0">
                <a:solidFill>
                  <a:schemeClr val="tx1">
                    <a:lumMod val="95000"/>
                    <a:lumOff val="5000"/>
                  </a:schemeClr>
                </a:solidFill>
                <a:latin typeface="Arial" panose="020B0604020202020204" pitchFamily="34" charset="0"/>
                <a:cs typeface="Arial" panose="020B0604020202020204" pitchFamily="34" charset="0"/>
              </a:rPr>
              <a:t>Other energy</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标题 1"/>
          <p:cNvSpPr txBox="1"/>
          <p:nvPr/>
        </p:nvSpPr>
        <p:spPr>
          <a:xfrm>
            <a:off x="1186543" y="959939"/>
            <a:ext cx="4191000" cy="4454340"/>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lnSpc>
                <a:spcPts val="4200"/>
              </a:lnSpc>
            </a:pPr>
            <a:r>
              <a:rPr lang="en-US" altLang="zh-CN" sz="2400" b="1" dirty="0">
                <a:solidFill>
                  <a:srgbClr val="800000"/>
                </a:solidFill>
                <a:latin typeface="Arial" panose="020B0604020202020204" pitchFamily="34" charset="0"/>
                <a:cs typeface="Arial" panose="020B0604020202020204" pitchFamily="34" charset="0"/>
              </a:rPr>
              <a:t>Accumulation of synthesized HHCBEs </a:t>
            </a:r>
          </a:p>
          <a:p>
            <a:pPr algn="ctr">
              <a:lnSpc>
                <a:spcPts val="4200"/>
              </a:lnSpc>
            </a:pPr>
            <a:r>
              <a:rPr lang="en-US" altLang="zh-CN" sz="2400" b="1" dirty="0">
                <a:solidFill>
                  <a:srgbClr val="800000"/>
                </a:solidFill>
                <a:latin typeface="Arial" panose="020B0604020202020204" pitchFamily="34" charset="0"/>
                <a:cs typeface="Arial" panose="020B0604020202020204" pitchFamily="34" charset="0"/>
              </a:rPr>
              <a:t>at </a:t>
            </a:r>
            <a:r>
              <a:rPr lang="en-GB" altLang="zh-CN" sz="2400" b="1" dirty="0">
                <a:solidFill>
                  <a:srgbClr val="800000"/>
                </a:solidFill>
                <a:latin typeface="Arial" panose="020B0604020202020204" pitchFamily="34" charset="0"/>
                <a:cs typeface="Arial" panose="020B0604020202020204" pitchFamily="34" charset="0"/>
              </a:rPr>
              <a:t>a myriad of places </a:t>
            </a:r>
          </a:p>
          <a:p>
            <a:pPr algn="ctr">
              <a:lnSpc>
                <a:spcPts val="4200"/>
              </a:lnSpc>
            </a:pPr>
            <a:r>
              <a:rPr lang="en-GB" altLang="zh-CN" sz="2400" b="1" dirty="0">
                <a:solidFill>
                  <a:srgbClr val="800000"/>
                </a:solidFill>
                <a:latin typeface="Arial" panose="020B0604020202020204" pitchFamily="34" charset="0"/>
                <a:cs typeface="Arial" panose="020B0604020202020204" pitchFamily="34" charset="0"/>
              </a:rPr>
              <a:t>for billions of years</a:t>
            </a:r>
            <a:r>
              <a:rPr lang="en-US" altLang="zh-CN" sz="2400" b="1" dirty="0">
                <a:solidFill>
                  <a:srgbClr val="800000"/>
                </a:solidFill>
                <a:latin typeface="Arial" panose="020B0604020202020204" pitchFamily="34" charset="0"/>
                <a:cs typeface="Arial" panose="020B0604020202020204" pitchFamily="34" charset="0"/>
                <a:sym typeface="Symbol" panose="05050102010706020507" pitchFamily="18" charset="2"/>
              </a:rPr>
              <a:t> </a:t>
            </a:r>
          </a:p>
          <a:p>
            <a:pPr algn="ctr">
              <a:lnSpc>
                <a:spcPts val="4200"/>
              </a:lnSpc>
            </a:pPr>
            <a:r>
              <a:rPr lang="en-US" altLang="zh-CN" sz="2400" b="1" dirty="0">
                <a:solidFill>
                  <a:srgbClr val="800000"/>
                </a:solidFill>
                <a:latin typeface="Arial" panose="020B0604020202020204" pitchFamily="34" charset="0"/>
                <a:cs typeface="Arial" panose="020B0604020202020204" pitchFamily="34" charset="0"/>
                <a:sym typeface="Symbol" panose="05050102010706020507" pitchFamily="18" charset="2"/>
              </a:rPr>
              <a:t>leads to </a:t>
            </a:r>
          </a:p>
          <a:p>
            <a:pPr algn="ctr">
              <a:lnSpc>
                <a:spcPts val="4200"/>
              </a:lnSpc>
            </a:pPr>
            <a:r>
              <a:rPr lang="en-US" altLang="zh-CN" sz="2400" b="1" dirty="0">
                <a:solidFill>
                  <a:srgbClr val="800000"/>
                </a:solidFill>
                <a:latin typeface="Arial" panose="020B0604020202020204" pitchFamily="34" charset="0"/>
                <a:cs typeface="Arial" panose="020B0604020202020204" pitchFamily="34" charset="0"/>
                <a:sym typeface="Symbol" panose="05050102010706020507" pitchFamily="18" charset="2"/>
              </a:rPr>
              <a:t>hierarchy-wise evolution</a:t>
            </a:r>
          </a:p>
        </p:txBody>
      </p:sp>
      <p:sp>
        <p:nvSpPr>
          <p:cNvPr id="70" name="矩形: 圆角 78"/>
          <p:cNvSpPr/>
          <p:nvPr/>
        </p:nvSpPr>
        <p:spPr>
          <a:xfrm>
            <a:off x="6624955" y="534670"/>
            <a:ext cx="3672205" cy="467995"/>
          </a:xfrm>
          <a:prstGeom prst="roundRect">
            <a:avLst/>
          </a:prstGeom>
          <a:solidFill>
            <a:srgbClr val="FDAF9D"/>
          </a:solidFill>
          <a:ln w="12700">
            <a:noFill/>
          </a:ln>
        </p:spPr>
        <p:style>
          <a:lnRef idx="2">
            <a:schemeClr val="accent1">
              <a:shade val="50000"/>
            </a:schemeClr>
          </a:lnRef>
          <a:fillRef idx="1">
            <a:schemeClr val="accent1"/>
          </a:fillRef>
          <a:effectRef idx="0">
            <a:schemeClr val="accent1"/>
          </a:effectRef>
          <a:fontRef idx="minor">
            <a:schemeClr val="lt1"/>
          </a:fontRef>
        </p:style>
        <p:txBody>
          <a:bodyPr lIns="72000" tIns="0" rIns="72000" bIns="0"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lnSpc>
                <a:spcPts val="1600"/>
              </a:lnSpc>
            </a:pPr>
            <a:r>
              <a:rPr lang="en-US" altLang="zh-CN" sz="1400" b="1" dirty="0">
                <a:solidFill>
                  <a:schemeClr val="tx1"/>
                </a:solidFill>
                <a:latin typeface="Calibri" panose="020F0502020204030204" pitchFamily="34" charset="0"/>
                <a:ea typeface="Arial Unicode MS" panose="020B0604020202020204" charset="-122"/>
                <a:cs typeface="Calibri" panose="020F0502020204030204" pitchFamily="34" charset="0"/>
                <a:sym typeface="+mn-ea"/>
              </a:rPr>
              <a:t>Animal groups (e.g. societies of ants or bees with individual collaboration)</a:t>
            </a:r>
          </a:p>
        </p:txBody>
      </p:sp>
      <p:sp>
        <p:nvSpPr>
          <p:cNvPr id="71" name="矩形: 圆角 79"/>
          <p:cNvSpPr/>
          <p:nvPr/>
        </p:nvSpPr>
        <p:spPr>
          <a:xfrm>
            <a:off x="6624955" y="1299845"/>
            <a:ext cx="3672205" cy="467995"/>
          </a:xfrm>
          <a:prstGeom prst="roundRect">
            <a:avLst/>
          </a:prstGeom>
          <a:solidFill>
            <a:srgbClr val="FDAF9D"/>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72000" tIns="0" rIns="72000" bIns="0" numCol="1" spcCol="0" rtlCol="0" fromWordArt="0" anchor="ctr" anchorCtr="0" forceAA="0" compatLnSpc="1">
            <a:noAutofit/>
          </a:bodyP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lnSpc>
                <a:spcPts val="1600"/>
              </a:lnSpc>
            </a:pPr>
            <a:r>
              <a:rPr lang="en-US" altLang="zh-CN" sz="1400" b="1" dirty="0">
                <a:solidFill>
                  <a:schemeClr val="tx1"/>
                </a:solidFill>
                <a:latin typeface="Calibri" panose="020F0502020204030204" pitchFamily="34" charset="0"/>
                <a:ea typeface="Arial Unicode MS" panose="020B0604020202020204" charset="-122"/>
                <a:cs typeface="Calibri" panose="020F0502020204030204" pitchFamily="34" charset="0"/>
                <a:sym typeface="+mn-ea"/>
              </a:rPr>
              <a:t>Multicellular organisms (e.g. fungi, animals, and plants with intracellular collaboration)</a:t>
            </a:r>
          </a:p>
        </p:txBody>
      </p:sp>
      <p:sp>
        <p:nvSpPr>
          <p:cNvPr id="72" name="矩形: 圆角 80"/>
          <p:cNvSpPr/>
          <p:nvPr/>
        </p:nvSpPr>
        <p:spPr>
          <a:xfrm>
            <a:off x="6624955" y="2064385"/>
            <a:ext cx="3672205" cy="467995"/>
          </a:xfrm>
          <a:prstGeom prst="roundRect">
            <a:avLst/>
          </a:prstGeom>
          <a:solidFill>
            <a:srgbClr val="FDAF9D"/>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72000" tIns="0" rIns="72000" bIns="0" numCol="1" spcCol="0" rtlCol="0" fromWordArt="0" anchor="ctr" anchorCtr="0" forceAA="0" compatLnSpc="1">
            <a:noAutofit/>
          </a:bodyP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lnSpc>
                <a:spcPts val="1600"/>
              </a:lnSpc>
            </a:pPr>
            <a:r>
              <a:rPr lang="en-US" altLang="zh-CN" sz="1400" b="1" dirty="0">
                <a:solidFill>
                  <a:schemeClr val="tx1"/>
                </a:solidFill>
                <a:latin typeface="Calibri" panose="020F0502020204030204" pitchFamily="34" charset="0"/>
                <a:ea typeface="Arial Unicode MS" panose="020B0604020202020204" charset="-122"/>
                <a:cs typeface="Calibri" panose="020F0502020204030204" pitchFamily="34" charset="0"/>
                <a:sym typeface="+mn-ea"/>
              </a:rPr>
              <a:t>Unicellular organisms (units with the functions of self-replication &amp; self-protection)</a:t>
            </a:r>
          </a:p>
        </p:txBody>
      </p:sp>
      <p:sp>
        <p:nvSpPr>
          <p:cNvPr id="73" name="矩形: 圆角 81"/>
          <p:cNvSpPr/>
          <p:nvPr/>
        </p:nvSpPr>
        <p:spPr>
          <a:xfrm>
            <a:off x="6624955" y="2829560"/>
            <a:ext cx="3672205" cy="467995"/>
          </a:xfrm>
          <a:prstGeom prst="roundRect">
            <a:avLst/>
          </a:prstGeom>
          <a:solidFill>
            <a:srgbClr val="FDAF9D"/>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72000" tIns="0" rIns="72000" bIns="0" numCol="1" spcCol="0" rtlCol="0" fromWordArt="0" anchor="ctr" anchorCtr="0" forceAA="0" compatLnSpc="1">
            <a:noAutofit/>
          </a:bodyP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lnSpc>
                <a:spcPts val="1600"/>
              </a:lnSpc>
            </a:pPr>
            <a:r>
              <a:rPr lang="en-US" altLang="zh-CN" sz="1400" b="1" dirty="0">
                <a:solidFill>
                  <a:schemeClr val="tx1"/>
                </a:solidFill>
                <a:latin typeface="Calibri" panose="020F0502020204030204" pitchFamily="34" charset="0"/>
                <a:ea typeface="Arial Unicode MS" panose="020B0604020202020204" charset="-122"/>
                <a:cs typeface="Calibri" panose="020F0502020204030204" pitchFamily="34" charset="0"/>
                <a:sym typeface="+mn-ea"/>
              </a:rPr>
              <a:t>Complexes of l</a:t>
            </a:r>
            <a:r>
              <a:rPr lang="zh-CN" altLang="en-US" sz="1400" b="1" dirty="0">
                <a:solidFill>
                  <a:schemeClr val="tx1"/>
                </a:solidFill>
                <a:latin typeface="Calibri" panose="020F0502020204030204" pitchFamily="34" charset="0"/>
                <a:ea typeface="Arial Unicode MS" panose="020B0604020202020204" charset="-122"/>
                <a:cs typeface="Calibri" panose="020F0502020204030204" pitchFamily="34" charset="0"/>
                <a:sym typeface="+mn-ea"/>
              </a:rPr>
              <a:t>arge </a:t>
            </a:r>
            <a:r>
              <a:rPr lang="en-US" altLang="zh-CN" sz="1400" b="1" dirty="0">
                <a:solidFill>
                  <a:schemeClr val="tx1"/>
                </a:solidFill>
                <a:latin typeface="Calibri" panose="020F0502020204030204" pitchFamily="34" charset="0"/>
                <a:ea typeface="Arial Unicode MS" panose="020B0604020202020204" charset="-122"/>
                <a:cs typeface="Calibri" panose="020F0502020204030204" pitchFamily="34" charset="0"/>
                <a:sym typeface="+mn-ea"/>
              </a:rPr>
              <a:t>organic </a:t>
            </a:r>
            <a:r>
              <a:rPr lang="zh-CN" altLang="en-US" sz="1400" b="1" dirty="0">
                <a:solidFill>
                  <a:schemeClr val="tx1"/>
                </a:solidFill>
                <a:latin typeface="Calibri" panose="020F0502020204030204" pitchFamily="34" charset="0"/>
                <a:ea typeface="Arial Unicode MS" panose="020B0604020202020204" charset="-122"/>
                <a:cs typeface="Calibri" panose="020F0502020204030204" pitchFamily="34" charset="0"/>
                <a:sym typeface="+mn-ea"/>
              </a:rPr>
              <a:t>molecule aggregates</a:t>
            </a:r>
            <a:r>
              <a:rPr lang="en-US" altLang="zh-CN" sz="1400" b="1" dirty="0">
                <a:solidFill>
                  <a:schemeClr val="tx1"/>
                </a:solidFill>
                <a:latin typeface="Calibri" panose="020F0502020204030204" pitchFamily="34" charset="0"/>
                <a:ea typeface="Arial Unicode MS" panose="020B0604020202020204" charset="-122"/>
                <a:cs typeface="Calibri" panose="020F0502020204030204" pitchFamily="34" charset="0"/>
                <a:sym typeface="+mn-ea"/>
              </a:rPr>
              <a:t> (e.g. those for</a:t>
            </a:r>
            <a:r>
              <a:rPr lang="zh-CN" altLang="en-US" sz="1400" b="1" dirty="0">
                <a:solidFill>
                  <a:schemeClr val="tx1"/>
                </a:solidFill>
                <a:latin typeface="Calibri" panose="020F0502020204030204" pitchFamily="34" charset="0"/>
                <a:ea typeface="Arial Unicode MS" panose="020B0604020202020204" charset="-122"/>
                <a:cs typeface="Calibri" panose="020F0502020204030204" pitchFamily="34" charset="0"/>
                <a:sym typeface="+mn-ea"/>
              </a:rPr>
              <a:t> </a:t>
            </a:r>
            <a:r>
              <a:rPr lang="en-US" altLang="zh-CN" sz="1400" b="1" dirty="0">
                <a:solidFill>
                  <a:schemeClr val="tx1"/>
                </a:solidFill>
                <a:latin typeface="Calibri" panose="020F0502020204030204" pitchFamily="34" charset="0"/>
                <a:ea typeface="Arial Unicode MS" panose="020B0604020202020204" charset="-122"/>
                <a:cs typeface="Calibri" panose="020F0502020204030204" pitchFamily="34" charset="0"/>
                <a:sym typeface="+mn-ea"/>
              </a:rPr>
              <a:t>protein synthesis)</a:t>
            </a:r>
            <a:endParaRPr lang="zh-CN" altLang="en-US" sz="1400" b="1" dirty="0">
              <a:solidFill>
                <a:schemeClr val="tx1"/>
              </a:solidFill>
              <a:latin typeface="Calibri" panose="020F0502020204030204" pitchFamily="34" charset="0"/>
              <a:ea typeface="Arial Unicode MS" panose="020B0604020202020204" charset="-122"/>
              <a:cs typeface="Calibri" panose="020F0502020204030204" pitchFamily="34" charset="0"/>
            </a:endParaRPr>
          </a:p>
        </p:txBody>
      </p:sp>
      <p:sp>
        <p:nvSpPr>
          <p:cNvPr id="2" name="矩形: 圆角 82"/>
          <p:cNvSpPr/>
          <p:nvPr/>
        </p:nvSpPr>
        <p:spPr>
          <a:xfrm>
            <a:off x="6624955" y="3594100"/>
            <a:ext cx="3672205" cy="467995"/>
          </a:xfrm>
          <a:prstGeom prst="roundRect">
            <a:avLst/>
          </a:prstGeom>
          <a:solidFill>
            <a:srgbClr val="FDAF9D"/>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72000" tIns="0" rIns="72000" bIns="0" numCol="1" spcCol="0" rtlCol="0" fromWordArt="0" anchor="ctr" anchorCtr="0" forceAA="0" compatLnSpc="1">
            <a:noAutofit/>
          </a:bodyP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lnSpc>
                <a:spcPts val="1600"/>
              </a:lnSpc>
            </a:pPr>
            <a:r>
              <a:rPr lang="zh-CN" altLang="en-US" sz="1400" b="1" dirty="0">
                <a:solidFill>
                  <a:schemeClr val="tx1"/>
                </a:solidFill>
                <a:latin typeface="Calibri" panose="020F0502020204030204" pitchFamily="34" charset="0"/>
                <a:ea typeface="Arial Unicode MS" panose="020B0604020202020204" charset="-122"/>
                <a:cs typeface="Calibri" panose="020F0502020204030204" pitchFamily="34" charset="0"/>
                <a:sym typeface="+mn-ea"/>
              </a:rPr>
              <a:t>Large </a:t>
            </a:r>
            <a:r>
              <a:rPr lang="en-US" altLang="zh-CN" sz="1400" b="1" dirty="0">
                <a:solidFill>
                  <a:schemeClr val="tx1"/>
                </a:solidFill>
                <a:latin typeface="Calibri" panose="020F0502020204030204" pitchFamily="34" charset="0"/>
                <a:ea typeface="Arial Unicode MS" panose="020B0604020202020204" charset="-122"/>
                <a:cs typeface="Calibri" panose="020F0502020204030204" pitchFamily="34" charset="0"/>
                <a:sym typeface="+mn-ea"/>
              </a:rPr>
              <a:t>organic </a:t>
            </a:r>
            <a:r>
              <a:rPr lang="zh-CN" altLang="en-US" sz="1400" b="1" dirty="0">
                <a:solidFill>
                  <a:schemeClr val="tx1"/>
                </a:solidFill>
                <a:latin typeface="Calibri" panose="020F0502020204030204" pitchFamily="34" charset="0"/>
                <a:ea typeface="Arial Unicode MS" panose="020B0604020202020204" charset="-122"/>
                <a:cs typeface="Calibri" panose="020F0502020204030204" pitchFamily="34" charset="0"/>
                <a:sym typeface="+mn-ea"/>
              </a:rPr>
              <a:t>molecule aggregates</a:t>
            </a:r>
            <a:endParaRPr lang="en-US" altLang="zh-CN" sz="1400" b="1" dirty="0">
              <a:solidFill>
                <a:schemeClr val="tx1"/>
              </a:solidFill>
              <a:latin typeface="Calibri" panose="020F0502020204030204" pitchFamily="34" charset="0"/>
              <a:ea typeface="Arial Unicode MS" panose="020B0604020202020204" charset="-122"/>
              <a:cs typeface="Calibri" panose="020F0502020204030204" pitchFamily="34" charset="0"/>
              <a:sym typeface="+mn-ea"/>
            </a:endParaRPr>
          </a:p>
          <a:p>
            <a:pPr algn="ctr">
              <a:lnSpc>
                <a:spcPts val="1600"/>
              </a:lnSpc>
            </a:pPr>
            <a:r>
              <a:rPr lang="en-US" altLang="zh-CN" sz="1400" b="1" dirty="0">
                <a:solidFill>
                  <a:schemeClr val="tx1"/>
                </a:solidFill>
                <a:latin typeface="Calibri" panose="020F0502020204030204" pitchFamily="34" charset="0"/>
                <a:ea typeface="Arial Unicode MS" panose="020B0604020202020204" charset="-122"/>
                <a:cs typeface="Calibri" panose="020F0502020204030204" pitchFamily="34" charset="0"/>
                <a:sym typeface="+mn-ea"/>
              </a:rPr>
              <a:t>(e.g. lipid bilayer membrane, ion channels)</a:t>
            </a:r>
            <a:endParaRPr lang="zh-CN" altLang="en-US" sz="1400" b="1" dirty="0">
              <a:solidFill>
                <a:schemeClr val="tx1"/>
              </a:solidFill>
              <a:latin typeface="Calibri" panose="020F0502020204030204" pitchFamily="34" charset="0"/>
              <a:ea typeface="Arial Unicode MS" panose="020B0604020202020204" charset="-122"/>
              <a:cs typeface="Calibri" panose="020F0502020204030204" pitchFamily="34" charset="0"/>
            </a:endParaRPr>
          </a:p>
        </p:txBody>
      </p:sp>
      <p:sp>
        <p:nvSpPr>
          <p:cNvPr id="47" name="矩形: 圆角 83"/>
          <p:cNvSpPr/>
          <p:nvPr/>
        </p:nvSpPr>
        <p:spPr>
          <a:xfrm>
            <a:off x="6624955" y="4359275"/>
            <a:ext cx="3672205" cy="467995"/>
          </a:xfrm>
          <a:prstGeom prst="roundRect">
            <a:avLst/>
          </a:prstGeom>
          <a:solidFill>
            <a:srgbClr val="FDAF9D"/>
          </a:solidFill>
          <a:ln w="12700">
            <a:noFill/>
          </a:ln>
        </p:spPr>
        <p:style>
          <a:lnRef idx="2">
            <a:schemeClr val="accent1">
              <a:shade val="50000"/>
            </a:schemeClr>
          </a:lnRef>
          <a:fillRef idx="1">
            <a:schemeClr val="accent1"/>
          </a:fillRef>
          <a:effectRef idx="0">
            <a:schemeClr val="accent1"/>
          </a:effectRef>
          <a:fontRef idx="minor">
            <a:schemeClr val="lt1"/>
          </a:fontRef>
        </p:style>
        <p:txBody>
          <a:bodyPr lIns="72000" tIns="0" rIns="72000" bIns="0"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lnSpc>
                <a:spcPts val="1600"/>
              </a:lnSpc>
            </a:pPr>
            <a:r>
              <a:rPr lang="en-US" altLang="zh-CN" sz="1400" b="1" dirty="0">
                <a:solidFill>
                  <a:schemeClr val="tx1"/>
                </a:solidFill>
                <a:latin typeface="Calibri" panose="020F0502020204030204" pitchFamily="34" charset="0"/>
                <a:ea typeface="Arial Unicode MS" panose="020B0604020202020204" charset="-122"/>
                <a:cs typeface="Calibri" panose="020F0502020204030204" pitchFamily="34" charset="0"/>
                <a:sym typeface="+mn-ea"/>
              </a:rPr>
              <a:t>Large organic molecules </a:t>
            </a:r>
          </a:p>
          <a:p>
            <a:pPr algn="ctr">
              <a:lnSpc>
                <a:spcPts val="1600"/>
              </a:lnSpc>
            </a:pPr>
            <a:r>
              <a:rPr lang="en-US" altLang="zh-CN" sz="1400" b="1" dirty="0">
                <a:solidFill>
                  <a:schemeClr val="tx1"/>
                </a:solidFill>
                <a:latin typeface="Calibri" panose="020F0502020204030204" pitchFamily="34" charset="0"/>
                <a:ea typeface="Arial Unicode MS" panose="020B0604020202020204" charset="-122"/>
                <a:cs typeface="Calibri" panose="020F0502020204030204" pitchFamily="34" charset="0"/>
                <a:sym typeface="+mn-ea"/>
              </a:rPr>
              <a:t>(e.g. proteins, nucleic acids, lipids) </a:t>
            </a:r>
            <a:endParaRPr lang="zh-CN" altLang="en-US" sz="1400" b="1" dirty="0">
              <a:solidFill>
                <a:schemeClr val="tx1"/>
              </a:solidFill>
              <a:latin typeface="Calibri" panose="020F0502020204030204" pitchFamily="34" charset="0"/>
              <a:ea typeface="Arial Unicode MS" panose="020B0604020202020204" charset="-122"/>
              <a:cs typeface="Calibri" panose="020F0502020204030204" pitchFamily="34" charset="0"/>
            </a:endParaRPr>
          </a:p>
        </p:txBody>
      </p:sp>
      <p:sp>
        <p:nvSpPr>
          <p:cNvPr id="48" name="矩形: 圆角 84"/>
          <p:cNvSpPr/>
          <p:nvPr/>
        </p:nvSpPr>
        <p:spPr>
          <a:xfrm>
            <a:off x="6624955" y="5124450"/>
            <a:ext cx="3672205" cy="467995"/>
          </a:xfrm>
          <a:prstGeom prst="roundRect">
            <a:avLst/>
          </a:prstGeom>
          <a:solidFill>
            <a:srgbClr val="FDAF9D"/>
          </a:solidFill>
          <a:ln w="12700">
            <a:noFill/>
          </a:ln>
        </p:spPr>
        <p:style>
          <a:lnRef idx="2">
            <a:schemeClr val="accent1">
              <a:shade val="50000"/>
            </a:schemeClr>
          </a:lnRef>
          <a:fillRef idx="1">
            <a:schemeClr val="accent1"/>
          </a:fillRef>
          <a:effectRef idx="0">
            <a:schemeClr val="accent1"/>
          </a:effectRef>
          <a:fontRef idx="minor">
            <a:schemeClr val="lt1"/>
          </a:fontRef>
        </p:style>
        <p:txBody>
          <a:bodyPr lIns="72000" tIns="0" rIns="72000" bIns="0"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lnSpc>
                <a:spcPts val="1600"/>
              </a:lnSpc>
            </a:pPr>
            <a:r>
              <a:rPr lang="en-US" altLang="zh-CN" sz="1400" b="1" dirty="0">
                <a:solidFill>
                  <a:schemeClr val="tx1"/>
                </a:solidFill>
                <a:latin typeface="Calibri" panose="020F0502020204030204" pitchFamily="34" charset="0"/>
                <a:ea typeface="Arial Unicode MS" panose="020B0604020202020204" charset="-122"/>
                <a:cs typeface="Calibri" panose="020F0502020204030204" pitchFamily="34" charset="0"/>
                <a:sym typeface="+mn-ea"/>
              </a:rPr>
              <a:t>Middle organic molecules </a:t>
            </a:r>
          </a:p>
          <a:p>
            <a:pPr algn="ctr">
              <a:lnSpc>
                <a:spcPts val="1600"/>
              </a:lnSpc>
            </a:pPr>
            <a:r>
              <a:rPr lang="en-US" altLang="zh-CN" sz="1400" b="1" dirty="0">
                <a:solidFill>
                  <a:schemeClr val="tx1"/>
                </a:solidFill>
                <a:latin typeface="Calibri" panose="020F0502020204030204" pitchFamily="34" charset="0"/>
                <a:ea typeface="Arial Unicode MS" panose="020B0604020202020204" charset="-122"/>
                <a:cs typeface="Calibri" panose="020F0502020204030204" pitchFamily="34" charset="0"/>
                <a:sym typeface="+mn-ea"/>
              </a:rPr>
              <a:t>(e.g. amino acids, nucleotides, glucose)</a:t>
            </a:r>
            <a:endParaRPr lang="zh-CN" altLang="en-US" sz="1400" b="1" dirty="0">
              <a:solidFill>
                <a:schemeClr val="tx1"/>
              </a:solidFill>
              <a:latin typeface="Calibri" panose="020F0502020204030204" pitchFamily="34" charset="0"/>
              <a:ea typeface="Arial Unicode MS" panose="020B0604020202020204" charset="-122"/>
              <a:cs typeface="Calibri" panose="020F0502020204030204" pitchFamily="34" charset="0"/>
            </a:endParaRPr>
          </a:p>
        </p:txBody>
      </p:sp>
      <p:sp>
        <p:nvSpPr>
          <p:cNvPr id="49" name="矩形: 圆角 85"/>
          <p:cNvSpPr/>
          <p:nvPr/>
        </p:nvSpPr>
        <p:spPr>
          <a:xfrm>
            <a:off x="6624955" y="5888990"/>
            <a:ext cx="3672205" cy="467995"/>
          </a:xfrm>
          <a:prstGeom prst="roundRect">
            <a:avLst/>
          </a:prstGeom>
          <a:solidFill>
            <a:srgbClr val="FDAF9D"/>
          </a:solidFill>
          <a:ln w="12700">
            <a:noFill/>
          </a:ln>
        </p:spPr>
        <p:style>
          <a:lnRef idx="2">
            <a:schemeClr val="accent1">
              <a:shade val="50000"/>
            </a:schemeClr>
          </a:lnRef>
          <a:fillRef idx="1">
            <a:schemeClr val="accent1"/>
          </a:fillRef>
          <a:effectRef idx="0">
            <a:schemeClr val="accent1"/>
          </a:effectRef>
          <a:fontRef idx="minor">
            <a:schemeClr val="lt1"/>
          </a:fontRef>
        </p:style>
        <p:txBody>
          <a:bodyPr lIns="72000" tIns="0" rIns="72000" bIns="0"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lnSpc>
                <a:spcPts val="1600"/>
              </a:lnSpc>
            </a:pPr>
            <a:r>
              <a:rPr lang="en-US" altLang="zh-CN" sz="1400" b="1" dirty="0">
                <a:solidFill>
                  <a:schemeClr val="tx1"/>
                </a:solidFill>
                <a:latin typeface="Calibri" panose="020F0502020204030204" pitchFamily="34" charset="0"/>
                <a:ea typeface="Arial Unicode MS" panose="020B0604020202020204" charset="-122"/>
                <a:cs typeface="Calibri" panose="020F0502020204030204" pitchFamily="34" charset="0"/>
                <a:sym typeface="+mn-ea"/>
              </a:rPr>
              <a:t>Small inorganic and organic molecules</a:t>
            </a:r>
          </a:p>
          <a:p>
            <a:pPr algn="ctr">
              <a:lnSpc>
                <a:spcPts val="1600"/>
              </a:lnSpc>
            </a:pPr>
            <a:r>
              <a:rPr lang="en-US" altLang="zh-CN" sz="1400" b="1" dirty="0">
                <a:solidFill>
                  <a:schemeClr val="tx1"/>
                </a:solidFill>
                <a:latin typeface="Calibri" panose="020F0502020204030204" pitchFamily="34" charset="0"/>
                <a:ea typeface="Arial Unicode MS" panose="020B0604020202020204" charset="-122"/>
                <a:cs typeface="Calibri" panose="020F0502020204030204" pitchFamily="34" charset="0"/>
                <a:sym typeface="+mn-ea"/>
              </a:rPr>
              <a:t>(e.g. CO</a:t>
            </a:r>
            <a:r>
              <a:rPr lang="en-US" altLang="zh-CN" sz="1400" b="1" baseline="-25000" dirty="0">
                <a:solidFill>
                  <a:schemeClr val="tx1"/>
                </a:solidFill>
                <a:latin typeface="Calibri" panose="020F0502020204030204" pitchFamily="34" charset="0"/>
                <a:ea typeface="Arial Unicode MS" panose="020B0604020202020204" charset="-122"/>
                <a:cs typeface="Calibri" panose="020F0502020204030204" pitchFamily="34" charset="0"/>
                <a:sym typeface="+mn-ea"/>
              </a:rPr>
              <a:t>2</a:t>
            </a:r>
            <a:r>
              <a:rPr lang="en-US" altLang="zh-CN" sz="1400" b="1" dirty="0">
                <a:solidFill>
                  <a:schemeClr val="tx1"/>
                </a:solidFill>
                <a:latin typeface="Calibri" panose="020F0502020204030204" pitchFamily="34" charset="0"/>
                <a:ea typeface="Arial Unicode MS" panose="020B0604020202020204" charset="-122"/>
                <a:cs typeface="Calibri" panose="020F0502020204030204" pitchFamily="34" charset="0"/>
                <a:sym typeface="+mn-ea"/>
              </a:rPr>
              <a:t>, CH</a:t>
            </a:r>
            <a:r>
              <a:rPr lang="en-US" altLang="zh-CN" sz="1400" b="1" baseline="-25000" dirty="0">
                <a:solidFill>
                  <a:schemeClr val="tx1"/>
                </a:solidFill>
                <a:latin typeface="Calibri" panose="020F0502020204030204" pitchFamily="34" charset="0"/>
                <a:ea typeface="Arial Unicode MS" panose="020B0604020202020204" charset="-122"/>
                <a:cs typeface="Calibri" panose="020F0502020204030204" pitchFamily="34" charset="0"/>
                <a:sym typeface="+mn-ea"/>
              </a:rPr>
              <a:t>4</a:t>
            </a:r>
            <a:r>
              <a:rPr lang="en-US" altLang="zh-CN" sz="1400" b="1" dirty="0">
                <a:solidFill>
                  <a:schemeClr val="tx1"/>
                </a:solidFill>
                <a:latin typeface="Calibri" panose="020F0502020204030204" pitchFamily="34" charset="0"/>
                <a:ea typeface="Arial Unicode MS" panose="020B0604020202020204" charset="-122"/>
                <a:cs typeface="Calibri" panose="020F0502020204030204" pitchFamily="34" charset="0"/>
                <a:sym typeface="+mn-ea"/>
              </a:rPr>
              <a:t>, H</a:t>
            </a:r>
            <a:r>
              <a:rPr lang="en-US" altLang="zh-CN" sz="1400" b="1" baseline="-25000" dirty="0">
                <a:solidFill>
                  <a:schemeClr val="tx1"/>
                </a:solidFill>
                <a:latin typeface="Calibri" panose="020F0502020204030204" pitchFamily="34" charset="0"/>
                <a:ea typeface="Arial Unicode MS" panose="020B0604020202020204" charset="-122"/>
                <a:cs typeface="Calibri" panose="020F0502020204030204" pitchFamily="34" charset="0"/>
                <a:sym typeface="+mn-ea"/>
              </a:rPr>
              <a:t>2</a:t>
            </a:r>
            <a:r>
              <a:rPr lang="en-US" altLang="zh-CN" sz="1400" b="1" dirty="0">
                <a:solidFill>
                  <a:schemeClr val="tx1"/>
                </a:solidFill>
                <a:latin typeface="Calibri" panose="020F0502020204030204" pitchFamily="34" charset="0"/>
                <a:ea typeface="Arial Unicode MS" panose="020B0604020202020204" charset="-122"/>
                <a:cs typeface="Calibri" panose="020F0502020204030204" pitchFamily="34" charset="0"/>
                <a:sym typeface="+mn-ea"/>
              </a:rPr>
              <a:t>O, H</a:t>
            </a:r>
            <a:r>
              <a:rPr lang="en-US" altLang="zh-CN" sz="1400" b="1" baseline="-25000" dirty="0">
                <a:solidFill>
                  <a:schemeClr val="tx1"/>
                </a:solidFill>
                <a:latin typeface="Calibri" panose="020F0502020204030204" pitchFamily="34" charset="0"/>
                <a:ea typeface="Arial Unicode MS" panose="020B0604020202020204" charset="-122"/>
                <a:cs typeface="Calibri" panose="020F0502020204030204" pitchFamily="34" charset="0"/>
                <a:sym typeface="+mn-ea"/>
              </a:rPr>
              <a:t>2</a:t>
            </a:r>
            <a:r>
              <a:rPr lang="en-US" altLang="zh-CN" sz="1400" b="1" dirty="0">
                <a:solidFill>
                  <a:schemeClr val="tx1"/>
                </a:solidFill>
                <a:latin typeface="Calibri" panose="020F0502020204030204" pitchFamily="34" charset="0"/>
                <a:ea typeface="Arial Unicode MS" panose="020B0604020202020204" charset="-122"/>
                <a:cs typeface="Calibri" panose="020F0502020204030204" pitchFamily="34" charset="0"/>
                <a:sym typeface="+mn-ea"/>
              </a:rPr>
              <a:t>S, NH</a:t>
            </a:r>
            <a:r>
              <a:rPr lang="en-US" altLang="zh-CN" sz="1400" b="1" baseline="-25000" dirty="0">
                <a:solidFill>
                  <a:schemeClr val="tx1"/>
                </a:solidFill>
                <a:latin typeface="Calibri" panose="020F0502020204030204" pitchFamily="34" charset="0"/>
                <a:ea typeface="Arial Unicode MS" panose="020B0604020202020204" charset="-122"/>
                <a:cs typeface="Calibri" panose="020F0502020204030204" pitchFamily="34" charset="0"/>
                <a:sym typeface="+mn-ea"/>
              </a:rPr>
              <a:t>3</a:t>
            </a:r>
            <a:r>
              <a:rPr lang="en-US" altLang="zh-CN" sz="1400" b="1" dirty="0">
                <a:solidFill>
                  <a:schemeClr val="tx1"/>
                </a:solidFill>
                <a:latin typeface="Calibri" panose="020F0502020204030204" pitchFamily="34" charset="0"/>
                <a:ea typeface="Arial Unicode MS" panose="020B0604020202020204" charset="-122"/>
                <a:cs typeface="Calibri" panose="020F0502020204030204" pitchFamily="34" charset="0"/>
                <a:sym typeface="+mn-ea"/>
              </a:rPr>
              <a:t>)</a:t>
            </a:r>
            <a:endParaRPr lang="zh-CN" altLang="en-US" sz="1400" b="1" dirty="0">
              <a:solidFill>
                <a:schemeClr val="tx1"/>
              </a:solidFill>
              <a:latin typeface="Calibri" panose="020F0502020204030204" pitchFamily="34" charset="0"/>
              <a:ea typeface="Arial Unicode MS" panose="020B0604020202020204" charset="-122"/>
              <a:cs typeface="Calibri" panose="020F0502020204030204" pitchFamily="34" charset="0"/>
            </a:endParaRPr>
          </a:p>
        </p:txBody>
      </p:sp>
      <p:sp>
        <p:nvSpPr>
          <p:cNvPr id="50" name="箭头: 右 86"/>
          <p:cNvSpPr/>
          <p:nvPr/>
        </p:nvSpPr>
        <p:spPr>
          <a:xfrm rot="16200000">
            <a:off x="8371205" y="5614670"/>
            <a:ext cx="179705" cy="252095"/>
          </a:xfrm>
          <a:prstGeom prst="rightArrow">
            <a:avLst/>
          </a:prstGeom>
          <a:solidFill>
            <a:srgbClr val="FDAF9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zh-CN" altLang="en-US" sz="1400" b="1">
              <a:latin typeface="Calibri" panose="020F0502020204030204" pitchFamily="34" charset="0"/>
              <a:ea typeface="Arial Unicode MS" panose="020B0604020202020204" charset="-122"/>
              <a:cs typeface="Calibri" panose="020F0502020204030204" pitchFamily="34" charset="0"/>
            </a:endParaRPr>
          </a:p>
        </p:txBody>
      </p:sp>
      <p:sp>
        <p:nvSpPr>
          <p:cNvPr id="51" name="箭头: 右 87"/>
          <p:cNvSpPr/>
          <p:nvPr/>
        </p:nvSpPr>
        <p:spPr>
          <a:xfrm rot="16200000">
            <a:off x="8371205" y="4849495"/>
            <a:ext cx="179705" cy="252095"/>
          </a:xfrm>
          <a:prstGeom prst="rightArrow">
            <a:avLst/>
          </a:prstGeom>
          <a:solidFill>
            <a:srgbClr val="FDAF9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zh-CN" altLang="en-US" sz="1400" b="1">
              <a:latin typeface="Calibri" panose="020F0502020204030204" pitchFamily="34" charset="0"/>
              <a:ea typeface="Arial Unicode MS" panose="020B0604020202020204" charset="-122"/>
              <a:cs typeface="Calibri" panose="020F0502020204030204" pitchFamily="34" charset="0"/>
            </a:endParaRPr>
          </a:p>
        </p:txBody>
      </p:sp>
      <p:sp>
        <p:nvSpPr>
          <p:cNvPr id="52" name="箭头: 右 88"/>
          <p:cNvSpPr/>
          <p:nvPr/>
        </p:nvSpPr>
        <p:spPr>
          <a:xfrm rot="16200000">
            <a:off x="8371205" y="4084955"/>
            <a:ext cx="179705" cy="252095"/>
          </a:xfrm>
          <a:prstGeom prst="rightArrow">
            <a:avLst/>
          </a:prstGeom>
          <a:solidFill>
            <a:srgbClr val="FDAF9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zh-CN" altLang="en-US" sz="1400" b="1">
              <a:latin typeface="Calibri" panose="020F0502020204030204" pitchFamily="34" charset="0"/>
              <a:ea typeface="Arial Unicode MS" panose="020B0604020202020204" charset="-122"/>
              <a:cs typeface="Calibri" panose="020F0502020204030204" pitchFamily="34" charset="0"/>
            </a:endParaRPr>
          </a:p>
        </p:txBody>
      </p:sp>
      <p:sp>
        <p:nvSpPr>
          <p:cNvPr id="53" name="箭头: 右 89"/>
          <p:cNvSpPr/>
          <p:nvPr/>
        </p:nvSpPr>
        <p:spPr>
          <a:xfrm rot="16200000">
            <a:off x="8371205" y="3319780"/>
            <a:ext cx="179705" cy="252095"/>
          </a:xfrm>
          <a:prstGeom prst="rightArrow">
            <a:avLst/>
          </a:prstGeom>
          <a:solidFill>
            <a:srgbClr val="FDAF9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zh-CN" altLang="en-US" sz="1400" b="1">
              <a:latin typeface="Calibri" panose="020F0502020204030204" pitchFamily="34" charset="0"/>
              <a:ea typeface="Arial Unicode MS" panose="020B0604020202020204" charset="-122"/>
              <a:cs typeface="Calibri" panose="020F0502020204030204" pitchFamily="34" charset="0"/>
            </a:endParaRPr>
          </a:p>
        </p:txBody>
      </p:sp>
      <p:sp>
        <p:nvSpPr>
          <p:cNvPr id="55" name="箭头: 右 90"/>
          <p:cNvSpPr/>
          <p:nvPr/>
        </p:nvSpPr>
        <p:spPr>
          <a:xfrm rot="16200000">
            <a:off x="8371205" y="2555240"/>
            <a:ext cx="179705" cy="252095"/>
          </a:xfrm>
          <a:prstGeom prst="rightArrow">
            <a:avLst/>
          </a:prstGeom>
          <a:solidFill>
            <a:srgbClr val="FDAF9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zh-CN" altLang="en-US" sz="1400" b="1">
              <a:latin typeface="Calibri" panose="020F0502020204030204" pitchFamily="34" charset="0"/>
              <a:ea typeface="Arial Unicode MS" panose="020B0604020202020204" charset="-122"/>
              <a:cs typeface="Calibri" panose="020F0502020204030204" pitchFamily="34" charset="0"/>
            </a:endParaRPr>
          </a:p>
        </p:txBody>
      </p:sp>
      <p:sp>
        <p:nvSpPr>
          <p:cNvPr id="64" name="箭头: 右 91"/>
          <p:cNvSpPr/>
          <p:nvPr/>
        </p:nvSpPr>
        <p:spPr>
          <a:xfrm rot="16200000">
            <a:off x="8371205" y="1790065"/>
            <a:ext cx="179705" cy="252095"/>
          </a:xfrm>
          <a:prstGeom prst="rightArrow">
            <a:avLst/>
          </a:prstGeom>
          <a:solidFill>
            <a:srgbClr val="FDAF9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zh-CN" altLang="en-US" sz="1400" b="1">
              <a:latin typeface="Calibri" panose="020F0502020204030204" pitchFamily="34" charset="0"/>
              <a:ea typeface="Arial Unicode MS" panose="020B0604020202020204" charset="-122"/>
              <a:cs typeface="Calibri" panose="020F0502020204030204" pitchFamily="34" charset="0"/>
            </a:endParaRPr>
          </a:p>
        </p:txBody>
      </p:sp>
      <p:sp>
        <p:nvSpPr>
          <p:cNvPr id="65" name="箭头: 右 92"/>
          <p:cNvSpPr/>
          <p:nvPr/>
        </p:nvSpPr>
        <p:spPr>
          <a:xfrm rot="16200000">
            <a:off x="8371205" y="1025525"/>
            <a:ext cx="179705" cy="252095"/>
          </a:xfrm>
          <a:prstGeom prst="rightArrow">
            <a:avLst/>
          </a:prstGeom>
          <a:solidFill>
            <a:srgbClr val="FDAF9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zh-CN" altLang="en-US" sz="1400" b="1">
              <a:latin typeface="Calibri" panose="020F0502020204030204" pitchFamily="34" charset="0"/>
              <a:ea typeface="Arial Unicode MS" panose="020B0604020202020204" charset="-122"/>
              <a:cs typeface="Calibri" panose="020F0502020204030204" pitchFamily="34" charset="0"/>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 name="标题 1"/>
          <p:cNvSpPr txBox="1"/>
          <p:nvPr/>
        </p:nvSpPr>
        <p:spPr>
          <a:xfrm>
            <a:off x="1266506" y="49977"/>
            <a:ext cx="9658988" cy="1208807"/>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altLang="zh-CN" sz="2800" b="1" dirty="0">
                <a:solidFill>
                  <a:srgbClr val="800000"/>
                </a:solidFill>
                <a:latin typeface="Arial" panose="020B0604020202020204" pitchFamily="34" charset="0"/>
                <a:cs typeface="Arial" panose="020B0604020202020204" pitchFamily="34" charset="0"/>
              </a:rPr>
              <a:t>2.4  Deduction of progressive mechanisms of evolution</a:t>
            </a:r>
            <a:endParaRPr lang="zh-CN" altLang="en-US" sz="2800" b="1" dirty="0">
              <a:solidFill>
                <a:srgbClr val="800000"/>
              </a:solidFill>
              <a:latin typeface="Calibri" panose="020F0502020204030204" pitchFamily="34" charset="0"/>
            </a:endParaRPr>
          </a:p>
        </p:txBody>
      </p:sp>
      <p:sp>
        <p:nvSpPr>
          <p:cNvPr id="45" name="矩形 44"/>
          <p:cNvSpPr/>
          <p:nvPr/>
        </p:nvSpPr>
        <p:spPr>
          <a:xfrm>
            <a:off x="6358707" y="2113715"/>
            <a:ext cx="5280239" cy="1323439"/>
          </a:xfrm>
          <a:prstGeom prst="rect">
            <a:avLst/>
          </a:prstGeom>
        </p:spPr>
        <p:txBody>
          <a:bodyPr wrap="square">
            <a:spAutoFit/>
          </a:bodyPr>
          <a:lstStyle/>
          <a:p>
            <a:pPr marL="285750" indent="-285750">
              <a:spcBef>
                <a:spcPts val="1200"/>
              </a:spcBef>
              <a:buFont typeface="Arial" panose="020B0604020202020204" pitchFamily="34" charset="0"/>
              <a:buChar char="•"/>
            </a:pPr>
            <a:r>
              <a:rPr lang="en-US" altLang="zh-CN" sz="2000" b="1" dirty="0">
                <a:solidFill>
                  <a:srgbClr val="FC8164"/>
                </a:solidFill>
                <a:latin typeface="Arial" panose="020B0604020202020204" pitchFamily="34" charset="0"/>
                <a:cs typeface="Arial" panose="020B0604020202020204" pitchFamily="34" charset="0"/>
              </a:rPr>
              <a:t>Arrows: </a:t>
            </a:r>
            <a:r>
              <a:rPr lang="en-US" altLang="zh-CN" sz="2000" b="1" dirty="0">
                <a:latin typeface="Arial" panose="020B0604020202020204" pitchFamily="34" charset="0"/>
                <a:cs typeface="Arial" panose="020B0604020202020204" pitchFamily="34" charset="0"/>
              </a:rPr>
              <a:t>the driving force mechanism</a:t>
            </a:r>
          </a:p>
          <a:p>
            <a:pPr marL="285750" indent="-285750">
              <a:spcBef>
                <a:spcPts val="1200"/>
              </a:spcBef>
              <a:buFont typeface="Arial" panose="020B0604020202020204" pitchFamily="34" charset="0"/>
              <a:buChar char="•"/>
            </a:pPr>
            <a:r>
              <a:rPr lang="en-US" altLang="zh-CN" sz="2000" b="1" dirty="0">
                <a:solidFill>
                  <a:schemeClr val="accent6">
                    <a:lumMod val="75000"/>
                  </a:schemeClr>
                </a:solidFill>
                <a:latin typeface="Arial" panose="020B0604020202020204" pitchFamily="34" charset="0"/>
                <a:cs typeface="Arial" panose="020B0604020202020204" pitchFamily="34" charset="0"/>
              </a:rPr>
              <a:t>Arrows: </a:t>
            </a:r>
            <a:r>
              <a:rPr lang="en-US" altLang="zh-CN" sz="2000" b="1" dirty="0">
                <a:latin typeface="Arial" panose="020B0604020202020204" pitchFamily="34" charset="0"/>
                <a:cs typeface="Arial" panose="020B0604020202020204" pitchFamily="34" charset="0"/>
              </a:rPr>
              <a:t>the structural mechanism</a:t>
            </a:r>
          </a:p>
          <a:p>
            <a:pPr marL="285750" indent="-285750">
              <a:spcBef>
                <a:spcPts val="1200"/>
              </a:spcBef>
              <a:buFont typeface="Arial" panose="020B0604020202020204" pitchFamily="34" charset="0"/>
              <a:buChar char="•"/>
            </a:pPr>
            <a:r>
              <a:rPr lang="en-US" altLang="zh-CN" sz="2000" b="1" dirty="0">
                <a:solidFill>
                  <a:srgbClr val="5899D4"/>
                </a:solidFill>
                <a:latin typeface="Arial" panose="020B0604020202020204" pitchFamily="34" charset="0"/>
                <a:cs typeface="Arial" panose="020B0604020202020204" pitchFamily="34" charset="0"/>
              </a:rPr>
              <a:t>Arrows: </a:t>
            </a:r>
            <a:r>
              <a:rPr lang="en-US" altLang="zh-CN" sz="2000" b="1" dirty="0">
                <a:latin typeface="Arial" panose="020B0604020202020204" pitchFamily="34" charset="0"/>
                <a:cs typeface="Arial" panose="020B0604020202020204" pitchFamily="34" charset="0"/>
              </a:rPr>
              <a:t>natural selection</a:t>
            </a:r>
          </a:p>
        </p:txBody>
      </p:sp>
      <p:sp>
        <p:nvSpPr>
          <p:cNvPr id="53" name="矩形: 圆角 52"/>
          <p:cNvSpPr/>
          <p:nvPr/>
        </p:nvSpPr>
        <p:spPr>
          <a:xfrm>
            <a:off x="1089660" y="1612265"/>
            <a:ext cx="4977765" cy="4008120"/>
          </a:xfrm>
          <a:prstGeom prst="roundRect">
            <a:avLst>
              <a:gd name="adj" fmla="val 1447"/>
            </a:avLst>
          </a:prstGeom>
          <a:solidFill>
            <a:srgbClr val="EAEAEA"/>
          </a:solidFill>
          <a:ln w="254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noAutofit/>
          </a:bodyP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zh-CN" altLang="en-US" sz="1200" dirty="0">
              <a:latin typeface="Arial" panose="020B0604020202020204" pitchFamily="34" charset="0"/>
              <a:cs typeface="Arial" panose="020B0604020202020204" pitchFamily="34" charset="0"/>
            </a:endParaRPr>
          </a:p>
        </p:txBody>
      </p:sp>
      <p:sp>
        <p:nvSpPr>
          <p:cNvPr id="54" name="TextBox 4"/>
          <p:cNvSpPr txBox="1"/>
          <p:nvPr/>
        </p:nvSpPr>
        <p:spPr>
          <a:xfrm>
            <a:off x="1583708" y="5105038"/>
            <a:ext cx="3960000" cy="335827"/>
          </a:xfrm>
          <a:prstGeom prst="roundRect">
            <a:avLst/>
          </a:prstGeom>
          <a:solidFill>
            <a:srgbClr val="FDAF9D"/>
          </a:solidFill>
        </p:spPr>
        <p:txBody>
          <a:bodyPr wrap="square" lIns="36000" tIns="36000" rIns="36000" bIns="36000" rtlCol="0">
            <a:spAutoFit/>
          </a:bodyPr>
          <a:lstStyle/>
          <a:p>
            <a:pPr algn="ctr">
              <a:lnSpc>
                <a:spcPts val="1800"/>
              </a:lnSpc>
            </a:pPr>
            <a:r>
              <a:rPr lang="en-US" altLang="zh-CN" sz="1600" dirty="0">
                <a:latin typeface="Arial" panose="020B0604020202020204" pitchFamily="34" charset="0"/>
                <a:cs typeface="Arial" panose="020B0604020202020204" pitchFamily="34" charset="0"/>
              </a:rPr>
              <a:t>The driving force from thermodynamics</a:t>
            </a:r>
            <a:endParaRPr lang="zh-CN" altLang="en-US" sz="1600" dirty="0">
              <a:latin typeface="Arial" panose="020B0604020202020204" pitchFamily="34" charset="0"/>
              <a:cs typeface="Arial" panose="020B0604020202020204" pitchFamily="34" charset="0"/>
            </a:endParaRPr>
          </a:p>
        </p:txBody>
      </p:sp>
      <p:sp>
        <p:nvSpPr>
          <p:cNvPr id="55" name="上箭头 5"/>
          <p:cNvSpPr/>
          <p:nvPr/>
        </p:nvSpPr>
        <p:spPr>
          <a:xfrm>
            <a:off x="3448346" y="4918774"/>
            <a:ext cx="214314" cy="144000"/>
          </a:xfrm>
          <a:prstGeom prst="upArrow">
            <a:avLst/>
          </a:prstGeom>
          <a:solidFill>
            <a:srgbClr val="FDA18B"/>
          </a:solidFill>
        </p:spPr>
        <p:txBody>
          <a:bodyPr wrap="square" rtlCol="0">
            <a:spAutoFit/>
          </a:bodyPr>
          <a:lstStyle/>
          <a:p>
            <a:pPr algn="ctr">
              <a:lnSpc>
                <a:spcPts val="1600"/>
              </a:lnSpc>
            </a:pPr>
            <a:endParaRPr lang="zh-CN" altLang="en-US" sz="1400" dirty="0">
              <a:solidFill>
                <a:schemeClr val="tx1"/>
              </a:solidFill>
            </a:endParaRPr>
          </a:p>
        </p:txBody>
      </p:sp>
      <p:sp>
        <p:nvSpPr>
          <p:cNvPr id="56" name="TextBox 6"/>
          <p:cNvSpPr txBox="1"/>
          <p:nvPr/>
        </p:nvSpPr>
        <p:spPr>
          <a:xfrm>
            <a:off x="1583708" y="4581915"/>
            <a:ext cx="3960000" cy="307450"/>
          </a:xfrm>
          <a:prstGeom prst="roundRect">
            <a:avLst/>
          </a:prstGeom>
          <a:solidFill>
            <a:srgbClr val="FDAF9D"/>
          </a:solidFill>
        </p:spPr>
        <p:txBody>
          <a:bodyPr wrap="square" lIns="36000" tIns="36000" rIns="36000" bIns="36000" rtlCol="0">
            <a:spAutoFit/>
          </a:bodyPr>
          <a:lstStyle/>
          <a:p>
            <a:pPr algn="ctr">
              <a:lnSpc>
                <a:spcPts val="1600"/>
              </a:lnSpc>
            </a:pPr>
            <a:r>
              <a:rPr lang="en-US" altLang="zh-CN" sz="1400" dirty="0">
                <a:latin typeface="Arial" panose="020B0604020202020204" pitchFamily="34" charset="0"/>
                <a:cs typeface="Arial" panose="020B0604020202020204" pitchFamily="34" charset="0"/>
              </a:rPr>
              <a:t>Formation and accumulation of HHCBEs</a:t>
            </a:r>
            <a:endParaRPr lang="zh-CN" altLang="en-US" sz="1400" dirty="0">
              <a:latin typeface="Arial" panose="020B0604020202020204" pitchFamily="34" charset="0"/>
              <a:cs typeface="Arial" panose="020B0604020202020204" pitchFamily="34" charset="0"/>
            </a:endParaRPr>
          </a:p>
        </p:txBody>
      </p:sp>
      <p:sp>
        <p:nvSpPr>
          <p:cNvPr id="83" name="上箭头 5"/>
          <p:cNvSpPr/>
          <p:nvPr/>
        </p:nvSpPr>
        <p:spPr>
          <a:xfrm>
            <a:off x="3459812" y="4382083"/>
            <a:ext cx="214314" cy="144000"/>
          </a:xfrm>
          <a:prstGeom prst="upArrow">
            <a:avLst/>
          </a:prstGeom>
          <a:solidFill>
            <a:srgbClr val="FDA18B"/>
          </a:solidFill>
        </p:spPr>
        <p:txBody>
          <a:bodyPr wrap="square" rtlCol="0">
            <a:spAutoFit/>
          </a:bodyPr>
          <a:lstStyle/>
          <a:p>
            <a:pPr algn="ctr">
              <a:lnSpc>
                <a:spcPts val="1600"/>
              </a:lnSpc>
            </a:pPr>
            <a:endParaRPr lang="zh-CN" altLang="en-US" sz="1400" dirty="0">
              <a:solidFill>
                <a:schemeClr val="tx1"/>
              </a:solidFill>
            </a:endParaRPr>
          </a:p>
        </p:txBody>
      </p:sp>
      <p:sp>
        <p:nvSpPr>
          <p:cNvPr id="84" name="矩形 83"/>
          <p:cNvSpPr/>
          <p:nvPr/>
        </p:nvSpPr>
        <p:spPr>
          <a:xfrm>
            <a:off x="6579052" y="4058368"/>
            <a:ext cx="4218979" cy="829945"/>
          </a:xfrm>
          <a:prstGeom prst="rect">
            <a:avLst/>
          </a:prstGeom>
        </p:spPr>
        <p:txBody>
          <a:bodyPr wrap="square">
            <a:spAutoFit/>
          </a:bodyPr>
          <a:lstStyle/>
          <a:p>
            <a:pPr algn="ctr"/>
            <a:r>
              <a:rPr lang="en-US" altLang="zh-CN" sz="2400" dirty="0">
                <a:solidFill>
                  <a:schemeClr val="tx1">
                    <a:lumMod val="95000"/>
                    <a:lumOff val="5000"/>
                  </a:schemeClr>
                </a:solidFill>
                <a:latin typeface="Arial" panose="020B0604020202020204" pitchFamily="34" charset="0"/>
                <a:cs typeface="Arial" panose="020B0604020202020204" pitchFamily="34" charset="0"/>
              </a:rPr>
              <a:t>Please see the main text for details on these mechanisms </a:t>
            </a:r>
            <a:endParaRPr lang="en-US" altLang="zh-CN" sz="2400" dirty="0">
              <a:solidFill>
                <a:srgbClr val="800000"/>
              </a:solidFill>
              <a:latin typeface="Arial" panose="020B0604020202020204" pitchFamily="34" charset="0"/>
              <a:ea typeface="Times New Roman" panose="02020603050405020304" pitchFamily="18" charset="0"/>
              <a:cs typeface="Arial" panose="020B0604020202020204" pitchFamily="34" charset="0"/>
            </a:endParaRPr>
          </a:p>
        </p:txBody>
      </p:sp>
      <p:sp>
        <p:nvSpPr>
          <p:cNvPr id="150" name="箭头: 右 75"/>
          <p:cNvSpPr/>
          <p:nvPr/>
        </p:nvSpPr>
        <p:spPr>
          <a:xfrm>
            <a:off x="4261485" y="2609215"/>
            <a:ext cx="158115" cy="252095"/>
          </a:xfrm>
          <a:prstGeom prst="rightArrow">
            <a:avLst/>
          </a:prstGeom>
          <a:solidFill>
            <a:srgbClr val="5482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r>
              <a:rPr lang="en-US" altLang="zh-CN" sz="1400" b="1" dirty="0">
                <a:latin typeface="Calibri" panose="020F0502020204030204" pitchFamily="34" charset="0"/>
                <a:ea typeface="Arial Unicode MS" panose="020B0604020202020204" charset="-122"/>
                <a:cs typeface="Calibri" panose="020F0502020204030204" pitchFamily="34" charset="0"/>
              </a:rPr>
              <a:t> </a:t>
            </a:r>
          </a:p>
        </p:txBody>
      </p:sp>
      <p:sp>
        <p:nvSpPr>
          <p:cNvPr id="151" name="矩形: 圆角 150"/>
          <p:cNvSpPr/>
          <p:nvPr/>
        </p:nvSpPr>
        <p:spPr>
          <a:xfrm>
            <a:off x="1438910" y="2411095"/>
            <a:ext cx="1260000" cy="647700"/>
          </a:xfrm>
          <a:prstGeom prst="roundRect">
            <a:avLst>
              <a:gd name="adj" fmla="val 11392"/>
            </a:avLst>
          </a:prstGeom>
          <a:solidFill>
            <a:srgbClr val="9BC2E5"/>
          </a:solidFill>
          <a:ln w="12700">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lnSpc>
                <a:spcPts val="1500"/>
              </a:lnSpc>
            </a:pPr>
            <a:r>
              <a:rPr lang="en-US" altLang="zh-CN" sz="1400" b="1" dirty="0">
                <a:solidFill>
                  <a:schemeClr val="tx1"/>
                </a:solidFill>
                <a:latin typeface="Calibri" panose="020F0502020204030204" pitchFamily="34" charset="0"/>
                <a:ea typeface="Arial Unicode MS" panose="020B0604020202020204" charset="-122"/>
                <a:cs typeface="Calibri" panose="020F0502020204030204" pitchFamily="34" charset="0"/>
                <a:sym typeface="+mn-ea"/>
              </a:rPr>
              <a:t>Survival of the fit &amp; elimination of the unfit</a:t>
            </a:r>
          </a:p>
        </p:txBody>
      </p:sp>
      <p:sp>
        <p:nvSpPr>
          <p:cNvPr id="152" name="矩形: 圆角 151"/>
          <p:cNvSpPr/>
          <p:nvPr/>
        </p:nvSpPr>
        <p:spPr>
          <a:xfrm>
            <a:off x="4430395" y="2411095"/>
            <a:ext cx="1259840" cy="647700"/>
          </a:xfrm>
          <a:prstGeom prst="roundRect">
            <a:avLst>
              <a:gd name="adj" fmla="val 15302"/>
            </a:avLst>
          </a:prstGeom>
          <a:solidFill>
            <a:srgbClr val="A6D08C"/>
          </a:solidFill>
          <a:ln w="12700">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lnSpc>
                <a:spcPts val="1500"/>
              </a:lnSpc>
              <a:buClrTx/>
              <a:buSzTx/>
              <a:buFontTx/>
            </a:pPr>
            <a:r>
              <a:rPr lang="en-US" altLang="zh-CN" sz="1400" b="1" dirty="0">
                <a:solidFill>
                  <a:schemeClr val="tx1"/>
                </a:solidFill>
                <a:latin typeface="Calibri" panose="020F0502020204030204" pitchFamily="34" charset="0"/>
                <a:ea typeface="Arial Unicode MS" panose="020B0604020202020204" charset="-122"/>
                <a:cs typeface="Calibri" panose="020F0502020204030204" pitchFamily="34" charset="0"/>
                <a:sym typeface="+mn-ea"/>
              </a:rPr>
              <a:t>C</a:t>
            </a:r>
            <a:r>
              <a:rPr lang="en-US" sz="1400" b="1" dirty="0">
                <a:solidFill>
                  <a:schemeClr val="tx1"/>
                </a:solidFill>
                <a:latin typeface="Calibri" panose="020F0502020204030204" pitchFamily="34" charset="0"/>
                <a:ea typeface="Arial Unicode MS" panose="020B0604020202020204" charset="-122"/>
                <a:cs typeface="Calibri" panose="020F0502020204030204" pitchFamily="34" charset="0"/>
                <a:sym typeface="+mn-ea"/>
              </a:rPr>
              <a:t>omplicated functions </a:t>
            </a:r>
            <a:r>
              <a:rPr lang="en-US" altLang="zh-CN" sz="1400" b="1" dirty="0">
                <a:solidFill>
                  <a:schemeClr val="tx1"/>
                </a:solidFill>
                <a:latin typeface="Calibri" panose="020F0502020204030204" pitchFamily="34" charset="0"/>
                <a:ea typeface="Arial Unicode MS" panose="020B0604020202020204" charset="-122"/>
                <a:cs typeface="Calibri" panose="020F0502020204030204" pitchFamily="34" charset="0"/>
                <a:sym typeface="+mn-ea"/>
              </a:rPr>
              <a:t>of</a:t>
            </a:r>
            <a:r>
              <a:rPr lang="en-US" sz="1400" b="1" dirty="0">
                <a:solidFill>
                  <a:schemeClr val="tx1"/>
                </a:solidFill>
                <a:latin typeface="Calibri" panose="020F0502020204030204" pitchFamily="34" charset="0"/>
                <a:ea typeface="Arial Unicode MS" panose="020B0604020202020204" charset="-122"/>
                <a:cs typeface="Calibri" panose="020F0502020204030204" pitchFamily="34" charset="0"/>
                <a:sym typeface="+mn-ea"/>
              </a:rPr>
              <a:t> HHCBEs</a:t>
            </a:r>
          </a:p>
        </p:txBody>
      </p:sp>
      <p:sp>
        <p:nvSpPr>
          <p:cNvPr id="153" name="TextBox 29"/>
          <p:cNvSpPr txBox="1"/>
          <p:nvPr/>
        </p:nvSpPr>
        <p:spPr>
          <a:xfrm>
            <a:off x="2896553" y="2411095"/>
            <a:ext cx="1332230" cy="617764"/>
          </a:xfrm>
          <a:prstGeom prst="roundRect">
            <a:avLst>
              <a:gd name="adj" fmla="val 10855"/>
            </a:avLst>
          </a:prstGeom>
          <a:solidFill>
            <a:srgbClr val="A6D08C"/>
          </a:solidFill>
        </p:spPr>
        <p:txBody>
          <a:bodyPr wrap="square" lIns="0" tIns="0" rIns="0" bIns="0" rtlCol="0">
            <a:spAutoFit/>
          </a:bodyPr>
          <a:lstStyle/>
          <a:p>
            <a:pPr algn="ctr">
              <a:lnSpc>
                <a:spcPts val="1500"/>
              </a:lnSpc>
            </a:pPr>
            <a:r>
              <a:rPr lang="en-US" altLang="zh-CN" sz="1400" b="1" dirty="0">
                <a:latin typeface="Calibri" panose="020F0502020204030204" pitchFamily="34" charset="0"/>
                <a:ea typeface="Arial Unicode MS" panose="020B0604020202020204" charset="-122"/>
                <a:cs typeface="Calibri" panose="020F0502020204030204" pitchFamily="34" charset="0"/>
              </a:rPr>
              <a:t>Collaboration &amp; altruism inside HHCBEs</a:t>
            </a:r>
          </a:p>
        </p:txBody>
      </p:sp>
      <p:sp>
        <p:nvSpPr>
          <p:cNvPr id="154" name="箭头: 右 75"/>
          <p:cNvSpPr/>
          <p:nvPr/>
        </p:nvSpPr>
        <p:spPr>
          <a:xfrm rot="10800000">
            <a:off x="2708301" y="2609215"/>
            <a:ext cx="158115" cy="252095"/>
          </a:xfrm>
          <a:prstGeom prst="rightArrow">
            <a:avLst/>
          </a:prstGeom>
          <a:solidFill>
            <a:srgbClr val="9BC2E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r>
              <a:rPr lang="en-US" altLang="zh-CN" sz="1400" b="1" dirty="0">
                <a:latin typeface="Calibri" panose="020F0502020204030204" pitchFamily="34" charset="0"/>
                <a:ea typeface="Arial Unicode MS" panose="020B0604020202020204" charset="-122"/>
                <a:cs typeface="Calibri" panose="020F0502020204030204" pitchFamily="34" charset="0"/>
              </a:rPr>
              <a:t> </a:t>
            </a:r>
          </a:p>
        </p:txBody>
      </p:sp>
      <p:sp>
        <p:nvSpPr>
          <p:cNvPr id="29" name="箭头: 右 64"/>
          <p:cNvSpPr/>
          <p:nvPr/>
        </p:nvSpPr>
        <p:spPr>
          <a:xfrm rot="16200000">
            <a:off x="1996838" y="2192020"/>
            <a:ext cx="144145" cy="252095"/>
          </a:xfrm>
          <a:prstGeom prst="rightArrow">
            <a:avLst/>
          </a:prstGeom>
          <a:solidFill>
            <a:srgbClr val="9BC2E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zh-CN" altLang="en-US" sz="1400" b="1">
              <a:latin typeface="Calibri" panose="020F0502020204030204" pitchFamily="34" charset="0"/>
              <a:ea typeface="Arial Unicode MS" panose="020B0604020202020204" charset="-122"/>
              <a:cs typeface="Calibri" panose="020F0502020204030204" pitchFamily="34" charset="0"/>
              <a:sym typeface="+mn-ea"/>
            </a:endParaRPr>
          </a:p>
        </p:txBody>
      </p:sp>
      <p:sp>
        <p:nvSpPr>
          <p:cNvPr id="30" name="箭头: 右 64"/>
          <p:cNvSpPr/>
          <p:nvPr/>
        </p:nvSpPr>
        <p:spPr>
          <a:xfrm rot="16200000">
            <a:off x="4988243" y="2192020"/>
            <a:ext cx="144145" cy="252095"/>
          </a:xfrm>
          <a:prstGeom prst="rightArrow">
            <a:avLst/>
          </a:prstGeom>
          <a:solidFill>
            <a:srgbClr val="5482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zh-CN" altLang="en-US" sz="1400" b="1">
              <a:latin typeface="Calibri" panose="020F0502020204030204" pitchFamily="34" charset="0"/>
              <a:ea typeface="Arial Unicode MS" panose="020B0604020202020204" charset="-122"/>
              <a:cs typeface="Calibri" panose="020F0502020204030204" pitchFamily="34" charset="0"/>
              <a:sym typeface="+mn-ea"/>
            </a:endParaRPr>
          </a:p>
        </p:txBody>
      </p:sp>
      <p:sp>
        <p:nvSpPr>
          <p:cNvPr id="32" name="文本框 69"/>
          <p:cNvSpPr txBox="1"/>
          <p:nvPr/>
        </p:nvSpPr>
        <p:spPr>
          <a:xfrm>
            <a:off x="1438910" y="3244850"/>
            <a:ext cx="1260000" cy="1043940"/>
          </a:xfrm>
          <a:prstGeom prst="roundRect">
            <a:avLst>
              <a:gd name="adj" fmla="val 10713"/>
            </a:avLst>
          </a:prstGeom>
          <a:solidFill>
            <a:srgbClr val="FDAF9D"/>
          </a:solidFill>
          <a:ln w="12700">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defPPr>
              <a:defRPr lang="en-US"/>
            </a:defPPr>
            <a:lvl1pPr algn="ctr">
              <a:lnSpc>
                <a:spcPts val="1300"/>
              </a:lnSpc>
              <a:buClrTx/>
              <a:buSzTx/>
              <a:buFontTx/>
              <a:defRPr sz="1200">
                <a:solidFill>
                  <a:schemeClr val="tx1"/>
                </a:solidFill>
                <a:cs typeface="Arial" panose="020B0604020202020204" pitchFamily="34" charset="0"/>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a:lnSpc>
                <a:spcPts val="1500"/>
              </a:lnSpc>
            </a:pPr>
            <a:r>
              <a:rPr lang="en-US" altLang="zh-CN" sz="1400" b="1" dirty="0">
                <a:latin typeface="Calibri" panose="020F0502020204030204" pitchFamily="34" charset="0"/>
                <a:ea typeface="Arial Unicode MS" panose="020B0604020202020204" charset="-122"/>
                <a:cs typeface="Calibri" panose="020F0502020204030204" pitchFamily="34" charset="0"/>
                <a:sym typeface="+mn-ea"/>
              </a:rPr>
              <a:t>Regeneration </a:t>
            </a:r>
          </a:p>
          <a:p>
            <a:pPr>
              <a:lnSpc>
                <a:spcPts val="1500"/>
              </a:lnSpc>
            </a:pPr>
            <a:r>
              <a:rPr lang="en-US" altLang="zh-CN" sz="1400" b="1" dirty="0">
                <a:latin typeface="Calibri" panose="020F0502020204030204" pitchFamily="34" charset="0"/>
                <a:ea typeface="Arial Unicode MS" panose="020B0604020202020204" charset="-122"/>
                <a:cs typeface="Calibri" panose="020F0502020204030204" pitchFamily="34" charset="0"/>
                <a:sym typeface="+mn-ea"/>
              </a:rPr>
              <a:t>of HHCBEs which usually carry some</a:t>
            </a:r>
          </a:p>
          <a:p>
            <a:pPr>
              <a:lnSpc>
                <a:spcPts val="1500"/>
              </a:lnSpc>
            </a:pPr>
            <a:r>
              <a:rPr lang="en-US" altLang="zh-CN" sz="1400" b="1" dirty="0">
                <a:latin typeface="Calibri" panose="020F0502020204030204" pitchFamily="34" charset="0"/>
                <a:ea typeface="Arial Unicode MS" panose="020B0604020202020204" charset="-122"/>
                <a:cs typeface="Calibri" panose="020F0502020204030204" pitchFamily="34" charset="0"/>
                <a:sym typeface="+mn-ea"/>
              </a:rPr>
              <a:t>changes</a:t>
            </a:r>
          </a:p>
        </p:txBody>
      </p:sp>
      <p:sp>
        <p:nvSpPr>
          <p:cNvPr id="3" name="矩形: 圆角 166"/>
          <p:cNvSpPr/>
          <p:nvPr/>
        </p:nvSpPr>
        <p:spPr>
          <a:xfrm>
            <a:off x="4430395" y="3244850"/>
            <a:ext cx="1259840" cy="1043940"/>
          </a:xfrm>
          <a:prstGeom prst="roundRect">
            <a:avLst>
              <a:gd name="adj" fmla="val 11891"/>
            </a:avLst>
          </a:prstGeom>
          <a:solidFill>
            <a:srgbClr val="FDAF9D"/>
          </a:solidFill>
          <a:ln w="12700">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lnSpc>
                <a:spcPts val="1500"/>
              </a:lnSpc>
              <a:buClrTx/>
              <a:buSzTx/>
              <a:buFontTx/>
            </a:pPr>
            <a:r>
              <a:rPr lang="en-US" sz="1400" b="1" dirty="0">
                <a:solidFill>
                  <a:schemeClr val="tx1"/>
                </a:solidFill>
                <a:latin typeface="Calibri" panose="020F0502020204030204" pitchFamily="34" charset="0"/>
                <a:ea typeface="Arial Unicode MS" panose="020B0604020202020204" charset="-122"/>
                <a:cs typeface="Calibri" panose="020F0502020204030204" pitchFamily="34" charset="0"/>
                <a:sym typeface="+mn-ea"/>
              </a:rPr>
              <a:t>Increase  of </a:t>
            </a:r>
            <a:r>
              <a:rPr lang="en-US" altLang="zh-CN" sz="1400" b="1" dirty="0">
                <a:solidFill>
                  <a:schemeClr val="tx1"/>
                </a:solidFill>
                <a:latin typeface="Calibri" panose="020F0502020204030204" pitchFamily="34" charset="0"/>
                <a:ea typeface="Arial Unicode MS" panose="020B0604020202020204" charset="-122"/>
                <a:cs typeface="Calibri" panose="020F0502020204030204" pitchFamily="34" charset="0"/>
                <a:sym typeface="+mn-ea"/>
              </a:rPr>
              <a:t>structural complexity and </a:t>
            </a:r>
            <a:r>
              <a:rPr lang="en-US" sz="1400" b="1" dirty="0">
                <a:solidFill>
                  <a:schemeClr val="tx1"/>
                </a:solidFill>
                <a:latin typeface="Calibri" panose="020F0502020204030204" pitchFamily="34" charset="0"/>
                <a:ea typeface="Arial Unicode MS" panose="020B0604020202020204" charset="-122"/>
                <a:cs typeface="Calibri" panose="020F0502020204030204" pitchFamily="34" charset="0"/>
                <a:sym typeface="+mn-ea"/>
              </a:rPr>
              <a:t>hierarchy</a:t>
            </a:r>
            <a:r>
              <a:rPr lang="en-US" altLang="zh-CN" sz="1400" b="1" dirty="0">
                <a:solidFill>
                  <a:schemeClr val="tx1"/>
                </a:solidFill>
                <a:latin typeface="Calibri" panose="020F0502020204030204" pitchFamily="34" charset="0"/>
                <a:ea typeface="Arial Unicode MS" panose="020B0604020202020204" charset="-122"/>
                <a:cs typeface="Calibri" panose="020F0502020204030204" pitchFamily="34" charset="0"/>
                <a:sym typeface="+mn-ea"/>
              </a:rPr>
              <a:t> of CBEs</a:t>
            </a:r>
            <a:endParaRPr lang="en-US" sz="1400" b="1" dirty="0">
              <a:solidFill>
                <a:schemeClr val="tx1"/>
              </a:solidFill>
              <a:latin typeface="Calibri" panose="020F0502020204030204" pitchFamily="34" charset="0"/>
              <a:ea typeface="Arial Unicode MS" panose="020B0604020202020204" charset="-122"/>
              <a:cs typeface="Calibri" panose="020F0502020204030204" pitchFamily="34" charset="0"/>
              <a:sym typeface="+mn-ea"/>
            </a:endParaRPr>
          </a:p>
        </p:txBody>
      </p:sp>
      <p:sp>
        <p:nvSpPr>
          <p:cNvPr id="34" name="TextBox 29"/>
          <p:cNvSpPr txBox="1"/>
          <p:nvPr/>
        </p:nvSpPr>
        <p:spPr>
          <a:xfrm>
            <a:off x="2896553" y="3244850"/>
            <a:ext cx="1332230" cy="1044000"/>
          </a:xfrm>
          <a:prstGeom prst="roundRect">
            <a:avLst>
              <a:gd name="adj" fmla="val 10855"/>
            </a:avLst>
          </a:prstGeom>
          <a:solidFill>
            <a:srgbClr val="FDAF9D"/>
          </a:solidFill>
        </p:spPr>
        <p:txBody>
          <a:bodyPr wrap="square" lIns="36000" tIns="36000" rIns="36000" bIns="36000" rtlCol="0">
            <a:spAutoFit/>
          </a:bodyPr>
          <a:lstStyle/>
          <a:p>
            <a:pPr algn="ctr">
              <a:lnSpc>
                <a:spcPts val="1500"/>
              </a:lnSpc>
            </a:pPr>
            <a:r>
              <a:rPr lang="en-US" altLang="zh-CN" sz="1400" b="1" dirty="0">
                <a:latin typeface="Calibri" panose="020F0502020204030204" pitchFamily="34" charset="0"/>
                <a:ea typeface="Arial Unicode MS" panose="020B0604020202020204" charset="-122"/>
                <a:cs typeface="Calibri" panose="020F0502020204030204" pitchFamily="34" charset="0"/>
              </a:rPr>
              <a:t>Increase of </a:t>
            </a:r>
          </a:p>
          <a:p>
            <a:pPr algn="ctr">
              <a:lnSpc>
                <a:spcPts val="1500"/>
              </a:lnSpc>
            </a:pPr>
            <a:r>
              <a:rPr lang="en-US" altLang="zh-CN" sz="1400" b="1" dirty="0">
                <a:latin typeface="Calibri" panose="020F0502020204030204" pitchFamily="34" charset="0"/>
                <a:ea typeface="Arial Unicode MS" panose="020B0604020202020204" charset="-122"/>
                <a:cs typeface="Calibri" panose="020F0502020204030204" pitchFamily="34" charset="0"/>
              </a:rPr>
              <a:t>the amount of HHCBEs which shall degrade later</a:t>
            </a:r>
            <a:endParaRPr lang="zh-CN" altLang="en-US" sz="1400" b="1" dirty="0">
              <a:latin typeface="Calibri" panose="020F0502020204030204" pitchFamily="34" charset="0"/>
              <a:ea typeface="Arial Unicode MS" panose="020B0604020202020204" charset="-122"/>
              <a:cs typeface="Calibri" panose="020F0502020204030204" pitchFamily="34" charset="0"/>
            </a:endParaRPr>
          </a:p>
        </p:txBody>
      </p:sp>
      <p:sp>
        <p:nvSpPr>
          <p:cNvPr id="4" name="箭头: 右 75"/>
          <p:cNvSpPr/>
          <p:nvPr/>
        </p:nvSpPr>
        <p:spPr>
          <a:xfrm rot="10800000">
            <a:off x="2722880" y="3641090"/>
            <a:ext cx="144145" cy="252095"/>
          </a:xfrm>
          <a:prstGeom prst="rightArrow">
            <a:avLst/>
          </a:prstGeom>
          <a:solidFill>
            <a:srgbClr val="FDAF9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r>
              <a:rPr lang="en-US" altLang="zh-CN" sz="1400" b="1" dirty="0">
                <a:latin typeface="Calibri" panose="020F0502020204030204" pitchFamily="34" charset="0"/>
                <a:ea typeface="Arial Unicode MS" panose="020B0604020202020204" charset="-122"/>
                <a:cs typeface="Calibri" panose="020F0502020204030204" pitchFamily="34" charset="0"/>
              </a:rPr>
              <a:t> </a:t>
            </a:r>
          </a:p>
        </p:txBody>
      </p:sp>
      <p:sp>
        <p:nvSpPr>
          <p:cNvPr id="5" name="箭头: 右 169"/>
          <p:cNvSpPr/>
          <p:nvPr/>
        </p:nvSpPr>
        <p:spPr>
          <a:xfrm>
            <a:off x="4269105" y="3641090"/>
            <a:ext cx="144145" cy="252095"/>
          </a:xfrm>
          <a:prstGeom prst="rightArrow">
            <a:avLst/>
          </a:prstGeom>
          <a:solidFill>
            <a:srgbClr val="FDAF9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r>
              <a:rPr lang="en-US" altLang="zh-CN" sz="1400" b="1" dirty="0">
                <a:latin typeface="Calibri" panose="020F0502020204030204" pitchFamily="34" charset="0"/>
                <a:ea typeface="Arial Unicode MS" panose="020B0604020202020204" charset="-122"/>
                <a:cs typeface="Calibri" panose="020F0502020204030204" pitchFamily="34" charset="0"/>
              </a:rPr>
              <a:t> </a:t>
            </a:r>
          </a:p>
        </p:txBody>
      </p:sp>
      <p:sp>
        <p:nvSpPr>
          <p:cNvPr id="6" name="矩形: 圆角 171"/>
          <p:cNvSpPr/>
          <p:nvPr/>
        </p:nvSpPr>
        <p:spPr>
          <a:xfrm>
            <a:off x="1438910" y="1792605"/>
            <a:ext cx="1260000" cy="431800"/>
          </a:xfrm>
          <a:prstGeom prst="roundRect">
            <a:avLst>
              <a:gd name="adj" fmla="val 12227"/>
            </a:avLst>
          </a:prstGeom>
          <a:solidFill>
            <a:srgbClr val="9BC2E5"/>
          </a:solidFill>
          <a:ln w="12700">
            <a:noFill/>
          </a:ln>
        </p:spPr>
        <p:style>
          <a:lnRef idx="2">
            <a:schemeClr val="accent1">
              <a:shade val="50000"/>
            </a:schemeClr>
          </a:lnRef>
          <a:fillRef idx="1">
            <a:schemeClr val="accent1"/>
          </a:fillRef>
          <a:effectRef idx="0">
            <a:schemeClr val="accent1"/>
          </a:effectRef>
          <a:fontRef idx="minor">
            <a:schemeClr val="lt1"/>
          </a:fontRef>
        </p:style>
        <p:txBody>
          <a:bodyPr lIns="0" tIns="36195" rIns="0" bIns="36000"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lnSpc>
                <a:spcPts val="1500"/>
              </a:lnSpc>
            </a:pPr>
            <a:r>
              <a:rPr lang="en-US" altLang="zh-CN" sz="1400" b="1" dirty="0">
                <a:solidFill>
                  <a:schemeClr val="tx1"/>
                </a:solidFill>
                <a:latin typeface="Calibri" panose="020F0502020204030204" pitchFamily="34" charset="0"/>
                <a:ea typeface="Arial Unicode MS" panose="020B0604020202020204" charset="-122"/>
                <a:cs typeface="Calibri" panose="020F0502020204030204" pitchFamily="34" charset="0"/>
                <a:sym typeface="+mn-ea"/>
              </a:rPr>
              <a:t>Increase of HHCBE diversity</a:t>
            </a:r>
          </a:p>
        </p:txBody>
      </p:sp>
      <p:sp>
        <p:nvSpPr>
          <p:cNvPr id="7" name="TextBox 22"/>
          <p:cNvSpPr txBox="1"/>
          <p:nvPr/>
        </p:nvSpPr>
        <p:spPr>
          <a:xfrm>
            <a:off x="2896553" y="1790700"/>
            <a:ext cx="2771775" cy="426331"/>
          </a:xfrm>
          <a:prstGeom prst="roundRect">
            <a:avLst/>
          </a:prstGeom>
          <a:solidFill>
            <a:srgbClr val="9BC2E5"/>
          </a:solidFill>
        </p:spPr>
        <p:txBody>
          <a:bodyPr wrap="square" lIns="36000" tIns="0" rIns="36000" bIns="0" rtlCol="0">
            <a:spAutoFit/>
          </a:bodyPr>
          <a:lstStyle/>
          <a:p>
            <a:pPr algn="ctr">
              <a:lnSpc>
                <a:spcPts val="1500"/>
              </a:lnSpc>
            </a:pPr>
            <a:r>
              <a:rPr lang="en-US" altLang="zh-CN" sz="1400" b="1" dirty="0">
                <a:latin typeface="Calibri" panose="020F0502020204030204" pitchFamily="34" charset="0"/>
                <a:ea typeface="Arial Unicode MS" panose="020B0604020202020204" charset="-122"/>
                <a:cs typeface="Calibri" panose="020F0502020204030204" pitchFamily="34" charset="0"/>
              </a:rPr>
              <a:t>Increase of HHCBE fitness</a:t>
            </a:r>
          </a:p>
          <a:p>
            <a:pPr algn="ctr">
              <a:lnSpc>
                <a:spcPts val="1500"/>
              </a:lnSpc>
            </a:pPr>
            <a:r>
              <a:rPr lang="en-US" altLang="zh-CN" sz="1400" b="1" dirty="0">
                <a:latin typeface="Calibri" panose="020F0502020204030204" pitchFamily="34" charset="0"/>
                <a:ea typeface="Arial Unicode MS" panose="020B0604020202020204" charset="-122"/>
                <a:cs typeface="Calibri" panose="020F0502020204030204" pitchFamily="34" charset="0"/>
                <a:sym typeface="+mn-ea"/>
              </a:rPr>
              <a:t>Increase of HHCBE order</a:t>
            </a:r>
            <a:endParaRPr lang="zh-CN" altLang="en-US" sz="1400" b="1" dirty="0">
              <a:latin typeface="Calibri" panose="020F0502020204030204" pitchFamily="34" charset="0"/>
              <a:ea typeface="Arial Unicode MS" panose="020B0604020202020204" charset="-122"/>
              <a:cs typeface="Calibri" panose="020F0502020204030204" pitchFamily="34" charset="0"/>
            </a:endParaRPr>
          </a:p>
        </p:txBody>
      </p:sp>
      <p:sp>
        <p:nvSpPr>
          <p:cNvPr id="8" name="箭头: 右 75"/>
          <p:cNvSpPr/>
          <p:nvPr/>
        </p:nvSpPr>
        <p:spPr>
          <a:xfrm rot="19680000">
            <a:off x="2715730" y="2195747"/>
            <a:ext cx="180000" cy="252095"/>
          </a:xfrm>
          <a:prstGeom prst="rightArrow">
            <a:avLst/>
          </a:prstGeom>
          <a:solidFill>
            <a:srgbClr val="9BC2E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r>
              <a:rPr lang="en-US" altLang="zh-CN" sz="1400" b="1" dirty="0">
                <a:latin typeface="Calibri" panose="020F0502020204030204" pitchFamily="34" charset="0"/>
                <a:ea typeface="Arial Unicode MS" panose="020B0604020202020204" charset="-122"/>
                <a:cs typeface="Calibri" panose="020F0502020204030204" pitchFamily="34" charset="0"/>
              </a:rPr>
              <a:t> </a:t>
            </a:r>
          </a:p>
        </p:txBody>
      </p:sp>
      <p:sp>
        <p:nvSpPr>
          <p:cNvPr id="62" name="箭头: 右 75"/>
          <p:cNvSpPr/>
          <p:nvPr/>
        </p:nvSpPr>
        <p:spPr>
          <a:xfrm rot="19680000">
            <a:off x="2725661" y="3054902"/>
            <a:ext cx="180000" cy="252095"/>
          </a:xfrm>
          <a:prstGeom prst="rightArrow">
            <a:avLst/>
          </a:prstGeom>
          <a:solidFill>
            <a:srgbClr val="9BC2E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r>
              <a:rPr lang="en-US" altLang="zh-CN" sz="1400" b="1" dirty="0">
                <a:latin typeface="Calibri" panose="020F0502020204030204" pitchFamily="34" charset="0"/>
                <a:ea typeface="Arial Unicode MS" panose="020B0604020202020204" charset="-122"/>
              </a:rPr>
              <a:t> </a:t>
            </a:r>
          </a:p>
        </p:txBody>
      </p:sp>
      <p:sp>
        <p:nvSpPr>
          <p:cNvPr id="9" name="箭头: 右 75"/>
          <p:cNvSpPr/>
          <p:nvPr/>
        </p:nvSpPr>
        <p:spPr>
          <a:xfrm rot="13200000">
            <a:off x="4232000" y="3018107"/>
            <a:ext cx="180000" cy="252095"/>
          </a:xfrm>
          <a:prstGeom prst="rightArrow">
            <a:avLst/>
          </a:prstGeom>
          <a:solidFill>
            <a:srgbClr val="5482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r>
              <a:rPr lang="en-US" altLang="zh-CN" sz="1400" b="1" dirty="0">
                <a:latin typeface="Calibri" panose="020F0502020204030204" pitchFamily="34" charset="0"/>
                <a:ea typeface="Arial Unicode MS" panose="020B0604020202020204" charset="-122"/>
                <a:cs typeface="Calibri" panose="020F0502020204030204" pitchFamily="34" charset="0"/>
              </a:rPr>
              <a:t> </a:t>
            </a: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 name="标题 1"/>
          <p:cNvSpPr>
            <a:spLocks noGrp="1"/>
          </p:cNvSpPr>
          <p:nvPr>
            <p:ph type="title"/>
          </p:nvPr>
        </p:nvSpPr>
        <p:spPr>
          <a:xfrm>
            <a:off x="838200" y="314925"/>
            <a:ext cx="10515600" cy="870288"/>
          </a:xfrm>
        </p:spPr>
        <p:txBody>
          <a:bodyPr>
            <a:normAutofit/>
          </a:bodyPr>
          <a:lstStyle/>
          <a:p>
            <a:pPr algn="ctr"/>
            <a:r>
              <a:rPr lang="en-US" altLang="zh-CN" sz="3200" b="1" dirty="0">
                <a:solidFill>
                  <a:srgbClr val="800000"/>
                </a:solidFill>
                <a:latin typeface="Arial" panose="020B0604020202020204" pitchFamily="34" charset="0"/>
                <a:cs typeface="Arial" panose="020B0604020202020204" pitchFamily="34" charset="0"/>
              </a:rPr>
              <a:t>2.5   Order, entropy, and evolution</a:t>
            </a:r>
            <a:endParaRPr lang="zh-CN" altLang="en-US" sz="3200" b="1" dirty="0">
              <a:solidFill>
                <a:srgbClr val="800000"/>
              </a:solidFill>
              <a:latin typeface="Arial" panose="020B0604020202020204" pitchFamily="34" charset="0"/>
              <a:cs typeface="Arial" panose="020B0604020202020204" pitchFamily="34" charset="0"/>
            </a:endParaRPr>
          </a:p>
        </p:txBody>
      </p:sp>
      <p:sp>
        <p:nvSpPr>
          <p:cNvPr id="31" name="矩形: 圆角 30">
            <a:extLst>
              <a:ext uri="{FF2B5EF4-FFF2-40B4-BE49-F238E27FC236}">
                <a16:creationId xmlns:a16="http://schemas.microsoft.com/office/drawing/2014/main" id="{1024B60F-5C5C-4AD7-A753-97DBB0E2E151}"/>
              </a:ext>
            </a:extLst>
          </p:cNvPr>
          <p:cNvSpPr/>
          <p:nvPr/>
        </p:nvSpPr>
        <p:spPr>
          <a:xfrm>
            <a:off x="1089660" y="1612265"/>
            <a:ext cx="4977765" cy="4008120"/>
          </a:xfrm>
          <a:prstGeom prst="roundRect">
            <a:avLst>
              <a:gd name="adj" fmla="val 1447"/>
            </a:avLst>
          </a:prstGeom>
          <a:solidFill>
            <a:srgbClr val="EAEAEA"/>
          </a:solidFill>
          <a:ln w="254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noAutofit/>
          </a:bodyP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zh-CN" altLang="en-US" sz="1200" dirty="0">
              <a:latin typeface="Arial" panose="020B0604020202020204" pitchFamily="34" charset="0"/>
              <a:cs typeface="Arial" panose="020B0604020202020204" pitchFamily="34" charset="0"/>
            </a:endParaRPr>
          </a:p>
        </p:txBody>
      </p:sp>
      <p:sp>
        <p:nvSpPr>
          <p:cNvPr id="33" name="TextBox 4">
            <a:extLst>
              <a:ext uri="{FF2B5EF4-FFF2-40B4-BE49-F238E27FC236}">
                <a16:creationId xmlns:a16="http://schemas.microsoft.com/office/drawing/2014/main" id="{3DD27ED4-7ABC-47E5-8AED-3C1FDF3FB9A8}"/>
              </a:ext>
            </a:extLst>
          </p:cNvPr>
          <p:cNvSpPr txBox="1"/>
          <p:nvPr/>
        </p:nvSpPr>
        <p:spPr>
          <a:xfrm>
            <a:off x="1583708" y="5105038"/>
            <a:ext cx="3960000" cy="335827"/>
          </a:xfrm>
          <a:prstGeom prst="roundRect">
            <a:avLst/>
          </a:prstGeom>
          <a:solidFill>
            <a:srgbClr val="FDAF9D"/>
          </a:solidFill>
        </p:spPr>
        <p:txBody>
          <a:bodyPr wrap="square" lIns="36000" tIns="36000" rIns="36000" bIns="36000" rtlCol="0">
            <a:spAutoFit/>
          </a:bodyPr>
          <a:lstStyle/>
          <a:p>
            <a:pPr algn="ctr">
              <a:lnSpc>
                <a:spcPts val="1800"/>
              </a:lnSpc>
            </a:pPr>
            <a:r>
              <a:rPr lang="en-US" altLang="zh-CN" sz="1600" dirty="0">
                <a:latin typeface="Arial" panose="020B0604020202020204" pitchFamily="34" charset="0"/>
                <a:cs typeface="Arial" panose="020B0604020202020204" pitchFamily="34" charset="0"/>
              </a:rPr>
              <a:t>The driving force from thermodynamics</a:t>
            </a:r>
            <a:endParaRPr lang="zh-CN" altLang="en-US" sz="1600" dirty="0">
              <a:latin typeface="Arial" panose="020B0604020202020204" pitchFamily="34" charset="0"/>
              <a:cs typeface="Arial" panose="020B0604020202020204" pitchFamily="34" charset="0"/>
            </a:endParaRPr>
          </a:p>
        </p:txBody>
      </p:sp>
      <p:sp>
        <p:nvSpPr>
          <p:cNvPr id="35" name="上箭头 5">
            <a:extLst>
              <a:ext uri="{FF2B5EF4-FFF2-40B4-BE49-F238E27FC236}">
                <a16:creationId xmlns:a16="http://schemas.microsoft.com/office/drawing/2014/main" id="{C7AC70B6-0504-4E0D-A7A0-F044540C4218}"/>
              </a:ext>
            </a:extLst>
          </p:cNvPr>
          <p:cNvSpPr/>
          <p:nvPr/>
        </p:nvSpPr>
        <p:spPr>
          <a:xfrm>
            <a:off x="3448346" y="4918774"/>
            <a:ext cx="214314" cy="144000"/>
          </a:xfrm>
          <a:prstGeom prst="upArrow">
            <a:avLst/>
          </a:prstGeom>
          <a:solidFill>
            <a:srgbClr val="FDA18B"/>
          </a:solidFill>
        </p:spPr>
        <p:txBody>
          <a:bodyPr wrap="square" rtlCol="0">
            <a:spAutoFit/>
          </a:bodyPr>
          <a:lstStyle/>
          <a:p>
            <a:pPr algn="ctr">
              <a:lnSpc>
                <a:spcPts val="1600"/>
              </a:lnSpc>
            </a:pPr>
            <a:endParaRPr lang="zh-CN" altLang="en-US" sz="1400" dirty="0">
              <a:solidFill>
                <a:schemeClr val="tx1"/>
              </a:solidFill>
            </a:endParaRPr>
          </a:p>
        </p:txBody>
      </p:sp>
      <p:sp>
        <p:nvSpPr>
          <p:cNvPr id="36" name="TextBox 6">
            <a:extLst>
              <a:ext uri="{FF2B5EF4-FFF2-40B4-BE49-F238E27FC236}">
                <a16:creationId xmlns:a16="http://schemas.microsoft.com/office/drawing/2014/main" id="{7DB6F1FA-D7A0-4FFF-A3C0-0225CDA83C68}"/>
              </a:ext>
            </a:extLst>
          </p:cNvPr>
          <p:cNvSpPr txBox="1"/>
          <p:nvPr/>
        </p:nvSpPr>
        <p:spPr>
          <a:xfrm>
            <a:off x="1583708" y="4581915"/>
            <a:ext cx="3960000" cy="307450"/>
          </a:xfrm>
          <a:prstGeom prst="roundRect">
            <a:avLst/>
          </a:prstGeom>
          <a:solidFill>
            <a:srgbClr val="FDAF9D"/>
          </a:solidFill>
        </p:spPr>
        <p:txBody>
          <a:bodyPr wrap="square" lIns="36000" tIns="36000" rIns="36000" bIns="36000" rtlCol="0">
            <a:spAutoFit/>
          </a:bodyPr>
          <a:lstStyle/>
          <a:p>
            <a:pPr algn="ctr">
              <a:lnSpc>
                <a:spcPts val="1600"/>
              </a:lnSpc>
            </a:pPr>
            <a:r>
              <a:rPr lang="en-US" altLang="zh-CN" sz="1400" dirty="0">
                <a:latin typeface="Arial" panose="020B0604020202020204" pitchFamily="34" charset="0"/>
                <a:cs typeface="Arial" panose="020B0604020202020204" pitchFamily="34" charset="0"/>
              </a:rPr>
              <a:t>Formation and accumulation of HHCBEs</a:t>
            </a:r>
            <a:endParaRPr lang="zh-CN" altLang="en-US" sz="1400" dirty="0">
              <a:latin typeface="Arial" panose="020B0604020202020204" pitchFamily="34" charset="0"/>
              <a:cs typeface="Arial" panose="020B0604020202020204" pitchFamily="34" charset="0"/>
            </a:endParaRPr>
          </a:p>
        </p:txBody>
      </p:sp>
      <p:sp>
        <p:nvSpPr>
          <p:cNvPr id="37" name="上箭头 5">
            <a:extLst>
              <a:ext uri="{FF2B5EF4-FFF2-40B4-BE49-F238E27FC236}">
                <a16:creationId xmlns:a16="http://schemas.microsoft.com/office/drawing/2014/main" id="{7C17E35A-9068-4E5E-97D1-824F30BDFD04}"/>
              </a:ext>
            </a:extLst>
          </p:cNvPr>
          <p:cNvSpPr/>
          <p:nvPr/>
        </p:nvSpPr>
        <p:spPr>
          <a:xfrm>
            <a:off x="3459812" y="4382083"/>
            <a:ext cx="214314" cy="144000"/>
          </a:xfrm>
          <a:prstGeom prst="upArrow">
            <a:avLst/>
          </a:prstGeom>
          <a:solidFill>
            <a:srgbClr val="FDA18B"/>
          </a:solidFill>
        </p:spPr>
        <p:txBody>
          <a:bodyPr wrap="square" rtlCol="0">
            <a:spAutoFit/>
          </a:bodyPr>
          <a:lstStyle/>
          <a:p>
            <a:pPr algn="ctr">
              <a:lnSpc>
                <a:spcPts val="1600"/>
              </a:lnSpc>
            </a:pPr>
            <a:endParaRPr lang="zh-CN" altLang="en-US" sz="1400" dirty="0">
              <a:solidFill>
                <a:schemeClr val="tx1"/>
              </a:solidFill>
            </a:endParaRPr>
          </a:p>
        </p:txBody>
      </p:sp>
      <p:sp>
        <p:nvSpPr>
          <p:cNvPr id="38" name="箭头: 右 75">
            <a:extLst>
              <a:ext uri="{FF2B5EF4-FFF2-40B4-BE49-F238E27FC236}">
                <a16:creationId xmlns:a16="http://schemas.microsoft.com/office/drawing/2014/main" id="{164045D2-8481-4249-87C5-33A467690980}"/>
              </a:ext>
            </a:extLst>
          </p:cNvPr>
          <p:cNvSpPr/>
          <p:nvPr/>
        </p:nvSpPr>
        <p:spPr>
          <a:xfrm>
            <a:off x="4261485" y="2609215"/>
            <a:ext cx="158115" cy="252095"/>
          </a:xfrm>
          <a:prstGeom prst="rightArrow">
            <a:avLst/>
          </a:prstGeom>
          <a:solidFill>
            <a:srgbClr val="5482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r>
              <a:rPr lang="en-US" altLang="zh-CN" sz="1400" b="1" dirty="0">
                <a:latin typeface="Calibri" panose="020F0502020204030204" pitchFamily="34" charset="0"/>
                <a:ea typeface="Arial Unicode MS" panose="020B0604020202020204" charset="-122"/>
                <a:cs typeface="Calibri" panose="020F0502020204030204" pitchFamily="34" charset="0"/>
              </a:rPr>
              <a:t> </a:t>
            </a:r>
          </a:p>
        </p:txBody>
      </p:sp>
      <p:sp>
        <p:nvSpPr>
          <p:cNvPr id="39" name="矩形: 圆角 38">
            <a:extLst>
              <a:ext uri="{FF2B5EF4-FFF2-40B4-BE49-F238E27FC236}">
                <a16:creationId xmlns:a16="http://schemas.microsoft.com/office/drawing/2014/main" id="{08B2A7A8-28E4-4BD8-A377-2EDE92533112}"/>
              </a:ext>
            </a:extLst>
          </p:cNvPr>
          <p:cNvSpPr/>
          <p:nvPr/>
        </p:nvSpPr>
        <p:spPr>
          <a:xfrm>
            <a:off x="1438910" y="2411095"/>
            <a:ext cx="1260000" cy="647700"/>
          </a:xfrm>
          <a:prstGeom prst="roundRect">
            <a:avLst>
              <a:gd name="adj" fmla="val 11392"/>
            </a:avLst>
          </a:prstGeom>
          <a:solidFill>
            <a:srgbClr val="9BC2E5"/>
          </a:solidFill>
          <a:ln w="12700">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lnSpc>
                <a:spcPts val="1500"/>
              </a:lnSpc>
            </a:pPr>
            <a:r>
              <a:rPr lang="en-US" altLang="zh-CN" sz="1400" b="1" dirty="0">
                <a:solidFill>
                  <a:schemeClr val="tx1"/>
                </a:solidFill>
                <a:latin typeface="Calibri" panose="020F0502020204030204" pitchFamily="34" charset="0"/>
                <a:ea typeface="Arial Unicode MS" panose="020B0604020202020204" charset="-122"/>
                <a:cs typeface="Calibri" panose="020F0502020204030204" pitchFamily="34" charset="0"/>
                <a:sym typeface="+mn-ea"/>
              </a:rPr>
              <a:t>Survival of the fit &amp; elimination of the unfit</a:t>
            </a:r>
          </a:p>
        </p:txBody>
      </p:sp>
      <p:sp>
        <p:nvSpPr>
          <p:cNvPr id="40" name="矩形: 圆角 39">
            <a:extLst>
              <a:ext uri="{FF2B5EF4-FFF2-40B4-BE49-F238E27FC236}">
                <a16:creationId xmlns:a16="http://schemas.microsoft.com/office/drawing/2014/main" id="{7CEA5AFC-BF6D-4052-B2ED-8FED3460B146}"/>
              </a:ext>
            </a:extLst>
          </p:cNvPr>
          <p:cNvSpPr/>
          <p:nvPr/>
        </p:nvSpPr>
        <p:spPr>
          <a:xfrm>
            <a:off x="4430395" y="2411095"/>
            <a:ext cx="1259840" cy="647700"/>
          </a:xfrm>
          <a:prstGeom prst="roundRect">
            <a:avLst>
              <a:gd name="adj" fmla="val 15302"/>
            </a:avLst>
          </a:prstGeom>
          <a:solidFill>
            <a:srgbClr val="A6D08C"/>
          </a:solidFill>
          <a:ln w="12700">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lnSpc>
                <a:spcPts val="1500"/>
              </a:lnSpc>
              <a:buClrTx/>
              <a:buSzTx/>
              <a:buFontTx/>
            </a:pPr>
            <a:r>
              <a:rPr lang="en-US" altLang="zh-CN" sz="1400" b="1" dirty="0">
                <a:solidFill>
                  <a:schemeClr val="tx1"/>
                </a:solidFill>
                <a:latin typeface="Calibri" panose="020F0502020204030204" pitchFamily="34" charset="0"/>
                <a:ea typeface="Arial Unicode MS" panose="020B0604020202020204" charset="-122"/>
                <a:cs typeface="Calibri" panose="020F0502020204030204" pitchFamily="34" charset="0"/>
                <a:sym typeface="+mn-ea"/>
              </a:rPr>
              <a:t>C</a:t>
            </a:r>
            <a:r>
              <a:rPr lang="en-US" sz="1400" b="1" dirty="0">
                <a:solidFill>
                  <a:schemeClr val="tx1"/>
                </a:solidFill>
                <a:latin typeface="Calibri" panose="020F0502020204030204" pitchFamily="34" charset="0"/>
                <a:ea typeface="Arial Unicode MS" panose="020B0604020202020204" charset="-122"/>
                <a:cs typeface="Calibri" panose="020F0502020204030204" pitchFamily="34" charset="0"/>
                <a:sym typeface="+mn-ea"/>
              </a:rPr>
              <a:t>omplicated functions </a:t>
            </a:r>
            <a:r>
              <a:rPr lang="en-US" altLang="zh-CN" sz="1400" b="1" dirty="0">
                <a:solidFill>
                  <a:schemeClr val="tx1"/>
                </a:solidFill>
                <a:latin typeface="Calibri" panose="020F0502020204030204" pitchFamily="34" charset="0"/>
                <a:ea typeface="Arial Unicode MS" panose="020B0604020202020204" charset="-122"/>
                <a:cs typeface="Calibri" panose="020F0502020204030204" pitchFamily="34" charset="0"/>
                <a:sym typeface="+mn-ea"/>
              </a:rPr>
              <a:t>of</a:t>
            </a:r>
            <a:r>
              <a:rPr lang="en-US" sz="1400" b="1" dirty="0">
                <a:solidFill>
                  <a:schemeClr val="tx1"/>
                </a:solidFill>
                <a:latin typeface="Calibri" panose="020F0502020204030204" pitchFamily="34" charset="0"/>
                <a:ea typeface="Arial Unicode MS" panose="020B0604020202020204" charset="-122"/>
                <a:cs typeface="Calibri" panose="020F0502020204030204" pitchFamily="34" charset="0"/>
                <a:sym typeface="+mn-ea"/>
              </a:rPr>
              <a:t> HHCBEs</a:t>
            </a:r>
          </a:p>
        </p:txBody>
      </p:sp>
      <p:sp>
        <p:nvSpPr>
          <p:cNvPr id="41" name="TextBox 29">
            <a:extLst>
              <a:ext uri="{FF2B5EF4-FFF2-40B4-BE49-F238E27FC236}">
                <a16:creationId xmlns:a16="http://schemas.microsoft.com/office/drawing/2014/main" id="{B1A0EBE2-9748-4D4E-A2B7-7BE77A4716FF}"/>
              </a:ext>
            </a:extLst>
          </p:cNvPr>
          <p:cNvSpPr txBox="1"/>
          <p:nvPr/>
        </p:nvSpPr>
        <p:spPr>
          <a:xfrm>
            <a:off x="2896553" y="2411095"/>
            <a:ext cx="1332230" cy="617764"/>
          </a:xfrm>
          <a:prstGeom prst="roundRect">
            <a:avLst>
              <a:gd name="adj" fmla="val 10855"/>
            </a:avLst>
          </a:prstGeom>
          <a:solidFill>
            <a:srgbClr val="A6D08C"/>
          </a:solidFill>
        </p:spPr>
        <p:txBody>
          <a:bodyPr wrap="square" lIns="0" tIns="0" rIns="0" bIns="0" rtlCol="0">
            <a:spAutoFit/>
          </a:bodyPr>
          <a:lstStyle/>
          <a:p>
            <a:pPr algn="ctr">
              <a:lnSpc>
                <a:spcPts val="1500"/>
              </a:lnSpc>
            </a:pPr>
            <a:r>
              <a:rPr lang="en-US" altLang="zh-CN" sz="1400" b="1" dirty="0">
                <a:latin typeface="Calibri" panose="020F0502020204030204" pitchFamily="34" charset="0"/>
                <a:ea typeface="Arial Unicode MS" panose="020B0604020202020204" charset="-122"/>
                <a:cs typeface="Calibri" panose="020F0502020204030204" pitchFamily="34" charset="0"/>
              </a:rPr>
              <a:t>Collaboration &amp; altruism inside HHCBEs</a:t>
            </a:r>
          </a:p>
        </p:txBody>
      </p:sp>
      <p:sp>
        <p:nvSpPr>
          <p:cNvPr id="42" name="箭头: 右 75">
            <a:extLst>
              <a:ext uri="{FF2B5EF4-FFF2-40B4-BE49-F238E27FC236}">
                <a16:creationId xmlns:a16="http://schemas.microsoft.com/office/drawing/2014/main" id="{2A67A855-8D7E-4289-9878-FA69D7E6EEF5}"/>
              </a:ext>
            </a:extLst>
          </p:cNvPr>
          <p:cNvSpPr/>
          <p:nvPr/>
        </p:nvSpPr>
        <p:spPr>
          <a:xfrm rot="10800000">
            <a:off x="2708301" y="2609215"/>
            <a:ext cx="158115" cy="252095"/>
          </a:xfrm>
          <a:prstGeom prst="rightArrow">
            <a:avLst/>
          </a:prstGeom>
          <a:solidFill>
            <a:srgbClr val="9BC2E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r>
              <a:rPr lang="en-US" altLang="zh-CN" sz="1400" b="1" dirty="0">
                <a:latin typeface="Calibri" panose="020F0502020204030204" pitchFamily="34" charset="0"/>
                <a:ea typeface="Arial Unicode MS" panose="020B0604020202020204" charset="-122"/>
                <a:cs typeface="Calibri" panose="020F0502020204030204" pitchFamily="34" charset="0"/>
              </a:rPr>
              <a:t> </a:t>
            </a:r>
          </a:p>
        </p:txBody>
      </p:sp>
      <p:sp>
        <p:nvSpPr>
          <p:cNvPr id="43" name="箭头: 右 64">
            <a:extLst>
              <a:ext uri="{FF2B5EF4-FFF2-40B4-BE49-F238E27FC236}">
                <a16:creationId xmlns:a16="http://schemas.microsoft.com/office/drawing/2014/main" id="{B7322074-966B-4B3E-83A7-3DF4F2CE75AE}"/>
              </a:ext>
            </a:extLst>
          </p:cNvPr>
          <p:cNvSpPr/>
          <p:nvPr/>
        </p:nvSpPr>
        <p:spPr>
          <a:xfrm rot="16200000">
            <a:off x="1996838" y="2192020"/>
            <a:ext cx="144145" cy="252095"/>
          </a:xfrm>
          <a:prstGeom prst="rightArrow">
            <a:avLst/>
          </a:prstGeom>
          <a:solidFill>
            <a:srgbClr val="9BC2E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zh-CN" altLang="en-US" sz="1400" b="1">
              <a:latin typeface="Calibri" panose="020F0502020204030204" pitchFamily="34" charset="0"/>
              <a:ea typeface="Arial Unicode MS" panose="020B0604020202020204" charset="-122"/>
              <a:cs typeface="Calibri" panose="020F0502020204030204" pitchFamily="34" charset="0"/>
              <a:sym typeface="+mn-ea"/>
            </a:endParaRPr>
          </a:p>
        </p:txBody>
      </p:sp>
      <p:sp>
        <p:nvSpPr>
          <p:cNvPr id="44" name="箭头: 右 64">
            <a:extLst>
              <a:ext uri="{FF2B5EF4-FFF2-40B4-BE49-F238E27FC236}">
                <a16:creationId xmlns:a16="http://schemas.microsoft.com/office/drawing/2014/main" id="{99025146-00EF-49BB-B325-6DC4E1DC173D}"/>
              </a:ext>
            </a:extLst>
          </p:cNvPr>
          <p:cNvSpPr/>
          <p:nvPr/>
        </p:nvSpPr>
        <p:spPr>
          <a:xfrm rot="16200000">
            <a:off x="4988243" y="2192020"/>
            <a:ext cx="144145" cy="252095"/>
          </a:xfrm>
          <a:prstGeom prst="rightArrow">
            <a:avLst/>
          </a:prstGeom>
          <a:solidFill>
            <a:srgbClr val="5482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zh-CN" altLang="en-US" sz="1400" b="1">
              <a:latin typeface="Calibri" panose="020F0502020204030204" pitchFamily="34" charset="0"/>
              <a:ea typeface="Arial Unicode MS" panose="020B0604020202020204" charset="-122"/>
              <a:cs typeface="Calibri" panose="020F0502020204030204" pitchFamily="34" charset="0"/>
              <a:sym typeface="+mn-ea"/>
            </a:endParaRPr>
          </a:p>
        </p:txBody>
      </p:sp>
      <p:sp>
        <p:nvSpPr>
          <p:cNvPr id="45" name="文本框 69">
            <a:extLst>
              <a:ext uri="{FF2B5EF4-FFF2-40B4-BE49-F238E27FC236}">
                <a16:creationId xmlns:a16="http://schemas.microsoft.com/office/drawing/2014/main" id="{BE7C4D04-D871-458E-A46D-C17E93CF5574}"/>
              </a:ext>
            </a:extLst>
          </p:cNvPr>
          <p:cNvSpPr txBox="1"/>
          <p:nvPr/>
        </p:nvSpPr>
        <p:spPr>
          <a:xfrm>
            <a:off x="1438910" y="3244850"/>
            <a:ext cx="1260000" cy="1043940"/>
          </a:xfrm>
          <a:prstGeom prst="roundRect">
            <a:avLst>
              <a:gd name="adj" fmla="val 10713"/>
            </a:avLst>
          </a:prstGeom>
          <a:solidFill>
            <a:srgbClr val="FDAF9D"/>
          </a:solidFill>
          <a:ln w="12700">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defPPr>
              <a:defRPr lang="en-US"/>
            </a:defPPr>
            <a:lvl1pPr algn="ctr">
              <a:lnSpc>
                <a:spcPts val="1300"/>
              </a:lnSpc>
              <a:buClrTx/>
              <a:buSzTx/>
              <a:buFontTx/>
              <a:defRPr sz="1200">
                <a:solidFill>
                  <a:schemeClr val="tx1"/>
                </a:solidFill>
                <a:cs typeface="Arial" panose="020B0604020202020204" pitchFamily="34" charset="0"/>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a:lnSpc>
                <a:spcPts val="1500"/>
              </a:lnSpc>
            </a:pPr>
            <a:r>
              <a:rPr lang="en-US" altLang="zh-CN" sz="1400" b="1" dirty="0">
                <a:latin typeface="Calibri" panose="020F0502020204030204" pitchFamily="34" charset="0"/>
                <a:ea typeface="Arial Unicode MS" panose="020B0604020202020204" charset="-122"/>
                <a:cs typeface="Calibri" panose="020F0502020204030204" pitchFamily="34" charset="0"/>
                <a:sym typeface="+mn-ea"/>
              </a:rPr>
              <a:t>Regeneration </a:t>
            </a:r>
          </a:p>
          <a:p>
            <a:pPr>
              <a:lnSpc>
                <a:spcPts val="1500"/>
              </a:lnSpc>
            </a:pPr>
            <a:r>
              <a:rPr lang="en-US" altLang="zh-CN" sz="1400" b="1" dirty="0">
                <a:latin typeface="Calibri" panose="020F0502020204030204" pitchFamily="34" charset="0"/>
                <a:ea typeface="Arial Unicode MS" panose="020B0604020202020204" charset="-122"/>
                <a:cs typeface="Calibri" panose="020F0502020204030204" pitchFamily="34" charset="0"/>
                <a:sym typeface="+mn-ea"/>
              </a:rPr>
              <a:t>of HHCBEs which usually carry some</a:t>
            </a:r>
          </a:p>
          <a:p>
            <a:pPr>
              <a:lnSpc>
                <a:spcPts val="1500"/>
              </a:lnSpc>
            </a:pPr>
            <a:r>
              <a:rPr lang="en-US" altLang="zh-CN" sz="1400" b="1" dirty="0">
                <a:latin typeface="Calibri" panose="020F0502020204030204" pitchFamily="34" charset="0"/>
                <a:ea typeface="Arial Unicode MS" panose="020B0604020202020204" charset="-122"/>
                <a:cs typeface="Calibri" panose="020F0502020204030204" pitchFamily="34" charset="0"/>
                <a:sym typeface="+mn-ea"/>
              </a:rPr>
              <a:t>changes</a:t>
            </a:r>
          </a:p>
        </p:txBody>
      </p:sp>
      <p:sp>
        <p:nvSpPr>
          <p:cNvPr id="46" name="矩形: 圆角 166">
            <a:extLst>
              <a:ext uri="{FF2B5EF4-FFF2-40B4-BE49-F238E27FC236}">
                <a16:creationId xmlns:a16="http://schemas.microsoft.com/office/drawing/2014/main" id="{D5A29737-C0FF-4F6C-9DDF-7F75A928FB75}"/>
              </a:ext>
            </a:extLst>
          </p:cNvPr>
          <p:cNvSpPr/>
          <p:nvPr/>
        </p:nvSpPr>
        <p:spPr>
          <a:xfrm>
            <a:off x="4430395" y="3244850"/>
            <a:ext cx="1259840" cy="1043940"/>
          </a:xfrm>
          <a:prstGeom prst="roundRect">
            <a:avLst>
              <a:gd name="adj" fmla="val 11891"/>
            </a:avLst>
          </a:prstGeom>
          <a:solidFill>
            <a:srgbClr val="FDAF9D"/>
          </a:solidFill>
          <a:ln w="12700">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lnSpc>
                <a:spcPts val="1500"/>
              </a:lnSpc>
              <a:buClrTx/>
              <a:buSzTx/>
              <a:buFontTx/>
            </a:pPr>
            <a:r>
              <a:rPr lang="en-US" sz="1400" b="1" dirty="0">
                <a:solidFill>
                  <a:schemeClr val="tx1"/>
                </a:solidFill>
                <a:latin typeface="Calibri" panose="020F0502020204030204" pitchFamily="34" charset="0"/>
                <a:ea typeface="Arial Unicode MS" panose="020B0604020202020204" charset="-122"/>
                <a:cs typeface="Calibri" panose="020F0502020204030204" pitchFamily="34" charset="0"/>
                <a:sym typeface="+mn-ea"/>
              </a:rPr>
              <a:t>Increase  of </a:t>
            </a:r>
            <a:r>
              <a:rPr lang="en-US" altLang="zh-CN" sz="1400" b="1" dirty="0">
                <a:solidFill>
                  <a:schemeClr val="tx1"/>
                </a:solidFill>
                <a:latin typeface="Calibri" panose="020F0502020204030204" pitchFamily="34" charset="0"/>
                <a:ea typeface="Arial Unicode MS" panose="020B0604020202020204" charset="-122"/>
                <a:cs typeface="Calibri" panose="020F0502020204030204" pitchFamily="34" charset="0"/>
                <a:sym typeface="+mn-ea"/>
              </a:rPr>
              <a:t>structural complexity and </a:t>
            </a:r>
            <a:r>
              <a:rPr lang="en-US" sz="1400" b="1" dirty="0">
                <a:solidFill>
                  <a:schemeClr val="tx1"/>
                </a:solidFill>
                <a:latin typeface="Calibri" panose="020F0502020204030204" pitchFamily="34" charset="0"/>
                <a:ea typeface="Arial Unicode MS" panose="020B0604020202020204" charset="-122"/>
                <a:cs typeface="Calibri" panose="020F0502020204030204" pitchFamily="34" charset="0"/>
                <a:sym typeface="+mn-ea"/>
              </a:rPr>
              <a:t>hierarchy</a:t>
            </a:r>
            <a:r>
              <a:rPr lang="en-US" altLang="zh-CN" sz="1400" b="1" dirty="0">
                <a:solidFill>
                  <a:schemeClr val="tx1"/>
                </a:solidFill>
                <a:latin typeface="Calibri" panose="020F0502020204030204" pitchFamily="34" charset="0"/>
                <a:ea typeface="Arial Unicode MS" panose="020B0604020202020204" charset="-122"/>
                <a:cs typeface="Calibri" panose="020F0502020204030204" pitchFamily="34" charset="0"/>
                <a:sym typeface="+mn-ea"/>
              </a:rPr>
              <a:t> of CBEs</a:t>
            </a:r>
            <a:endParaRPr lang="en-US" sz="1400" b="1" dirty="0">
              <a:solidFill>
                <a:schemeClr val="tx1"/>
              </a:solidFill>
              <a:latin typeface="Calibri" panose="020F0502020204030204" pitchFamily="34" charset="0"/>
              <a:ea typeface="Arial Unicode MS" panose="020B0604020202020204" charset="-122"/>
              <a:cs typeface="Calibri" panose="020F0502020204030204" pitchFamily="34" charset="0"/>
              <a:sym typeface="+mn-ea"/>
            </a:endParaRPr>
          </a:p>
        </p:txBody>
      </p:sp>
      <p:sp>
        <p:nvSpPr>
          <p:cNvPr id="47" name="TextBox 29">
            <a:extLst>
              <a:ext uri="{FF2B5EF4-FFF2-40B4-BE49-F238E27FC236}">
                <a16:creationId xmlns:a16="http://schemas.microsoft.com/office/drawing/2014/main" id="{6227E1B2-4343-43A7-BD41-F81334642A42}"/>
              </a:ext>
            </a:extLst>
          </p:cNvPr>
          <p:cNvSpPr txBox="1"/>
          <p:nvPr/>
        </p:nvSpPr>
        <p:spPr>
          <a:xfrm>
            <a:off x="2896553" y="3244850"/>
            <a:ext cx="1332230" cy="1044000"/>
          </a:xfrm>
          <a:prstGeom prst="roundRect">
            <a:avLst>
              <a:gd name="adj" fmla="val 10855"/>
            </a:avLst>
          </a:prstGeom>
          <a:solidFill>
            <a:srgbClr val="FDAF9D"/>
          </a:solidFill>
        </p:spPr>
        <p:txBody>
          <a:bodyPr wrap="square" lIns="36000" tIns="36000" rIns="36000" bIns="36000" rtlCol="0">
            <a:spAutoFit/>
          </a:bodyPr>
          <a:lstStyle/>
          <a:p>
            <a:pPr algn="ctr">
              <a:lnSpc>
                <a:spcPts val="1500"/>
              </a:lnSpc>
            </a:pPr>
            <a:r>
              <a:rPr lang="en-US" altLang="zh-CN" sz="1400" b="1" dirty="0">
                <a:latin typeface="Calibri" panose="020F0502020204030204" pitchFamily="34" charset="0"/>
                <a:ea typeface="Arial Unicode MS" panose="020B0604020202020204" charset="-122"/>
                <a:cs typeface="Calibri" panose="020F0502020204030204" pitchFamily="34" charset="0"/>
              </a:rPr>
              <a:t>Increase of </a:t>
            </a:r>
          </a:p>
          <a:p>
            <a:pPr algn="ctr">
              <a:lnSpc>
                <a:spcPts val="1500"/>
              </a:lnSpc>
            </a:pPr>
            <a:r>
              <a:rPr lang="en-US" altLang="zh-CN" sz="1400" b="1" dirty="0">
                <a:latin typeface="Calibri" panose="020F0502020204030204" pitchFamily="34" charset="0"/>
                <a:ea typeface="Arial Unicode MS" panose="020B0604020202020204" charset="-122"/>
                <a:cs typeface="Calibri" panose="020F0502020204030204" pitchFamily="34" charset="0"/>
              </a:rPr>
              <a:t>the amount of HHCBEs which shall degrade later</a:t>
            </a:r>
            <a:endParaRPr lang="zh-CN" altLang="en-US" sz="1400" b="1" dirty="0">
              <a:latin typeface="Calibri" panose="020F0502020204030204" pitchFamily="34" charset="0"/>
              <a:ea typeface="Arial Unicode MS" panose="020B0604020202020204" charset="-122"/>
              <a:cs typeface="Calibri" panose="020F0502020204030204" pitchFamily="34" charset="0"/>
            </a:endParaRPr>
          </a:p>
        </p:txBody>
      </p:sp>
      <p:sp>
        <p:nvSpPr>
          <p:cNvPr id="48" name="箭头: 右 75">
            <a:extLst>
              <a:ext uri="{FF2B5EF4-FFF2-40B4-BE49-F238E27FC236}">
                <a16:creationId xmlns:a16="http://schemas.microsoft.com/office/drawing/2014/main" id="{71AA162A-2EF1-43F5-BA23-DBF3DD47C6C4}"/>
              </a:ext>
            </a:extLst>
          </p:cNvPr>
          <p:cNvSpPr/>
          <p:nvPr/>
        </p:nvSpPr>
        <p:spPr>
          <a:xfrm rot="10800000">
            <a:off x="2722880" y="3641090"/>
            <a:ext cx="144145" cy="252095"/>
          </a:xfrm>
          <a:prstGeom prst="rightArrow">
            <a:avLst/>
          </a:prstGeom>
          <a:solidFill>
            <a:srgbClr val="FDAF9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r>
              <a:rPr lang="en-US" altLang="zh-CN" sz="1400" b="1" dirty="0">
                <a:latin typeface="Calibri" panose="020F0502020204030204" pitchFamily="34" charset="0"/>
                <a:ea typeface="Arial Unicode MS" panose="020B0604020202020204" charset="-122"/>
                <a:cs typeface="Calibri" panose="020F0502020204030204" pitchFamily="34" charset="0"/>
              </a:rPr>
              <a:t> </a:t>
            </a:r>
          </a:p>
        </p:txBody>
      </p:sp>
      <p:sp>
        <p:nvSpPr>
          <p:cNvPr id="49" name="箭头: 右 169">
            <a:extLst>
              <a:ext uri="{FF2B5EF4-FFF2-40B4-BE49-F238E27FC236}">
                <a16:creationId xmlns:a16="http://schemas.microsoft.com/office/drawing/2014/main" id="{0E6B7DB5-B727-4694-8F6E-B0820E2E2D9D}"/>
              </a:ext>
            </a:extLst>
          </p:cNvPr>
          <p:cNvSpPr/>
          <p:nvPr/>
        </p:nvSpPr>
        <p:spPr>
          <a:xfrm>
            <a:off x="4269105" y="3641090"/>
            <a:ext cx="144145" cy="252095"/>
          </a:xfrm>
          <a:prstGeom prst="rightArrow">
            <a:avLst/>
          </a:prstGeom>
          <a:solidFill>
            <a:srgbClr val="FDAF9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r>
              <a:rPr lang="en-US" altLang="zh-CN" sz="1400" b="1" dirty="0">
                <a:latin typeface="Calibri" panose="020F0502020204030204" pitchFamily="34" charset="0"/>
                <a:ea typeface="Arial Unicode MS" panose="020B0604020202020204" charset="-122"/>
                <a:cs typeface="Calibri" panose="020F0502020204030204" pitchFamily="34" charset="0"/>
              </a:rPr>
              <a:t> </a:t>
            </a:r>
          </a:p>
        </p:txBody>
      </p:sp>
      <p:sp>
        <p:nvSpPr>
          <p:cNvPr id="50" name="矩形: 圆角 171">
            <a:extLst>
              <a:ext uri="{FF2B5EF4-FFF2-40B4-BE49-F238E27FC236}">
                <a16:creationId xmlns:a16="http://schemas.microsoft.com/office/drawing/2014/main" id="{672AD0E9-A1CF-48DB-BC76-A9F8DAC0099C}"/>
              </a:ext>
            </a:extLst>
          </p:cNvPr>
          <p:cNvSpPr/>
          <p:nvPr/>
        </p:nvSpPr>
        <p:spPr>
          <a:xfrm>
            <a:off x="1438910" y="1792605"/>
            <a:ext cx="1260000" cy="431800"/>
          </a:xfrm>
          <a:prstGeom prst="roundRect">
            <a:avLst>
              <a:gd name="adj" fmla="val 12227"/>
            </a:avLst>
          </a:prstGeom>
          <a:solidFill>
            <a:srgbClr val="9BC2E5"/>
          </a:solidFill>
          <a:ln w="12700">
            <a:noFill/>
          </a:ln>
        </p:spPr>
        <p:style>
          <a:lnRef idx="2">
            <a:schemeClr val="accent1">
              <a:shade val="50000"/>
            </a:schemeClr>
          </a:lnRef>
          <a:fillRef idx="1">
            <a:schemeClr val="accent1"/>
          </a:fillRef>
          <a:effectRef idx="0">
            <a:schemeClr val="accent1"/>
          </a:effectRef>
          <a:fontRef idx="minor">
            <a:schemeClr val="lt1"/>
          </a:fontRef>
        </p:style>
        <p:txBody>
          <a:bodyPr lIns="0" tIns="36195" rIns="0" bIns="36000"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lnSpc>
                <a:spcPts val="1500"/>
              </a:lnSpc>
            </a:pPr>
            <a:r>
              <a:rPr lang="en-US" altLang="zh-CN" sz="1400" b="1" dirty="0">
                <a:solidFill>
                  <a:schemeClr val="tx1"/>
                </a:solidFill>
                <a:latin typeface="Calibri" panose="020F0502020204030204" pitchFamily="34" charset="0"/>
                <a:ea typeface="Arial Unicode MS" panose="020B0604020202020204" charset="-122"/>
                <a:cs typeface="Calibri" panose="020F0502020204030204" pitchFamily="34" charset="0"/>
                <a:sym typeface="+mn-ea"/>
              </a:rPr>
              <a:t>Increase of HHCBE diversity</a:t>
            </a:r>
          </a:p>
        </p:txBody>
      </p:sp>
      <p:sp>
        <p:nvSpPr>
          <p:cNvPr id="51" name="TextBox 22">
            <a:extLst>
              <a:ext uri="{FF2B5EF4-FFF2-40B4-BE49-F238E27FC236}">
                <a16:creationId xmlns:a16="http://schemas.microsoft.com/office/drawing/2014/main" id="{72FEBEB8-5852-4DB5-956A-7FAC2B881538}"/>
              </a:ext>
            </a:extLst>
          </p:cNvPr>
          <p:cNvSpPr txBox="1"/>
          <p:nvPr/>
        </p:nvSpPr>
        <p:spPr>
          <a:xfrm>
            <a:off x="2896553" y="1790700"/>
            <a:ext cx="2771775" cy="426331"/>
          </a:xfrm>
          <a:prstGeom prst="roundRect">
            <a:avLst/>
          </a:prstGeom>
          <a:solidFill>
            <a:srgbClr val="9BC2E5"/>
          </a:solidFill>
        </p:spPr>
        <p:txBody>
          <a:bodyPr wrap="square" lIns="36000" tIns="0" rIns="36000" bIns="0" rtlCol="0">
            <a:spAutoFit/>
          </a:bodyPr>
          <a:lstStyle/>
          <a:p>
            <a:pPr algn="ctr">
              <a:lnSpc>
                <a:spcPts val="1500"/>
              </a:lnSpc>
            </a:pPr>
            <a:r>
              <a:rPr lang="en-US" altLang="zh-CN" sz="1400" b="1" dirty="0">
                <a:latin typeface="Calibri" panose="020F0502020204030204" pitchFamily="34" charset="0"/>
                <a:ea typeface="Arial Unicode MS" panose="020B0604020202020204" charset="-122"/>
                <a:cs typeface="Calibri" panose="020F0502020204030204" pitchFamily="34" charset="0"/>
              </a:rPr>
              <a:t>Increase of HHCBE fitness</a:t>
            </a:r>
          </a:p>
          <a:p>
            <a:pPr algn="ctr">
              <a:lnSpc>
                <a:spcPts val="1500"/>
              </a:lnSpc>
            </a:pPr>
            <a:r>
              <a:rPr lang="en-US" altLang="zh-CN" sz="1400" b="1" dirty="0">
                <a:latin typeface="Calibri" panose="020F0502020204030204" pitchFamily="34" charset="0"/>
                <a:ea typeface="Arial Unicode MS" panose="020B0604020202020204" charset="-122"/>
                <a:cs typeface="Calibri" panose="020F0502020204030204" pitchFamily="34" charset="0"/>
                <a:sym typeface="+mn-ea"/>
              </a:rPr>
              <a:t>Increase of HHCBE order</a:t>
            </a:r>
            <a:endParaRPr lang="zh-CN" altLang="en-US" sz="1400" b="1" dirty="0">
              <a:latin typeface="Calibri" panose="020F0502020204030204" pitchFamily="34" charset="0"/>
              <a:ea typeface="Arial Unicode MS" panose="020B0604020202020204" charset="-122"/>
              <a:cs typeface="Calibri" panose="020F0502020204030204" pitchFamily="34" charset="0"/>
            </a:endParaRPr>
          </a:p>
        </p:txBody>
      </p:sp>
      <p:sp>
        <p:nvSpPr>
          <p:cNvPr id="52" name="箭头: 右 75">
            <a:extLst>
              <a:ext uri="{FF2B5EF4-FFF2-40B4-BE49-F238E27FC236}">
                <a16:creationId xmlns:a16="http://schemas.microsoft.com/office/drawing/2014/main" id="{1E4C6CC3-5A4E-47D5-8DAD-C5A1E2BC06D3}"/>
              </a:ext>
            </a:extLst>
          </p:cNvPr>
          <p:cNvSpPr/>
          <p:nvPr/>
        </p:nvSpPr>
        <p:spPr>
          <a:xfrm rot="19680000">
            <a:off x="2715730" y="2195747"/>
            <a:ext cx="180000" cy="252095"/>
          </a:xfrm>
          <a:prstGeom prst="rightArrow">
            <a:avLst/>
          </a:prstGeom>
          <a:solidFill>
            <a:srgbClr val="9BC2E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r>
              <a:rPr lang="en-US" altLang="zh-CN" sz="1400" b="1" dirty="0">
                <a:latin typeface="Calibri" panose="020F0502020204030204" pitchFamily="34" charset="0"/>
                <a:ea typeface="Arial Unicode MS" panose="020B0604020202020204" charset="-122"/>
                <a:cs typeface="Calibri" panose="020F0502020204030204" pitchFamily="34" charset="0"/>
              </a:rPr>
              <a:t> </a:t>
            </a:r>
          </a:p>
        </p:txBody>
      </p:sp>
      <p:sp>
        <p:nvSpPr>
          <p:cNvPr id="57" name="箭头: 右 75">
            <a:extLst>
              <a:ext uri="{FF2B5EF4-FFF2-40B4-BE49-F238E27FC236}">
                <a16:creationId xmlns:a16="http://schemas.microsoft.com/office/drawing/2014/main" id="{71281388-302C-48EF-8075-E3D5A7897B5D}"/>
              </a:ext>
            </a:extLst>
          </p:cNvPr>
          <p:cNvSpPr/>
          <p:nvPr/>
        </p:nvSpPr>
        <p:spPr>
          <a:xfrm rot="19680000">
            <a:off x="2725661" y="3054902"/>
            <a:ext cx="180000" cy="252095"/>
          </a:xfrm>
          <a:prstGeom prst="rightArrow">
            <a:avLst/>
          </a:prstGeom>
          <a:solidFill>
            <a:srgbClr val="9BC2E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r>
              <a:rPr lang="en-US" altLang="zh-CN" sz="1400" b="1" dirty="0">
                <a:latin typeface="Calibri" panose="020F0502020204030204" pitchFamily="34" charset="0"/>
                <a:ea typeface="Arial Unicode MS" panose="020B0604020202020204" charset="-122"/>
              </a:rPr>
              <a:t> </a:t>
            </a:r>
          </a:p>
        </p:txBody>
      </p:sp>
      <p:sp>
        <p:nvSpPr>
          <p:cNvPr id="58" name="箭头: 右 75">
            <a:extLst>
              <a:ext uri="{FF2B5EF4-FFF2-40B4-BE49-F238E27FC236}">
                <a16:creationId xmlns:a16="http://schemas.microsoft.com/office/drawing/2014/main" id="{E7E4D93A-9795-4C82-85BC-8D104F15340C}"/>
              </a:ext>
            </a:extLst>
          </p:cNvPr>
          <p:cNvSpPr/>
          <p:nvPr/>
        </p:nvSpPr>
        <p:spPr>
          <a:xfrm rot="13200000">
            <a:off x="4232000" y="3018107"/>
            <a:ext cx="180000" cy="252095"/>
          </a:xfrm>
          <a:prstGeom prst="rightArrow">
            <a:avLst/>
          </a:prstGeom>
          <a:solidFill>
            <a:srgbClr val="5482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r>
              <a:rPr lang="en-US" altLang="zh-CN" sz="1400" b="1" dirty="0">
                <a:latin typeface="Calibri" panose="020F0502020204030204" pitchFamily="34" charset="0"/>
                <a:ea typeface="Arial Unicode MS" panose="020B0604020202020204" charset="-122"/>
                <a:cs typeface="Calibri" panose="020F0502020204030204" pitchFamily="34" charset="0"/>
              </a:rPr>
              <a:t> </a:t>
            </a:r>
          </a:p>
        </p:txBody>
      </p:sp>
      <p:sp>
        <p:nvSpPr>
          <p:cNvPr id="59" name="对话气泡: 圆角矩形 87">
            <a:extLst>
              <a:ext uri="{FF2B5EF4-FFF2-40B4-BE49-F238E27FC236}">
                <a16:creationId xmlns:a16="http://schemas.microsoft.com/office/drawing/2014/main" id="{BF293BBF-0E4D-4DE0-831B-D876F4987E82}"/>
              </a:ext>
            </a:extLst>
          </p:cNvPr>
          <p:cNvSpPr/>
          <p:nvPr/>
        </p:nvSpPr>
        <p:spPr>
          <a:xfrm>
            <a:off x="7652385" y="1742440"/>
            <a:ext cx="3312160" cy="1308735"/>
          </a:xfrm>
          <a:prstGeom prst="wedgeRoundRectCallout">
            <a:avLst>
              <a:gd name="adj1" fmla="val -110572"/>
              <a:gd name="adj2" fmla="val -26430"/>
              <a:gd name="adj3" fmla="val 16667"/>
            </a:avLst>
          </a:prstGeom>
          <a:solidFill>
            <a:schemeClr val="bg1">
              <a:lumMod val="85000"/>
            </a:schemeClr>
          </a:solidFill>
          <a:ln>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lnSpc>
                <a:spcPts val="2800"/>
              </a:lnSpc>
            </a:pPr>
            <a:r>
              <a:rPr lang="en-US" altLang="zh-CN" sz="2400" dirty="0">
                <a:solidFill>
                  <a:srgbClr val="540000"/>
                </a:solidFill>
                <a:latin typeface="Arial" panose="020B0604020202020204" pitchFamily="34" charset="0"/>
                <a:cs typeface="Arial" panose="020B0604020202020204" pitchFamily="34" charset="0"/>
              </a:rPr>
              <a:t>Order in biology </a:t>
            </a:r>
          </a:p>
          <a:p>
            <a:pPr algn="ctr">
              <a:lnSpc>
                <a:spcPts val="2800"/>
              </a:lnSpc>
            </a:pPr>
            <a:r>
              <a:rPr lang="en-US" altLang="zh-CN" sz="2400" dirty="0">
                <a:solidFill>
                  <a:srgbClr val="540000"/>
                </a:solidFill>
                <a:latin typeface="Arial" panose="020B0604020202020204" pitchFamily="34" charset="0"/>
                <a:cs typeface="Arial" panose="020B0604020202020204" pitchFamily="34" charset="0"/>
              </a:rPr>
              <a:t>results from billions of years of evolution </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986483" y="700060"/>
            <a:ext cx="10515600" cy="870288"/>
          </a:xfrm>
        </p:spPr>
        <p:txBody>
          <a:bodyPr>
            <a:normAutofit fontScale="90000"/>
          </a:bodyPr>
          <a:lstStyle/>
          <a:p>
            <a:pPr algn="ctr">
              <a:lnSpc>
                <a:spcPct val="100000"/>
              </a:lnSpc>
            </a:pPr>
            <a:r>
              <a:rPr lang="en-US" altLang="zh-CN" sz="3600" b="1" dirty="0">
                <a:solidFill>
                  <a:srgbClr val="800000"/>
                </a:solidFill>
                <a:latin typeface="Arial" panose="020B0604020202020204" pitchFamily="34" charset="0"/>
                <a:cs typeface="Arial" panose="020B0604020202020204" pitchFamily="34" charset="0"/>
              </a:rPr>
              <a:t>This article proposes a novel evolutionary theory </a:t>
            </a:r>
            <a:br>
              <a:rPr lang="en-US" altLang="zh-CN" sz="4000" b="1" dirty="0">
                <a:latin typeface="Arial" panose="020B0604020202020204" pitchFamily="34" charset="0"/>
                <a:cs typeface="Arial" panose="020B0604020202020204" pitchFamily="34" charset="0"/>
              </a:rPr>
            </a:br>
            <a:r>
              <a:rPr lang="en-US" altLang="zh-CN" sz="3100" b="1" dirty="0">
                <a:solidFill>
                  <a:schemeClr val="tx1">
                    <a:lumMod val="95000"/>
                    <a:lumOff val="5000"/>
                  </a:schemeClr>
                </a:solidFill>
                <a:latin typeface="Arial" panose="020B0604020202020204" pitchFamily="34" charset="0"/>
                <a:cs typeface="Arial" panose="020B0604020202020204" pitchFamily="34" charset="0"/>
              </a:rPr>
              <a:t>termed the CBEET = The CBE Evolutionary Theory</a:t>
            </a:r>
            <a:endParaRPr lang="zh-CN" altLang="en-US" sz="3100" b="1" dirty="0">
              <a:solidFill>
                <a:schemeClr val="tx1">
                  <a:lumMod val="95000"/>
                  <a:lumOff val="5000"/>
                </a:schemeClr>
              </a:solidFill>
              <a:latin typeface="Arial" panose="020B0604020202020204" pitchFamily="34" charset="0"/>
              <a:cs typeface="Arial" panose="020B0604020202020204" pitchFamily="34" charset="0"/>
            </a:endParaRPr>
          </a:p>
        </p:txBody>
      </p:sp>
      <p:sp>
        <p:nvSpPr>
          <p:cNvPr id="4" name="矩形: 圆角 3"/>
          <p:cNvSpPr/>
          <p:nvPr/>
        </p:nvSpPr>
        <p:spPr>
          <a:xfrm>
            <a:off x="701330" y="3268360"/>
            <a:ext cx="3201145" cy="870288"/>
          </a:xfrm>
          <a:prstGeom prst="roundRect">
            <a:avLst>
              <a:gd name="adj" fmla="val 4428"/>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400" dirty="0">
                <a:solidFill>
                  <a:schemeClr val="tx1"/>
                </a:solidFill>
                <a:latin typeface="Arial" panose="020B0604020202020204" pitchFamily="34" charset="0"/>
                <a:cs typeface="Arial" panose="020B0604020202020204" pitchFamily="34" charset="0"/>
              </a:rPr>
              <a:t>CBE</a:t>
            </a:r>
          </a:p>
          <a:p>
            <a:pPr algn="ctr"/>
            <a:r>
              <a:rPr lang="en-US" altLang="zh-CN" sz="2400" dirty="0">
                <a:solidFill>
                  <a:schemeClr val="tx1"/>
                </a:solidFill>
                <a:latin typeface="Arial" panose="020B0604020202020204" pitchFamily="34" charset="0"/>
                <a:cs typeface="Arial" panose="020B0604020202020204" pitchFamily="34" charset="0"/>
              </a:rPr>
              <a:t>(carbon-based entity)</a:t>
            </a:r>
          </a:p>
        </p:txBody>
      </p:sp>
      <p:sp>
        <p:nvSpPr>
          <p:cNvPr id="6" name="矩形: 圆角 5"/>
          <p:cNvSpPr/>
          <p:nvPr/>
        </p:nvSpPr>
        <p:spPr>
          <a:xfrm>
            <a:off x="4362670" y="2257576"/>
            <a:ext cx="7128000" cy="648000"/>
          </a:xfrm>
          <a:prstGeom prst="roundRect">
            <a:avLst>
              <a:gd name="adj" fmla="val 4428"/>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44000" rtlCol="0" anchor="ctr"/>
          <a:lstStyle/>
          <a:p>
            <a:r>
              <a:rPr lang="en-US" altLang="zh-CN" sz="2000" dirty="0">
                <a:solidFill>
                  <a:schemeClr val="tx1"/>
                </a:solidFill>
                <a:latin typeface="Arial" panose="020B0604020202020204" pitchFamily="34" charset="0"/>
                <a:cs typeface="Arial" panose="020B0604020202020204" pitchFamily="34" charset="0"/>
              </a:rPr>
              <a:t>Small molecules containing carbon atoms (e.g. carbon dioxide, methane, ethanol)</a:t>
            </a:r>
          </a:p>
        </p:txBody>
      </p:sp>
      <p:sp>
        <p:nvSpPr>
          <p:cNvPr id="7" name="矩形: 圆角 6"/>
          <p:cNvSpPr/>
          <p:nvPr/>
        </p:nvSpPr>
        <p:spPr>
          <a:xfrm>
            <a:off x="4362669" y="3008680"/>
            <a:ext cx="7128000" cy="648000"/>
          </a:xfrm>
          <a:prstGeom prst="roundRect">
            <a:avLst>
              <a:gd name="adj" fmla="val 4428"/>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44000" tIns="45720" rIns="91440" bIns="45720" numCol="1" spcCol="0" rtlCol="0" fromWordArt="0" anchor="ctr" anchorCtr="0" forceAA="0" compatLnSpc="1">
            <a:noAutofit/>
          </a:bodyPr>
          <a:lstStyle/>
          <a:p>
            <a:r>
              <a:rPr lang="en-US" altLang="zh-CN" sz="2000" dirty="0">
                <a:solidFill>
                  <a:schemeClr val="tx1"/>
                </a:solidFill>
                <a:latin typeface="Arial" panose="020B0604020202020204" pitchFamily="34" charset="0"/>
                <a:cs typeface="Arial" panose="020B0604020202020204" pitchFamily="34" charset="0"/>
              </a:rPr>
              <a:t>Middle organic molecules (e.g. amino acids, nucleotides)</a:t>
            </a:r>
          </a:p>
        </p:txBody>
      </p:sp>
      <p:sp>
        <p:nvSpPr>
          <p:cNvPr id="8" name="矩形: 圆角 7"/>
          <p:cNvSpPr/>
          <p:nvPr/>
        </p:nvSpPr>
        <p:spPr>
          <a:xfrm>
            <a:off x="4362669" y="3759784"/>
            <a:ext cx="7128000" cy="648000"/>
          </a:xfrm>
          <a:prstGeom prst="roundRect">
            <a:avLst>
              <a:gd name="adj" fmla="val 4428"/>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44000" tIns="45720" rIns="91440" bIns="45720" numCol="1" spcCol="0" rtlCol="0" fromWordArt="0" anchor="ctr" anchorCtr="0" forceAA="0" compatLnSpc="1">
            <a:noAutofit/>
          </a:bodyPr>
          <a:lstStyle/>
          <a:p>
            <a:r>
              <a:rPr lang="en-US" altLang="zh-CN" sz="2000" dirty="0">
                <a:solidFill>
                  <a:schemeClr val="tx1"/>
                </a:solidFill>
                <a:latin typeface="Arial" panose="020B0604020202020204" pitchFamily="34" charset="0"/>
                <a:cs typeface="Arial" panose="020B0604020202020204" pitchFamily="34" charset="0"/>
              </a:rPr>
              <a:t>Large organic molecules (e.g. proteins, nucleic acids, lipids)</a:t>
            </a:r>
          </a:p>
        </p:txBody>
      </p:sp>
      <p:sp>
        <p:nvSpPr>
          <p:cNvPr id="9" name="矩形: 圆角 8"/>
          <p:cNvSpPr/>
          <p:nvPr/>
        </p:nvSpPr>
        <p:spPr>
          <a:xfrm>
            <a:off x="4362669" y="4510888"/>
            <a:ext cx="7128000" cy="648000"/>
          </a:xfrm>
          <a:prstGeom prst="roundRect">
            <a:avLst>
              <a:gd name="adj" fmla="val 4428"/>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44000" tIns="45720" rIns="91440" bIns="45720" numCol="1" spcCol="0" rtlCol="0" fromWordArt="0" anchor="ctr" anchorCtr="0" forceAA="0" compatLnSpc="1">
            <a:noAutofit/>
          </a:bodyPr>
          <a:lstStyle/>
          <a:p>
            <a:r>
              <a:rPr lang="en-US" altLang="zh-CN" sz="2000" dirty="0">
                <a:solidFill>
                  <a:schemeClr val="tx1"/>
                </a:solidFill>
                <a:latin typeface="Arial" panose="020B0604020202020204" pitchFamily="34" charset="0"/>
                <a:cs typeface="Arial" panose="020B0604020202020204" pitchFamily="34" charset="0"/>
              </a:rPr>
              <a:t>Organisms (e.g. bacteria, fungi, animals, plants)</a:t>
            </a:r>
          </a:p>
        </p:txBody>
      </p:sp>
      <p:cxnSp>
        <p:nvCxnSpPr>
          <p:cNvPr id="13" name="直接连接符 12"/>
          <p:cNvCxnSpPr>
            <a:stCxn id="4" idx="3"/>
            <a:endCxn id="6" idx="1"/>
          </p:cNvCxnSpPr>
          <p:nvPr/>
        </p:nvCxnSpPr>
        <p:spPr>
          <a:xfrm flipV="1">
            <a:off x="3902475" y="2581576"/>
            <a:ext cx="460195" cy="1121928"/>
          </a:xfrm>
          <a:prstGeom prst="line">
            <a:avLst/>
          </a:prstGeom>
          <a:ln w="22225">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15" name="直接连接符 14"/>
          <p:cNvCxnSpPr>
            <a:stCxn id="4" idx="3"/>
            <a:endCxn id="7" idx="1"/>
          </p:cNvCxnSpPr>
          <p:nvPr/>
        </p:nvCxnSpPr>
        <p:spPr>
          <a:xfrm flipV="1">
            <a:off x="3902475" y="3332680"/>
            <a:ext cx="460194" cy="370824"/>
          </a:xfrm>
          <a:prstGeom prst="line">
            <a:avLst/>
          </a:prstGeom>
          <a:ln w="22225">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17" name="直接连接符 16"/>
          <p:cNvCxnSpPr>
            <a:stCxn id="4" idx="3"/>
            <a:endCxn id="8" idx="1"/>
          </p:cNvCxnSpPr>
          <p:nvPr/>
        </p:nvCxnSpPr>
        <p:spPr>
          <a:xfrm>
            <a:off x="3902475" y="3703504"/>
            <a:ext cx="460194" cy="380280"/>
          </a:xfrm>
          <a:prstGeom prst="line">
            <a:avLst/>
          </a:prstGeom>
          <a:ln w="22225">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19" name="直接连接符 18"/>
          <p:cNvCxnSpPr>
            <a:stCxn id="4" idx="3"/>
            <a:endCxn id="9" idx="1"/>
          </p:cNvCxnSpPr>
          <p:nvPr/>
        </p:nvCxnSpPr>
        <p:spPr>
          <a:xfrm>
            <a:off x="3902475" y="3703504"/>
            <a:ext cx="460194" cy="1131384"/>
          </a:xfrm>
          <a:prstGeom prst="line">
            <a:avLst/>
          </a:prstGeom>
          <a:ln w="22225">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标题 1"/>
          <p:cNvSpPr>
            <a:spLocks noGrp="1"/>
          </p:cNvSpPr>
          <p:nvPr>
            <p:ph type="title"/>
          </p:nvPr>
        </p:nvSpPr>
        <p:spPr>
          <a:xfrm>
            <a:off x="1019046" y="330200"/>
            <a:ext cx="10515600" cy="1325563"/>
          </a:xfrm>
        </p:spPr>
        <p:txBody>
          <a:bodyPr>
            <a:normAutofit/>
          </a:bodyPr>
          <a:lstStyle/>
          <a:p>
            <a:pPr algn="ctr"/>
            <a:r>
              <a:rPr lang="en-US" altLang="zh-CN" sz="3200" b="1" dirty="0">
                <a:solidFill>
                  <a:srgbClr val="800000"/>
                </a:solidFill>
                <a:latin typeface="Calibri" panose="020F0502020204030204" pitchFamily="34" charset="0"/>
              </a:rPr>
              <a:t>The thermodynamic view of the CBEET</a:t>
            </a:r>
            <a:br>
              <a:rPr lang="en-US" altLang="zh-CN" sz="3200" b="1" dirty="0">
                <a:solidFill>
                  <a:srgbClr val="800000"/>
                </a:solidFill>
                <a:latin typeface="Calibri" panose="020F0502020204030204" pitchFamily="34" charset="0"/>
              </a:rPr>
            </a:br>
            <a:r>
              <a:rPr lang="en-US" altLang="zh-CN" sz="3200" b="1" dirty="0">
                <a:solidFill>
                  <a:srgbClr val="800000"/>
                </a:solidFill>
                <a:latin typeface="Calibri" panose="020F0502020204030204" pitchFamily="34" charset="0"/>
              </a:rPr>
              <a:t>is consistent with what Boltzmann said in 1886</a:t>
            </a:r>
            <a:endParaRPr lang="zh-CN" altLang="en-US" sz="3200" b="1" dirty="0">
              <a:solidFill>
                <a:srgbClr val="800000"/>
              </a:solidFill>
              <a:latin typeface="Calibri" panose="020F0502020204030204" pitchFamily="34" charset="0"/>
            </a:endParaRPr>
          </a:p>
        </p:txBody>
      </p:sp>
      <p:sp>
        <p:nvSpPr>
          <p:cNvPr id="5" name="矩形 4"/>
          <p:cNvSpPr/>
          <p:nvPr/>
        </p:nvSpPr>
        <p:spPr>
          <a:xfrm>
            <a:off x="1261033" y="2711423"/>
            <a:ext cx="9846566" cy="2308324"/>
          </a:xfrm>
          <a:prstGeom prst="rect">
            <a:avLst/>
          </a:prstGeom>
        </p:spPr>
        <p:txBody>
          <a:bodyPr wrap="square">
            <a:spAutoFit/>
          </a:bodyPr>
          <a:lstStyle/>
          <a:p>
            <a:r>
              <a:rPr lang="en-US" altLang="zh-CN" sz="2400" dirty="0">
                <a:solidFill>
                  <a:srgbClr val="000000"/>
                </a:solidFill>
                <a:latin typeface="Arial" panose="020B0604020202020204" pitchFamily="34" charset="0"/>
                <a:cs typeface="Arial" panose="020B0604020202020204" pitchFamily="34" charset="0"/>
              </a:rPr>
              <a:t> “</a:t>
            </a:r>
            <a:r>
              <a:rPr lang="en-US" altLang="zh-CN" sz="2400" b="1" dirty="0">
                <a:solidFill>
                  <a:srgbClr val="000000"/>
                </a:solidFill>
                <a:latin typeface="Arial" panose="020B0604020202020204" pitchFamily="34" charset="0"/>
                <a:cs typeface="Arial" panose="020B0604020202020204" pitchFamily="34" charset="0"/>
              </a:rPr>
              <a:t>The general struggle for existence of animate beings </a:t>
            </a:r>
            <a:r>
              <a:rPr lang="en-US" altLang="zh-CN" sz="2400" dirty="0">
                <a:solidFill>
                  <a:srgbClr val="000000"/>
                </a:solidFill>
                <a:latin typeface="Arial" panose="020B0604020202020204" pitchFamily="34" charset="0"/>
                <a:cs typeface="Arial" panose="020B0604020202020204" pitchFamily="34" charset="0"/>
              </a:rPr>
              <a:t>is therefore not a struggle for raw materials - these, for organisms, are air, water and soil, all abundantly available - nor for energy which exists in plenty in any body in the form of heat (albeit unfortunately not transformable), </a:t>
            </a:r>
            <a:r>
              <a:rPr lang="en-US" altLang="zh-CN" sz="2400" b="1" dirty="0">
                <a:solidFill>
                  <a:srgbClr val="000000"/>
                </a:solidFill>
                <a:latin typeface="Arial" panose="020B0604020202020204" pitchFamily="34" charset="0"/>
                <a:cs typeface="Arial" panose="020B0604020202020204" pitchFamily="34" charset="0"/>
              </a:rPr>
              <a:t>but a struggle for entropy, which becomes available through the transition of energy from the hot sun to the cold earth. </a:t>
            </a:r>
            <a:endParaRPr lang="zh-CN" altLang="en-US" sz="2400" b="1" dirty="0">
              <a:solidFill>
                <a:srgbClr val="000000"/>
              </a:solidFill>
              <a:latin typeface="Arial" panose="020B0604020202020204" pitchFamily="34" charset="0"/>
              <a:cs typeface="Arial" panose="020B0604020202020204" pitchFamily="34" charset="0"/>
            </a:endParaRPr>
          </a:p>
        </p:txBody>
      </p:sp>
      <p:sp>
        <p:nvSpPr>
          <p:cNvPr id="6" name="矩形 5"/>
          <p:cNvSpPr/>
          <p:nvPr/>
        </p:nvSpPr>
        <p:spPr>
          <a:xfrm>
            <a:off x="1177870" y="5503233"/>
            <a:ext cx="10197952" cy="797078"/>
          </a:xfrm>
          <a:prstGeom prst="rect">
            <a:avLst/>
          </a:prstGeom>
        </p:spPr>
        <p:txBody>
          <a:bodyPr wrap="square">
            <a:spAutoFit/>
          </a:bodyPr>
          <a:lstStyle/>
          <a:p>
            <a:pPr lvl="3">
              <a:lnSpc>
                <a:spcPct val="120000"/>
              </a:lnSpc>
              <a:spcBef>
                <a:spcPts val="120"/>
              </a:spcBef>
              <a:spcAft>
                <a:spcPts val="0"/>
              </a:spcAft>
            </a:pPr>
            <a:r>
              <a:rPr lang="en-US" altLang="zh-CN" sz="2000" dirty="0">
                <a:solidFill>
                  <a:srgbClr val="000000"/>
                </a:solidFill>
                <a:latin typeface="Arial" panose="020B0604020202020204" pitchFamily="34" charset="0"/>
                <a:cs typeface="Arial" panose="020B0604020202020204" pitchFamily="34" charset="0"/>
              </a:rPr>
              <a:t>Boltzmann L. The second law of thermodynamics. In </a:t>
            </a:r>
            <a:r>
              <a:rPr lang="en-US" altLang="zh-CN" sz="2000" i="1" dirty="0">
                <a:solidFill>
                  <a:srgbClr val="000000"/>
                </a:solidFill>
                <a:latin typeface="Arial" panose="020B0604020202020204" pitchFamily="34" charset="0"/>
                <a:cs typeface="Arial" panose="020B0604020202020204" pitchFamily="34" charset="0"/>
              </a:rPr>
              <a:t>Theoretical physics and philosophical problems </a:t>
            </a:r>
            <a:r>
              <a:rPr lang="en-US" altLang="zh-CN" sz="2000" dirty="0">
                <a:solidFill>
                  <a:srgbClr val="000000"/>
                </a:solidFill>
                <a:latin typeface="Arial" panose="020B0604020202020204" pitchFamily="34" charset="0"/>
                <a:cs typeface="Arial" panose="020B0604020202020204" pitchFamily="34" charset="0"/>
              </a:rPr>
              <a:t>(pp. 13-32). Dordrecht, Netherlands: Springer, 1974.</a:t>
            </a:r>
            <a:endParaRPr lang="zh-CN" altLang="zh-CN" sz="2000" dirty="0">
              <a:solidFill>
                <a:srgbClr val="000000"/>
              </a:solidFill>
              <a:latin typeface="Arial" panose="020B0604020202020204" pitchFamily="34" charset="0"/>
              <a:cs typeface="Arial" panose="020B0604020202020204" pitchFamily="34" charset="0"/>
            </a:endParaRPr>
          </a:p>
        </p:txBody>
      </p:sp>
      <p:sp>
        <p:nvSpPr>
          <p:cNvPr id="8" name="对话气泡: 圆角矩形 7"/>
          <p:cNvSpPr/>
          <p:nvPr/>
        </p:nvSpPr>
        <p:spPr>
          <a:xfrm>
            <a:off x="5240655" y="1656080"/>
            <a:ext cx="5264785" cy="933450"/>
          </a:xfrm>
          <a:prstGeom prst="wedgeRoundRectCallout">
            <a:avLst>
              <a:gd name="adj1" fmla="val -13722"/>
              <a:gd name="adj2" fmla="val -71108"/>
              <a:gd name="adj3" fmla="val 16667"/>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lnSpc>
                <a:spcPts val="2800"/>
              </a:lnSpc>
            </a:pPr>
            <a:r>
              <a:rPr lang="en-US" altLang="zh-CN" sz="2400" dirty="0">
                <a:solidFill>
                  <a:srgbClr val="540000"/>
                </a:solidFill>
                <a:latin typeface="Arial" panose="020B0604020202020204" pitchFamily="34" charset="0"/>
                <a:cs typeface="Arial" panose="020B0604020202020204" pitchFamily="34" charset="0"/>
              </a:rPr>
              <a:t>This scientist created the Boltzmann formula of entropy</a:t>
            </a: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标题 1"/>
          <p:cNvSpPr>
            <a:spLocks noGrp="1"/>
          </p:cNvSpPr>
          <p:nvPr>
            <p:ph type="title"/>
          </p:nvPr>
        </p:nvSpPr>
        <p:spPr>
          <a:xfrm>
            <a:off x="1019046" y="508000"/>
            <a:ext cx="10515600" cy="1325563"/>
          </a:xfrm>
        </p:spPr>
        <p:txBody>
          <a:bodyPr>
            <a:normAutofit/>
          </a:bodyPr>
          <a:lstStyle/>
          <a:p>
            <a:pPr algn="ctr">
              <a:lnSpc>
                <a:spcPts val="3600"/>
              </a:lnSpc>
              <a:spcBef>
                <a:spcPts val="1800"/>
              </a:spcBef>
            </a:pPr>
            <a:r>
              <a:rPr lang="en-US" altLang="zh-CN" sz="3200" b="1" dirty="0">
                <a:solidFill>
                  <a:srgbClr val="800000"/>
                </a:solidFill>
                <a:latin typeface="Arial" panose="020B0604020202020204" pitchFamily="34" charset="0"/>
                <a:cs typeface="Arial" panose="020B0604020202020204" pitchFamily="34" charset="0"/>
              </a:rPr>
              <a:t>How Wikipedia cited these sentences?</a:t>
            </a:r>
            <a:br>
              <a:rPr lang="en-US" altLang="zh-CN" sz="3600" b="1" dirty="0">
                <a:solidFill>
                  <a:srgbClr val="800000"/>
                </a:solidFill>
                <a:latin typeface="Calibri" panose="020F0502020204030204" pitchFamily="34" charset="0"/>
              </a:rPr>
            </a:br>
            <a:r>
              <a:rPr lang="en-US" altLang="zh-CN" sz="2400" b="1" dirty="0">
                <a:solidFill>
                  <a:schemeClr val="tx1">
                    <a:lumMod val="50000"/>
                    <a:lumOff val="50000"/>
                  </a:schemeClr>
                </a:solidFill>
                <a:latin typeface="Calibri" panose="020F0502020204030204" pitchFamily="34" charset="0"/>
              </a:rPr>
              <a:t>(https://en.wikipedia.org/wiki/Entropy_and_life)</a:t>
            </a:r>
            <a:endParaRPr lang="zh-CN" altLang="en-US" sz="2400" b="1" dirty="0">
              <a:solidFill>
                <a:schemeClr val="tx1">
                  <a:lumMod val="50000"/>
                  <a:lumOff val="50000"/>
                </a:schemeClr>
              </a:solidFill>
              <a:latin typeface="Calibri" panose="020F0502020204030204" pitchFamily="34" charset="0"/>
            </a:endParaRPr>
          </a:p>
        </p:txBody>
      </p:sp>
      <p:sp>
        <p:nvSpPr>
          <p:cNvPr id="7" name="矩形 6"/>
          <p:cNvSpPr/>
          <p:nvPr/>
        </p:nvSpPr>
        <p:spPr>
          <a:xfrm>
            <a:off x="1743369" y="5181025"/>
            <a:ext cx="9066954" cy="461665"/>
          </a:xfrm>
          <a:prstGeom prst="rect">
            <a:avLst/>
          </a:prstGeom>
        </p:spPr>
        <p:txBody>
          <a:bodyPr wrap="square">
            <a:spAutoFit/>
          </a:bodyPr>
          <a:lstStyle/>
          <a:p>
            <a:r>
              <a:rPr lang="en-US" altLang="zh-CN" sz="2400" dirty="0">
                <a:solidFill>
                  <a:srgbClr val="000000"/>
                </a:solidFill>
                <a:latin typeface="Arial" panose="020B0604020202020204" pitchFamily="34" charset="0"/>
                <a:cs typeface="Arial" panose="020B0604020202020204" pitchFamily="34" charset="0"/>
              </a:rPr>
              <a:t>Why Wikipedia intentionally added “</a:t>
            </a:r>
            <a:r>
              <a:rPr lang="en-US" altLang="zh-CN" sz="2400" b="1" dirty="0">
                <a:solidFill>
                  <a:srgbClr val="C00000"/>
                </a:solidFill>
                <a:latin typeface="Arial" panose="020B0604020202020204" pitchFamily="34" charset="0"/>
                <a:cs typeface="Arial" panose="020B0604020202020204" pitchFamily="34" charset="0"/>
              </a:rPr>
              <a:t>negative</a:t>
            </a:r>
            <a:r>
              <a:rPr lang="en-US" altLang="zh-CN" sz="2400" dirty="0">
                <a:solidFill>
                  <a:srgbClr val="000000"/>
                </a:solidFill>
                <a:latin typeface="Arial" panose="020B0604020202020204" pitchFamily="34" charset="0"/>
                <a:cs typeface="Arial" panose="020B0604020202020204" pitchFamily="34" charset="0"/>
              </a:rPr>
              <a:t>” before “</a:t>
            </a:r>
            <a:r>
              <a:rPr lang="en-US" altLang="zh-CN" sz="2400" b="1" dirty="0">
                <a:solidFill>
                  <a:srgbClr val="C00000"/>
                </a:solidFill>
                <a:latin typeface="Arial" panose="020B0604020202020204" pitchFamily="34" charset="0"/>
                <a:cs typeface="Arial" panose="020B0604020202020204" pitchFamily="34" charset="0"/>
              </a:rPr>
              <a:t>entropy</a:t>
            </a:r>
            <a:r>
              <a:rPr lang="en-US" altLang="zh-CN" sz="2400" dirty="0">
                <a:solidFill>
                  <a:srgbClr val="000000"/>
                </a:solidFill>
                <a:latin typeface="Arial" panose="020B0604020202020204" pitchFamily="34" charset="0"/>
                <a:cs typeface="Arial" panose="020B0604020202020204" pitchFamily="34" charset="0"/>
              </a:rPr>
              <a:t>” ?</a:t>
            </a:r>
            <a:endParaRPr lang="zh-CN" altLang="en-US" sz="2800" dirty="0">
              <a:solidFill>
                <a:srgbClr val="800000"/>
              </a:solidFill>
              <a:latin typeface="Times New Roman" panose="02020603050405020304" pitchFamily="18" charset="0"/>
            </a:endParaRPr>
          </a:p>
        </p:txBody>
      </p:sp>
      <p:sp>
        <p:nvSpPr>
          <p:cNvPr id="6" name="矩形 5"/>
          <p:cNvSpPr/>
          <p:nvPr/>
        </p:nvSpPr>
        <p:spPr>
          <a:xfrm>
            <a:off x="1353563" y="2319520"/>
            <a:ext cx="9846566" cy="2308324"/>
          </a:xfrm>
          <a:prstGeom prst="rect">
            <a:avLst/>
          </a:prstGeom>
        </p:spPr>
        <p:txBody>
          <a:bodyPr wrap="square">
            <a:spAutoFit/>
          </a:bodyPr>
          <a:lstStyle/>
          <a:p>
            <a:r>
              <a:rPr lang="en-US" altLang="zh-CN" sz="2400" dirty="0">
                <a:solidFill>
                  <a:srgbClr val="000000"/>
                </a:solidFill>
                <a:latin typeface="Arial" panose="020B0604020202020204" pitchFamily="34" charset="0"/>
                <a:cs typeface="Arial" panose="020B0604020202020204" pitchFamily="34" charset="0"/>
              </a:rPr>
              <a:t> “</a:t>
            </a:r>
            <a:r>
              <a:rPr lang="en-US" altLang="zh-CN" sz="2400" b="1" dirty="0">
                <a:solidFill>
                  <a:srgbClr val="000000"/>
                </a:solidFill>
                <a:latin typeface="Arial" panose="020B0604020202020204" pitchFamily="34" charset="0"/>
                <a:cs typeface="Arial" panose="020B0604020202020204" pitchFamily="34" charset="0"/>
              </a:rPr>
              <a:t>The general struggle for existence of animate beings </a:t>
            </a:r>
            <a:r>
              <a:rPr lang="en-US" altLang="zh-CN" sz="2400" dirty="0">
                <a:solidFill>
                  <a:srgbClr val="000000"/>
                </a:solidFill>
                <a:latin typeface="Arial" panose="020B0604020202020204" pitchFamily="34" charset="0"/>
                <a:cs typeface="Arial" panose="020B0604020202020204" pitchFamily="34" charset="0"/>
              </a:rPr>
              <a:t>is therefore not a struggle for raw materials - these, for organisms, are air, water and soil, all abundantly available - nor for energy which exists in plenty in any body in the form of heat (albeit unfortunately not transformable), </a:t>
            </a:r>
            <a:r>
              <a:rPr lang="en-US" altLang="zh-CN" sz="2400" b="1" dirty="0">
                <a:solidFill>
                  <a:srgbClr val="000000"/>
                </a:solidFill>
                <a:latin typeface="Arial" panose="020B0604020202020204" pitchFamily="34" charset="0"/>
                <a:cs typeface="Arial" panose="020B0604020202020204" pitchFamily="34" charset="0"/>
              </a:rPr>
              <a:t>but a struggle for </a:t>
            </a:r>
            <a:r>
              <a:rPr lang="en-US" altLang="zh-CN" sz="2400" b="1" dirty="0">
                <a:solidFill>
                  <a:srgbClr val="C00000"/>
                </a:solidFill>
                <a:latin typeface="Arial" panose="020B0604020202020204" pitchFamily="34" charset="0"/>
                <a:cs typeface="Arial" panose="020B0604020202020204" pitchFamily="34" charset="0"/>
              </a:rPr>
              <a:t>[negative] entropy</a:t>
            </a:r>
            <a:r>
              <a:rPr lang="en-US" altLang="zh-CN" sz="2400" b="1" dirty="0">
                <a:solidFill>
                  <a:srgbClr val="000000"/>
                </a:solidFill>
                <a:latin typeface="Arial" panose="020B0604020202020204" pitchFamily="34" charset="0"/>
                <a:cs typeface="Arial" panose="020B0604020202020204" pitchFamily="34" charset="0"/>
              </a:rPr>
              <a:t>, which becomes available through the transition of energy from the hot sun to the cold earth. </a:t>
            </a:r>
            <a:endParaRPr lang="zh-CN" altLang="en-US" sz="2400" b="1" dirty="0">
              <a:solidFill>
                <a:srgbClr val="000000"/>
              </a:solidFill>
              <a:latin typeface="Arial" panose="020B0604020202020204" pitchFamily="34" charset="0"/>
              <a:cs typeface="Arial" panose="020B0604020202020204" pitchFamily="34" charset="0"/>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标题 1"/>
          <p:cNvSpPr>
            <a:spLocks noGrp="1"/>
          </p:cNvSpPr>
          <p:nvPr>
            <p:ph type="title"/>
          </p:nvPr>
        </p:nvSpPr>
        <p:spPr>
          <a:xfrm>
            <a:off x="921073" y="217714"/>
            <a:ext cx="10515600" cy="1175657"/>
          </a:xfrm>
        </p:spPr>
        <p:txBody>
          <a:bodyPr>
            <a:normAutofit/>
          </a:bodyPr>
          <a:lstStyle/>
          <a:p>
            <a:pPr algn="ctr"/>
            <a:r>
              <a:rPr lang="en-US" altLang="zh-CN" sz="3200" b="1" dirty="0">
                <a:solidFill>
                  <a:srgbClr val="800000"/>
                </a:solidFill>
                <a:latin typeface="Arial" panose="020B0604020202020204" pitchFamily="34" charset="0"/>
                <a:cs typeface="Arial" panose="020B0604020202020204" pitchFamily="34" charset="0"/>
              </a:rPr>
              <a:t>“Negative entropy” developed by Erwin Schrödinger </a:t>
            </a:r>
            <a:endParaRPr lang="zh-CN" altLang="en-US" sz="3200" b="1" dirty="0">
              <a:solidFill>
                <a:srgbClr val="800000"/>
              </a:solidFill>
              <a:latin typeface="Arial" panose="020B0604020202020204" pitchFamily="34" charset="0"/>
              <a:cs typeface="Arial" panose="020B0604020202020204" pitchFamily="34" charset="0"/>
            </a:endParaRPr>
          </a:p>
        </p:txBody>
      </p:sp>
      <p:sp>
        <p:nvSpPr>
          <p:cNvPr id="5" name="矩形 4"/>
          <p:cNvSpPr/>
          <p:nvPr/>
        </p:nvSpPr>
        <p:spPr>
          <a:xfrm>
            <a:off x="687615" y="1764331"/>
            <a:ext cx="10816770" cy="2602507"/>
          </a:xfrm>
          <a:prstGeom prst="rect">
            <a:avLst/>
          </a:prstGeom>
        </p:spPr>
        <p:txBody>
          <a:bodyPr wrap="square">
            <a:spAutoFit/>
          </a:bodyPr>
          <a:lstStyle/>
          <a:p>
            <a:pPr marL="285750" indent="-285750">
              <a:lnSpc>
                <a:spcPts val="2700"/>
              </a:lnSpc>
              <a:spcBef>
                <a:spcPts val="1800"/>
              </a:spcBef>
              <a:buFont typeface="Wingdings" panose="05000000000000000000" pitchFamily="2" charset="2"/>
              <a:buChar char="Ø"/>
            </a:pPr>
            <a:r>
              <a:rPr lang="en-US" altLang="zh-CN" sz="2000" dirty="0">
                <a:solidFill>
                  <a:srgbClr val="000000"/>
                </a:solidFill>
                <a:latin typeface="Arial" panose="020B0604020202020204" pitchFamily="34" charset="0"/>
                <a:cs typeface="Arial" panose="020B0604020202020204" pitchFamily="34" charset="0"/>
              </a:rPr>
              <a:t>The fact that evolution leads to increase of order in biology, is assumed to be contrary to the second law of thermodynamics leading to increase of entropy or chaos in physics </a:t>
            </a:r>
          </a:p>
          <a:p>
            <a:pPr marL="285750" indent="-285750">
              <a:lnSpc>
                <a:spcPts val="2700"/>
              </a:lnSpc>
              <a:spcBef>
                <a:spcPts val="1800"/>
              </a:spcBef>
              <a:buFont typeface="Wingdings" panose="05000000000000000000" pitchFamily="2" charset="2"/>
              <a:buChar char="Ø"/>
            </a:pPr>
            <a:r>
              <a:rPr lang="en-US" altLang="zh-CN" sz="2000" dirty="0">
                <a:solidFill>
                  <a:srgbClr val="000000"/>
                </a:solidFill>
                <a:latin typeface="Arial" panose="020B0604020202020204" pitchFamily="34" charset="0"/>
                <a:cs typeface="Arial" panose="020B0604020202020204" pitchFamily="34" charset="0"/>
              </a:rPr>
              <a:t>Scientists assumed that organisms are low-entropy systems, and that they keep low entropy through metabolism which absorbs low-entropy matter and discharges high-entropy matter</a:t>
            </a:r>
          </a:p>
          <a:p>
            <a:pPr marL="285750" indent="-285750">
              <a:lnSpc>
                <a:spcPts val="2700"/>
              </a:lnSpc>
              <a:spcBef>
                <a:spcPts val="1800"/>
              </a:spcBef>
              <a:buFont typeface="Wingdings" panose="05000000000000000000" pitchFamily="2" charset="2"/>
              <a:buChar char="Ø"/>
            </a:pPr>
            <a:r>
              <a:rPr lang="en-US" altLang="zh-CN" sz="2000" dirty="0">
                <a:solidFill>
                  <a:srgbClr val="000000"/>
                </a:solidFill>
                <a:latin typeface="Arial" panose="020B0604020202020204" pitchFamily="34" charset="0"/>
                <a:cs typeface="Arial" panose="020B0604020202020204" pitchFamily="34" charset="0"/>
              </a:rPr>
              <a:t>The notion of “negative entropy” was thus established and widely accepted.             Negative entropy = Low entropy of absorbed matters </a:t>
            </a:r>
            <a:r>
              <a:rPr lang="en-US" altLang="zh-CN" sz="2000" dirty="0">
                <a:solidFill>
                  <a:srgbClr val="000000"/>
                </a:solidFill>
                <a:latin typeface="Arial" panose="020B0604020202020204" pitchFamily="34" charset="0"/>
                <a:cs typeface="Arial" panose="020B0604020202020204" pitchFamily="34" charset="0"/>
                <a:sym typeface="Symbol" panose="05050102010706020507" pitchFamily="18" charset="2"/>
              </a:rPr>
              <a:t></a:t>
            </a:r>
            <a:r>
              <a:rPr lang="en-US" altLang="zh-CN" sz="2000" dirty="0">
                <a:solidFill>
                  <a:srgbClr val="000000"/>
                </a:solidFill>
                <a:latin typeface="Arial" panose="020B0604020202020204" pitchFamily="34" charset="0"/>
                <a:cs typeface="Arial" panose="020B0604020202020204" pitchFamily="34" charset="0"/>
              </a:rPr>
              <a:t> High entropy of discharged matters</a:t>
            </a:r>
          </a:p>
        </p:txBody>
      </p:sp>
      <p:sp>
        <p:nvSpPr>
          <p:cNvPr id="6" name="矩形 5"/>
          <p:cNvSpPr/>
          <p:nvPr/>
        </p:nvSpPr>
        <p:spPr>
          <a:xfrm>
            <a:off x="3304866" y="4836982"/>
            <a:ext cx="7490133" cy="707886"/>
          </a:xfrm>
          <a:prstGeom prst="rect">
            <a:avLst/>
          </a:prstGeom>
        </p:spPr>
        <p:txBody>
          <a:bodyPr wrap="square">
            <a:spAutoFit/>
          </a:bodyPr>
          <a:lstStyle/>
          <a:p>
            <a:r>
              <a:rPr lang="en-US" altLang="zh-CN" sz="2000" dirty="0">
                <a:solidFill>
                  <a:srgbClr val="000000"/>
                </a:solidFill>
                <a:latin typeface="Arial" panose="020B0604020202020204" pitchFamily="34" charset="0"/>
                <a:ea typeface="Times New Roman" panose="02020603050405020304" pitchFamily="18" charset="0"/>
                <a:cs typeface="Arial" panose="020B0604020202020204" pitchFamily="34" charset="0"/>
              </a:rPr>
              <a:t>Schrödinger E. What is life – the physical aspect of the living cell.</a:t>
            </a:r>
          </a:p>
          <a:p>
            <a:r>
              <a:rPr lang="en-US" altLang="zh-CN" sz="2000" dirty="0">
                <a:solidFill>
                  <a:srgbClr val="000000"/>
                </a:solidFill>
                <a:latin typeface="Arial" panose="020B0604020202020204" pitchFamily="34" charset="0"/>
                <a:ea typeface="Times New Roman" panose="02020603050405020304" pitchFamily="18" charset="0"/>
                <a:cs typeface="Arial" panose="020B0604020202020204" pitchFamily="34" charset="0"/>
              </a:rPr>
              <a:t>Cambridge University Press, 1944.</a:t>
            </a:r>
            <a:endParaRPr lang="zh-CN" altLang="en-US" sz="2000" dirty="0">
              <a:latin typeface="Arial" panose="020B0604020202020204" pitchFamily="34" charset="0"/>
              <a:cs typeface="Arial" panose="020B0604020202020204" pitchFamily="34" charset="0"/>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标题 1"/>
          <p:cNvSpPr>
            <a:spLocks noGrp="1"/>
          </p:cNvSpPr>
          <p:nvPr>
            <p:ph type="title"/>
          </p:nvPr>
        </p:nvSpPr>
        <p:spPr>
          <a:xfrm>
            <a:off x="885952" y="379300"/>
            <a:ext cx="10581699" cy="1412395"/>
          </a:xfrm>
        </p:spPr>
        <p:txBody>
          <a:bodyPr>
            <a:noAutofit/>
          </a:bodyPr>
          <a:lstStyle/>
          <a:p>
            <a:pPr algn="ctr">
              <a:lnSpc>
                <a:spcPct val="110000"/>
              </a:lnSpc>
              <a:spcBef>
                <a:spcPts val="600"/>
              </a:spcBef>
            </a:pPr>
            <a:r>
              <a:rPr lang="en-US" altLang="zh-CN" sz="3200" b="1" dirty="0">
                <a:solidFill>
                  <a:srgbClr val="800000"/>
                </a:solidFill>
                <a:latin typeface="Arial" panose="020B0604020202020204" pitchFamily="34" charset="0"/>
                <a:cs typeface="Arial" panose="020B0604020202020204" pitchFamily="34" charset="0"/>
              </a:rPr>
              <a:t>We believe “Negative entropy” is wrong</a:t>
            </a:r>
            <a:br>
              <a:rPr lang="en-US" altLang="zh-CN" sz="3200" b="1" dirty="0">
                <a:solidFill>
                  <a:srgbClr val="800000"/>
                </a:solidFill>
                <a:latin typeface="Arial" panose="020B0604020202020204" pitchFamily="34" charset="0"/>
                <a:cs typeface="Arial" panose="020B0604020202020204" pitchFamily="34" charset="0"/>
              </a:rPr>
            </a:br>
            <a:r>
              <a:rPr lang="en-US" altLang="zh-CN" sz="2400" dirty="0">
                <a:latin typeface="Arial" panose="020B0604020202020204" pitchFamily="34" charset="0"/>
                <a:cs typeface="Arial" panose="020B0604020202020204" pitchFamily="34" charset="0"/>
              </a:rPr>
              <a:t>Order in biology is largely contrary to order in physics</a:t>
            </a:r>
            <a:br>
              <a:rPr lang="en-US" altLang="zh-CN" sz="2400" dirty="0">
                <a:latin typeface="Arial" panose="020B0604020202020204" pitchFamily="34" charset="0"/>
                <a:cs typeface="Arial" panose="020B0604020202020204" pitchFamily="34" charset="0"/>
              </a:rPr>
            </a:br>
            <a:r>
              <a:rPr lang="en-US" altLang="zh-CN" sz="2400" dirty="0">
                <a:latin typeface="Arial" panose="020B0604020202020204" pitchFamily="34" charset="0"/>
                <a:cs typeface="Arial" panose="020B0604020202020204" pitchFamily="34" charset="0"/>
              </a:rPr>
              <a:t>as per the two formulas of entropy</a:t>
            </a:r>
            <a:endParaRPr lang="zh-CN" altLang="en-US" sz="2400" dirty="0">
              <a:latin typeface="Arial" panose="020B0604020202020204" pitchFamily="34" charset="0"/>
              <a:cs typeface="Arial" panose="020B0604020202020204" pitchFamily="34" charset="0"/>
            </a:endParaRPr>
          </a:p>
        </p:txBody>
      </p:sp>
      <p:sp>
        <p:nvSpPr>
          <p:cNvPr id="7" name="矩形 6"/>
          <p:cNvSpPr/>
          <p:nvPr/>
        </p:nvSpPr>
        <p:spPr>
          <a:xfrm>
            <a:off x="7289162" y="4082055"/>
            <a:ext cx="4347394" cy="1754326"/>
          </a:xfrm>
          <a:prstGeom prst="rect">
            <a:avLst/>
          </a:prstGeom>
        </p:spPr>
        <p:txBody>
          <a:bodyPr wrap="square">
            <a:spAutoFit/>
          </a:bodyPr>
          <a:lstStyle/>
          <a:p>
            <a:pPr algn="ctr"/>
            <a:r>
              <a:rPr lang="en-US" altLang="zh-CN" dirty="0">
                <a:latin typeface="Arial" panose="020B0604020202020204" pitchFamily="34" charset="0"/>
                <a:ea typeface="黑体" panose="02010609060101010101" pitchFamily="49" charset="-122"/>
                <a:cs typeface="Arial" panose="020B0604020202020204" pitchFamily="34" charset="0"/>
              </a:rPr>
              <a:t>Entropy of this dog </a:t>
            </a:r>
          </a:p>
          <a:p>
            <a:pPr algn="ctr"/>
            <a:r>
              <a:rPr lang="en-US" altLang="zh-CN" dirty="0">
                <a:latin typeface="Arial" panose="020B0604020202020204" pitchFamily="34" charset="0"/>
                <a:ea typeface="黑体" panose="02010609060101010101" pitchFamily="49" charset="-122"/>
                <a:cs typeface="Arial" panose="020B0604020202020204" pitchFamily="34" charset="0"/>
              </a:rPr>
              <a:t>is declining </a:t>
            </a:r>
          </a:p>
          <a:p>
            <a:pPr algn="ctr"/>
            <a:r>
              <a:rPr lang="en-US" altLang="zh-CN" dirty="0">
                <a:latin typeface="Arial" panose="020B0604020202020204" pitchFamily="34" charset="0"/>
                <a:ea typeface="黑体" panose="02010609060101010101" pitchFamily="49" charset="-122"/>
                <a:cs typeface="Arial" panose="020B0604020202020204" pitchFamily="34" charset="0"/>
              </a:rPr>
              <a:t>while it is dying on the ice </a:t>
            </a:r>
          </a:p>
          <a:p>
            <a:pPr algn="ctr"/>
            <a:r>
              <a:rPr lang="en-US" altLang="zh-CN" dirty="0">
                <a:latin typeface="Arial" panose="020B0604020202020204" pitchFamily="34" charset="0"/>
                <a:ea typeface="黑体" panose="02010609060101010101" pitchFamily="49" charset="-122"/>
                <a:cs typeface="Arial" panose="020B0604020202020204" pitchFamily="34" charset="0"/>
              </a:rPr>
              <a:t>with heat being lost from the body</a:t>
            </a:r>
          </a:p>
          <a:p>
            <a:pPr algn="ctr"/>
            <a:r>
              <a:rPr lang="en-US" altLang="zh-CN" dirty="0">
                <a:latin typeface="Arial" panose="020B0604020202020204" pitchFamily="34" charset="0"/>
                <a:ea typeface="黑体" panose="02010609060101010101" pitchFamily="49" charset="-122"/>
                <a:cs typeface="Arial" panose="020B0604020202020204" pitchFamily="34" charset="0"/>
              </a:rPr>
              <a:t>(its order in physics is increasing)</a:t>
            </a:r>
          </a:p>
          <a:p>
            <a:pPr algn="ctr"/>
            <a:r>
              <a:rPr lang="en-US" altLang="zh-CN" dirty="0">
                <a:latin typeface="Arial" panose="020B0604020202020204" pitchFamily="34" charset="0"/>
                <a:ea typeface="黑体" panose="02010609060101010101" pitchFamily="49" charset="-122"/>
                <a:cs typeface="Arial" panose="020B0604020202020204" pitchFamily="34" charset="0"/>
              </a:rPr>
              <a:t>(its order in biology is decreasing)</a:t>
            </a:r>
            <a:endParaRPr lang="zh-CN" altLang="en-US" dirty="0">
              <a:latin typeface="Arial" panose="020B0604020202020204" pitchFamily="34" charset="0"/>
              <a:ea typeface="黑体" panose="02010609060101010101" pitchFamily="49" charset="-122"/>
              <a:cs typeface="Arial" panose="020B0604020202020204" pitchFamily="34" charset="0"/>
            </a:endParaRPr>
          </a:p>
        </p:txBody>
      </p:sp>
      <p:sp>
        <p:nvSpPr>
          <p:cNvPr id="11" name="矩形: 圆角 10"/>
          <p:cNvSpPr/>
          <p:nvPr/>
        </p:nvSpPr>
        <p:spPr>
          <a:xfrm>
            <a:off x="4090165" y="3173699"/>
            <a:ext cx="908186" cy="775693"/>
          </a:xfrm>
          <a:prstGeom prst="roundRect">
            <a:avLst>
              <a:gd name="adj" fmla="val 50000"/>
            </a:avLst>
          </a:prstGeom>
          <a:blipFill dpi="0" rotWithShape="1">
            <a:blip r:embed="rId3" cstate="print">
              <a:extLst>
                <a:ext uri="{BEBA8EAE-BF5A-486C-A8C5-ECC9F3942E4B}">
                  <a14:imgProps xmlns:a14="http://schemas.microsoft.com/office/drawing/2010/main">
                    <a14:imgLayer r:embed="rId4">
                      <a14:imgEffect>
                        <a14:saturation sat="33000"/>
                      </a14:imgEffect>
                    </a14:imgLayer>
                  </a14:imgProps>
                </a:ex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pic>
        <p:nvPicPr>
          <p:cNvPr id="15" name="图片 14"/>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595110" y="3123827"/>
            <a:ext cx="1313154" cy="875436"/>
          </a:xfrm>
          <a:prstGeom prst="rect">
            <a:avLst/>
          </a:prstGeom>
        </p:spPr>
      </p:pic>
      <p:sp>
        <p:nvSpPr>
          <p:cNvPr id="16" name="矩形: 圆角 15"/>
          <p:cNvSpPr/>
          <p:nvPr/>
        </p:nvSpPr>
        <p:spPr>
          <a:xfrm>
            <a:off x="8684802" y="3073708"/>
            <a:ext cx="1556115" cy="975675"/>
          </a:xfrm>
          <a:prstGeom prst="roundRect">
            <a:avLst>
              <a:gd name="adj" fmla="val 4985"/>
            </a:avLst>
          </a:prstGeom>
          <a:blipFill dpi="0" rotWithShape="1">
            <a:blip r:embed="rId6" cstate="print">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 name="矩形 18"/>
          <p:cNvSpPr/>
          <p:nvPr/>
        </p:nvSpPr>
        <p:spPr>
          <a:xfrm>
            <a:off x="1235790" y="2355195"/>
            <a:ext cx="1813317" cy="646331"/>
          </a:xfrm>
          <a:prstGeom prst="rect">
            <a:avLst/>
          </a:prstGeom>
        </p:spPr>
        <p:txBody>
          <a:bodyPr wrap="none">
            <a:spAutoFit/>
          </a:bodyPr>
          <a:lstStyle/>
          <a:p>
            <a:pPr algn="ctr"/>
            <a:r>
              <a:rPr lang="en-US" altLang="zh-CN" dirty="0">
                <a:latin typeface="Arial" panose="020B0604020202020204" pitchFamily="34" charset="0"/>
                <a:ea typeface="黑体" panose="02010609060101010101" pitchFamily="49" charset="-122"/>
                <a:cs typeface="Arial" panose="020B0604020202020204" pitchFamily="34" charset="0"/>
              </a:rPr>
              <a:t>Order in biology</a:t>
            </a:r>
            <a:br>
              <a:rPr lang="en-US" altLang="zh-CN" dirty="0">
                <a:latin typeface="Arial" panose="020B0604020202020204" pitchFamily="34" charset="0"/>
                <a:ea typeface="黑体" panose="02010609060101010101" pitchFamily="49" charset="-122"/>
                <a:cs typeface="Arial" panose="020B0604020202020204" pitchFamily="34" charset="0"/>
              </a:rPr>
            </a:br>
            <a:r>
              <a:rPr lang="en-US" altLang="zh-CN" dirty="0">
                <a:latin typeface="Arial" panose="020B0604020202020204" pitchFamily="34" charset="0"/>
                <a:ea typeface="黑体" panose="02010609060101010101" pitchFamily="49" charset="-122"/>
                <a:cs typeface="Arial" panose="020B0604020202020204" pitchFamily="34" charset="0"/>
              </a:rPr>
              <a:t>(Flying pigeon) </a:t>
            </a:r>
            <a:endParaRPr lang="zh-CN" altLang="en-US" dirty="0"/>
          </a:p>
        </p:txBody>
      </p:sp>
      <p:sp>
        <p:nvSpPr>
          <p:cNvPr id="20" name="矩形 19"/>
          <p:cNvSpPr/>
          <p:nvPr/>
        </p:nvSpPr>
        <p:spPr>
          <a:xfrm>
            <a:off x="8177892" y="5834154"/>
            <a:ext cx="2569934" cy="646331"/>
          </a:xfrm>
          <a:prstGeom prst="rect">
            <a:avLst/>
          </a:prstGeom>
        </p:spPr>
        <p:txBody>
          <a:bodyPr wrap="none">
            <a:spAutoFit/>
          </a:bodyPr>
          <a:lstStyle/>
          <a:p>
            <a:pPr algn="ctr"/>
            <a:r>
              <a:rPr lang="en-US" altLang="zh-CN" dirty="0" err="1">
                <a:solidFill>
                  <a:srgbClr val="800000"/>
                </a:solidFill>
                <a:latin typeface="Arial" panose="020B0604020202020204" pitchFamily="34" charset="0"/>
                <a:ea typeface="黑体" panose="02010609060101010101" pitchFamily="49" charset="-122"/>
                <a:cs typeface="Arial" panose="020B0604020202020204" pitchFamily="34" charset="0"/>
              </a:rPr>
              <a:t>dS</a:t>
            </a:r>
            <a:r>
              <a:rPr lang="en-US" altLang="zh-CN" dirty="0">
                <a:solidFill>
                  <a:srgbClr val="800000"/>
                </a:solidFill>
                <a:latin typeface="Arial" panose="020B0604020202020204" pitchFamily="34" charset="0"/>
                <a:ea typeface="黑体" panose="02010609060101010101" pitchFamily="49" charset="-122"/>
                <a:cs typeface="Arial" panose="020B0604020202020204" pitchFamily="34" charset="0"/>
              </a:rPr>
              <a:t> </a:t>
            </a:r>
            <a:r>
              <a:rPr lang="en-US" altLang="zh-CN" dirty="0">
                <a:solidFill>
                  <a:srgbClr val="800000"/>
                </a:solidFill>
                <a:latin typeface="Arial" panose="020B0604020202020204" pitchFamily="34" charset="0"/>
                <a:ea typeface="黑体" panose="02010609060101010101" pitchFamily="49" charset="-122"/>
                <a:cs typeface="Arial" panose="020B0604020202020204" pitchFamily="34" charset="0"/>
                <a:sym typeface="Symbol" panose="05050102010706020507" pitchFamily="18" charset="2"/>
              </a:rPr>
              <a:t></a:t>
            </a:r>
            <a:r>
              <a:rPr lang="en-US" altLang="zh-CN" dirty="0">
                <a:solidFill>
                  <a:srgbClr val="800000"/>
                </a:solidFill>
                <a:latin typeface="Arial" panose="020B0604020202020204" pitchFamily="34" charset="0"/>
                <a:ea typeface="黑体" panose="02010609060101010101" pitchFamily="49" charset="-122"/>
                <a:cs typeface="Arial" panose="020B0604020202020204" pitchFamily="34" charset="0"/>
              </a:rPr>
              <a:t> </a:t>
            </a:r>
            <a:r>
              <a:rPr lang="en-US" altLang="zh-CN" dirty="0">
                <a:solidFill>
                  <a:srgbClr val="800000"/>
                </a:solidFill>
                <a:latin typeface="Arial" panose="020B0604020202020204" pitchFamily="34" charset="0"/>
                <a:ea typeface="黑体" panose="02010609060101010101" pitchFamily="49" charset="-122"/>
                <a:cs typeface="Arial" panose="020B0604020202020204" pitchFamily="34" charset="0"/>
                <a:sym typeface="Symbol" panose="05050102010706020507" pitchFamily="18" charset="2"/>
              </a:rPr>
              <a:t></a:t>
            </a:r>
            <a:r>
              <a:rPr lang="en-US" altLang="zh-CN" dirty="0">
                <a:solidFill>
                  <a:srgbClr val="800000"/>
                </a:solidFill>
                <a:latin typeface="Arial" panose="020B0604020202020204" pitchFamily="34" charset="0"/>
                <a:ea typeface="黑体" panose="02010609060101010101" pitchFamily="49" charset="-122"/>
                <a:cs typeface="Arial" panose="020B0604020202020204" pitchFamily="34" charset="0"/>
              </a:rPr>
              <a:t>Q/T</a:t>
            </a:r>
          </a:p>
          <a:p>
            <a:pPr algn="ctr"/>
            <a:r>
              <a:rPr lang="en-US" altLang="zh-CN" dirty="0">
                <a:solidFill>
                  <a:srgbClr val="800000"/>
                </a:solidFill>
                <a:latin typeface="Arial" panose="020B0604020202020204" pitchFamily="34" charset="0"/>
                <a:ea typeface="黑体" panose="02010609060101010101" pitchFamily="49" charset="-122"/>
                <a:cs typeface="Arial" panose="020B0604020202020204" pitchFamily="34" charset="0"/>
              </a:rPr>
              <a:t>The Clausius inequality</a:t>
            </a:r>
            <a:endParaRPr lang="zh-CN" altLang="en-US" dirty="0">
              <a:solidFill>
                <a:srgbClr val="800000"/>
              </a:solidFill>
              <a:latin typeface="Arial" panose="020B0604020202020204" pitchFamily="34" charset="0"/>
              <a:ea typeface="黑体" panose="02010609060101010101" pitchFamily="49" charset="-122"/>
              <a:cs typeface="Arial" panose="020B0604020202020204" pitchFamily="34" charset="0"/>
            </a:endParaRPr>
          </a:p>
        </p:txBody>
      </p:sp>
      <p:sp>
        <p:nvSpPr>
          <p:cNvPr id="21" name="矩形 20"/>
          <p:cNvSpPr/>
          <p:nvPr/>
        </p:nvSpPr>
        <p:spPr>
          <a:xfrm>
            <a:off x="3611952" y="4082055"/>
            <a:ext cx="1864613" cy="1754326"/>
          </a:xfrm>
          <a:prstGeom prst="rect">
            <a:avLst/>
          </a:prstGeom>
        </p:spPr>
        <p:txBody>
          <a:bodyPr wrap="none">
            <a:spAutoFit/>
          </a:bodyPr>
          <a:lstStyle/>
          <a:p>
            <a:pPr algn="ctr"/>
            <a:r>
              <a:rPr lang="en-US" altLang="zh-CN" dirty="0">
                <a:latin typeface="Arial" panose="020B0604020202020204" pitchFamily="34" charset="0"/>
                <a:ea typeface="黑体" panose="02010609060101010101" pitchFamily="49" charset="-122"/>
                <a:cs typeface="Arial" panose="020B0604020202020204" pitchFamily="34" charset="0"/>
              </a:rPr>
              <a:t>Static</a:t>
            </a:r>
          </a:p>
          <a:p>
            <a:pPr algn="ctr"/>
            <a:r>
              <a:rPr lang="en-US" altLang="zh-CN" dirty="0">
                <a:latin typeface="Arial" panose="020B0604020202020204" pitchFamily="34" charset="0"/>
                <a:ea typeface="黑体" panose="02010609060101010101" pitchFamily="49" charset="-122"/>
                <a:cs typeface="Arial" panose="020B0604020202020204" pitchFamily="34" charset="0"/>
              </a:rPr>
              <a:t>Cold</a:t>
            </a:r>
          </a:p>
          <a:p>
            <a:pPr algn="ctr"/>
            <a:r>
              <a:rPr lang="en-US" altLang="zh-CN" dirty="0">
                <a:latin typeface="Arial" panose="020B0604020202020204" pitchFamily="34" charset="0"/>
                <a:ea typeface="黑体" panose="02010609060101010101" pitchFamily="49" charset="-122"/>
                <a:cs typeface="Arial" panose="020B0604020202020204" pitchFamily="34" charset="0"/>
              </a:rPr>
              <a:t>Pure</a:t>
            </a:r>
          </a:p>
          <a:p>
            <a:pPr algn="ctr"/>
            <a:r>
              <a:rPr lang="en-US" altLang="zh-CN" dirty="0">
                <a:latin typeface="Arial" panose="020B0604020202020204" pitchFamily="34" charset="0"/>
                <a:ea typeface="黑体" panose="02010609060101010101" pitchFamily="49" charset="-122"/>
                <a:cs typeface="Arial" panose="020B0604020202020204" pitchFamily="34" charset="0"/>
              </a:rPr>
              <a:t>Symmetric</a:t>
            </a:r>
          </a:p>
          <a:p>
            <a:pPr algn="ctr"/>
            <a:r>
              <a:rPr lang="en-US" altLang="zh-CN" dirty="0">
                <a:latin typeface="Arial" panose="020B0604020202020204" pitchFamily="34" charset="0"/>
                <a:ea typeface="黑体" panose="02010609060101010101" pitchFamily="49" charset="-122"/>
                <a:cs typeface="Arial" panose="020B0604020202020204" pitchFamily="34" charset="0"/>
              </a:rPr>
              <a:t>Few microstates</a:t>
            </a:r>
          </a:p>
          <a:p>
            <a:pPr algn="ctr"/>
            <a:r>
              <a:rPr lang="en-US" altLang="zh-CN" dirty="0">
                <a:latin typeface="Arial" panose="020B0604020202020204" pitchFamily="34" charset="0"/>
                <a:ea typeface="黑体" panose="02010609060101010101" pitchFamily="49" charset="-122"/>
                <a:cs typeface="Arial" panose="020B0604020202020204" pitchFamily="34" charset="0"/>
              </a:rPr>
              <a:t>Low entropy</a:t>
            </a:r>
            <a:endParaRPr lang="zh-CN" altLang="en-US" dirty="0"/>
          </a:p>
        </p:txBody>
      </p:sp>
      <p:sp>
        <p:nvSpPr>
          <p:cNvPr id="22" name="矩形 21"/>
          <p:cNvSpPr/>
          <p:nvPr/>
        </p:nvSpPr>
        <p:spPr>
          <a:xfrm>
            <a:off x="945133" y="4082055"/>
            <a:ext cx="2364750" cy="1754326"/>
          </a:xfrm>
          <a:prstGeom prst="rect">
            <a:avLst/>
          </a:prstGeom>
        </p:spPr>
        <p:txBody>
          <a:bodyPr wrap="square">
            <a:spAutoFit/>
          </a:bodyPr>
          <a:lstStyle/>
          <a:p>
            <a:pPr algn="ctr"/>
            <a:r>
              <a:rPr lang="en-US" altLang="zh-CN" dirty="0">
                <a:latin typeface="Arial" panose="020B0604020202020204" pitchFamily="34" charset="0"/>
                <a:ea typeface="黑体" panose="02010609060101010101" pitchFamily="49" charset="-122"/>
                <a:cs typeface="Arial" panose="020B0604020202020204" pitchFamily="34" charset="0"/>
              </a:rPr>
              <a:t>Moving</a:t>
            </a:r>
          </a:p>
          <a:p>
            <a:pPr algn="ctr"/>
            <a:r>
              <a:rPr lang="en-US" altLang="zh-CN" dirty="0">
                <a:latin typeface="Arial" panose="020B0604020202020204" pitchFamily="34" charset="0"/>
                <a:ea typeface="黑体" panose="02010609060101010101" pitchFamily="49" charset="-122"/>
                <a:cs typeface="Arial" panose="020B0604020202020204" pitchFamily="34" charset="0"/>
              </a:rPr>
              <a:t>Warm</a:t>
            </a:r>
          </a:p>
          <a:p>
            <a:pPr algn="ctr"/>
            <a:r>
              <a:rPr lang="en-US" altLang="zh-CN" dirty="0">
                <a:latin typeface="Arial" panose="020B0604020202020204" pitchFamily="34" charset="0"/>
                <a:ea typeface="黑体" panose="02010609060101010101" pitchFamily="49" charset="-122"/>
                <a:cs typeface="Arial" panose="020B0604020202020204" pitchFamily="34" charset="0"/>
              </a:rPr>
              <a:t>Mixed</a:t>
            </a:r>
          </a:p>
          <a:p>
            <a:pPr algn="ctr"/>
            <a:r>
              <a:rPr lang="en-US" altLang="zh-CN" dirty="0">
                <a:latin typeface="Arial" panose="020B0604020202020204" pitchFamily="34" charset="0"/>
                <a:ea typeface="黑体" panose="02010609060101010101" pitchFamily="49" charset="-122"/>
                <a:cs typeface="Arial" panose="020B0604020202020204" pitchFamily="34" charset="0"/>
              </a:rPr>
              <a:t>Asymmetric</a:t>
            </a:r>
          </a:p>
          <a:p>
            <a:pPr algn="ctr"/>
            <a:r>
              <a:rPr lang="en-US" altLang="zh-CN" dirty="0">
                <a:latin typeface="Arial" panose="020B0604020202020204" pitchFamily="34" charset="0"/>
                <a:ea typeface="黑体" panose="02010609060101010101" pitchFamily="49" charset="-122"/>
                <a:cs typeface="Arial" panose="020B0604020202020204" pitchFamily="34" charset="0"/>
              </a:rPr>
              <a:t>Many microstates</a:t>
            </a:r>
          </a:p>
          <a:p>
            <a:pPr algn="ctr"/>
            <a:r>
              <a:rPr lang="en-US" altLang="zh-CN" dirty="0">
                <a:latin typeface="Arial" panose="020B0604020202020204" pitchFamily="34" charset="0"/>
                <a:ea typeface="黑体" panose="02010609060101010101" pitchFamily="49" charset="-122"/>
                <a:cs typeface="Arial" panose="020B0604020202020204" pitchFamily="34" charset="0"/>
              </a:rPr>
              <a:t>High entropy</a:t>
            </a:r>
            <a:endParaRPr lang="zh-CN" altLang="en-US" dirty="0"/>
          </a:p>
        </p:txBody>
      </p:sp>
      <p:sp>
        <p:nvSpPr>
          <p:cNvPr id="24" name="矩形 23"/>
          <p:cNvSpPr/>
          <p:nvPr/>
        </p:nvSpPr>
        <p:spPr>
          <a:xfrm>
            <a:off x="2051992" y="5834154"/>
            <a:ext cx="2787943" cy="646331"/>
          </a:xfrm>
          <a:prstGeom prst="rect">
            <a:avLst/>
          </a:prstGeom>
        </p:spPr>
        <p:txBody>
          <a:bodyPr wrap="none">
            <a:spAutoFit/>
          </a:bodyPr>
          <a:lstStyle/>
          <a:p>
            <a:pPr algn="ctr"/>
            <a:r>
              <a:rPr lang="en-US" altLang="zh-CN" dirty="0">
                <a:solidFill>
                  <a:srgbClr val="800000"/>
                </a:solidFill>
                <a:latin typeface="Arial" panose="020B0604020202020204" pitchFamily="34" charset="0"/>
                <a:ea typeface="黑体" panose="02010609060101010101" pitchFamily="49" charset="-122"/>
                <a:cs typeface="Arial" panose="020B0604020202020204" pitchFamily="34" charset="0"/>
              </a:rPr>
              <a:t>S = </a:t>
            </a:r>
            <a:r>
              <a:rPr lang="en-US" altLang="zh-CN" dirty="0" err="1">
                <a:solidFill>
                  <a:srgbClr val="800000"/>
                </a:solidFill>
                <a:latin typeface="Arial" panose="020B0604020202020204" pitchFamily="34" charset="0"/>
                <a:ea typeface="黑体" panose="02010609060101010101" pitchFamily="49" charset="-122"/>
                <a:cs typeface="Arial" panose="020B0604020202020204" pitchFamily="34" charset="0"/>
              </a:rPr>
              <a:t>K</a:t>
            </a:r>
            <a:r>
              <a:rPr lang="en-US" altLang="zh-CN" dirty="0" err="1">
                <a:solidFill>
                  <a:srgbClr val="800000"/>
                </a:solidFill>
                <a:latin typeface="Arial" panose="020B0604020202020204" pitchFamily="34" charset="0"/>
                <a:ea typeface="黑体" panose="02010609060101010101" pitchFamily="49" charset="-122"/>
                <a:cs typeface="Arial" panose="020B0604020202020204" pitchFamily="34" charset="0"/>
                <a:sym typeface="Symbol" panose="05050102010706020507" pitchFamily="18" charset="2"/>
              </a:rPr>
              <a:t></a:t>
            </a:r>
            <a:r>
              <a:rPr lang="en-US" altLang="zh-CN" dirty="0" err="1">
                <a:solidFill>
                  <a:srgbClr val="800000"/>
                </a:solidFill>
                <a:latin typeface="Arial" panose="020B0604020202020204" pitchFamily="34" charset="0"/>
                <a:ea typeface="黑体" panose="02010609060101010101" pitchFamily="49" charset="-122"/>
                <a:cs typeface="Arial" panose="020B0604020202020204" pitchFamily="34" charset="0"/>
              </a:rPr>
              <a:t>Ln</a:t>
            </a:r>
            <a:r>
              <a:rPr lang="en-US" altLang="zh-CN" dirty="0">
                <a:solidFill>
                  <a:srgbClr val="800000"/>
                </a:solidFill>
                <a:latin typeface="Arial" panose="020B0604020202020204" pitchFamily="34" charset="0"/>
                <a:ea typeface="黑体" panose="02010609060101010101" pitchFamily="49" charset="-122"/>
                <a:cs typeface="Arial" panose="020B0604020202020204" pitchFamily="34" charset="0"/>
                <a:sym typeface="Symbol" panose="05050102010706020507" pitchFamily="18" charset="2"/>
              </a:rPr>
              <a:t></a:t>
            </a:r>
          </a:p>
          <a:p>
            <a:pPr algn="ctr"/>
            <a:r>
              <a:rPr lang="en-US" altLang="zh-CN" dirty="0">
                <a:solidFill>
                  <a:srgbClr val="800000"/>
                </a:solidFill>
                <a:latin typeface="Arial" panose="020B0604020202020204" pitchFamily="34" charset="0"/>
                <a:ea typeface="黑体" panose="02010609060101010101" pitchFamily="49" charset="-122"/>
                <a:cs typeface="Arial" panose="020B0604020202020204" pitchFamily="34" charset="0"/>
                <a:sym typeface="Symbol" panose="05050102010706020507" pitchFamily="18" charset="2"/>
              </a:rPr>
              <a:t>(</a:t>
            </a:r>
            <a:r>
              <a:rPr lang="en-US" altLang="zh-CN" dirty="0">
                <a:solidFill>
                  <a:srgbClr val="800000"/>
                </a:solidFill>
                <a:latin typeface="Arial" panose="020B0604020202020204" pitchFamily="34" charset="0"/>
                <a:ea typeface="黑体" panose="02010609060101010101" pitchFamily="49" charset="-122"/>
                <a:cs typeface="Arial" panose="020B0604020202020204" pitchFamily="34" charset="0"/>
              </a:rPr>
              <a:t>The Boltzmann formula</a:t>
            </a:r>
            <a:r>
              <a:rPr lang="en-US" altLang="zh-CN" dirty="0">
                <a:solidFill>
                  <a:srgbClr val="800000"/>
                </a:solidFill>
                <a:latin typeface="Arial" panose="020B0604020202020204" pitchFamily="34" charset="0"/>
                <a:ea typeface="黑体" panose="02010609060101010101" pitchFamily="49" charset="-122"/>
                <a:cs typeface="Arial" panose="020B0604020202020204" pitchFamily="34" charset="0"/>
                <a:sym typeface="Symbol" panose="05050102010706020507" pitchFamily="18" charset="2"/>
              </a:rPr>
              <a:t>)</a:t>
            </a:r>
            <a:r>
              <a:rPr lang="en-US" altLang="zh-CN" dirty="0">
                <a:solidFill>
                  <a:srgbClr val="800000"/>
                </a:solidFill>
                <a:latin typeface="Arial" panose="020B0604020202020204" pitchFamily="34" charset="0"/>
                <a:ea typeface="黑体" panose="02010609060101010101" pitchFamily="49" charset="-122"/>
                <a:cs typeface="Arial" panose="020B0604020202020204" pitchFamily="34" charset="0"/>
              </a:rPr>
              <a:t> </a:t>
            </a:r>
            <a:endParaRPr lang="zh-CN" altLang="en-US" dirty="0">
              <a:solidFill>
                <a:srgbClr val="800000"/>
              </a:solidFill>
              <a:latin typeface="Arial" panose="020B0604020202020204" pitchFamily="34" charset="0"/>
              <a:ea typeface="黑体" panose="02010609060101010101" pitchFamily="49" charset="-122"/>
              <a:cs typeface="Arial" panose="020B0604020202020204" pitchFamily="34" charset="0"/>
            </a:endParaRPr>
          </a:p>
        </p:txBody>
      </p:sp>
      <p:sp>
        <p:nvSpPr>
          <p:cNvPr id="25" name="矩形 24"/>
          <p:cNvSpPr/>
          <p:nvPr/>
        </p:nvSpPr>
        <p:spPr>
          <a:xfrm>
            <a:off x="3355471" y="2355195"/>
            <a:ext cx="2377574" cy="646331"/>
          </a:xfrm>
          <a:prstGeom prst="rect">
            <a:avLst/>
          </a:prstGeom>
        </p:spPr>
        <p:txBody>
          <a:bodyPr wrap="none">
            <a:spAutoFit/>
          </a:bodyPr>
          <a:lstStyle/>
          <a:p>
            <a:pPr algn="ctr"/>
            <a:r>
              <a:rPr lang="en-US" altLang="zh-CN" dirty="0">
                <a:latin typeface="Arial" panose="020B0604020202020204" pitchFamily="34" charset="0"/>
                <a:ea typeface="黑体" panose="02010609060101010101" pitchFamily="49" charset="-122"/>
                <a:cs typeface="Arial" panose="020B0604020202020204" pitchFamily="34" charset="0"/>
              </a:rPr>
              <a:t>Order in physics</a:t>
            </a:r>
          </a:p>
          <a:p>
            <a:pPr algn="ctr"/>
            <a:r>
              <a:rPr lang="en-US" altLang="zh-CN" dirty="0">
                <a:latin typeface="Arial" panose="020B0604020202020204" pitchFamily="34" charset="0"/>
                <a:ea typeface="黑体" panose="02010609060101010101" pitchFamily="49" charset="-122"/>
                <a:cs typeface="Arial" panose="020B0604020202020204" pitchFamily="34" charset="0"/>
              </a:rPr>
              <a:t>(Cold perfect crystal) </a:t>
            </a:r>
            <a:endParaRPr lang="zh-CN" altLang="en-US" dirty="0"/>
          </a:p>
        </p:txBody>
      </p:sp>
      <p:sp>
        <p:nvSpPr>
          <p:cNvPr id="26" name="矩形 25"/>
          <p:cNvSpPr/>
          <p:nvPr/>
        </p:nvSpPr>
        <p:spPr>
          <a:xfrm>
            <a:off x="8199820" y="2355195"/>
            <a:ext cx="2467342" cy="646331"/>
          </a:xfrm>
          <a:prstGeom prst="rect">
            <a:avLst/>
          </a:prstGeom>
        </p:spPr>
        <p:txBody>
          <a:bodyPr wrap="none">
            <a:spAutoFit/>
          </a:bodyPr>
          <a:lstStyle/>
          <a:p>
            <a:pPr algn="ctr"/>
            <a:r>
              <a:rPr lang="en-US" altLang="zh-CN" dirty="0">
                <a:latin typeface="Arial" panose="020B0604020202020204" pitchFamily="34" charset="0"/>
                <a:ea typeface="黑体" panose="02010609060101010101" pitchFamily="49" charset="-122"/>
                <a:cs typeface="Arial" panose="020B0604020202020204" pitchFamily="34" charset="0"/>
              </a:rPr>
              <a:t>Change differently</a:t>
            </a:r>
          </a:p>
          <a:p>
            <a:pPr algn="ctr"/>
            <a:r>
              <a:rPr lang="en-US" altLang="zh-CN" dirty="0">
                <a:latin typeface="Arial" panose="020B0604020202020204" pitchFamily="34" charset="0"/>
                <a:ea typeface="黑体" panose="02010609060101010101" pitchFamily="49" charset="-122"/>
                <a:cs typeface="Arial" panose="020B0604020202020204" pitchFamily="34" charset="0"/>
              </a:rPr>
              <a:t>on the same organism</a:t>
            </a:r>
            <a:endParaRPr lang="zh-CN" altLang="en-US" dirty="0">
              <a:latin typeface="Arial" panose="020B0604020202020204" pitchFamily="34" charset="0"/>
              <a:ea typeface="黑体" panose="02010609060101010101" pitchFamily="49" charset="-122"/>
              <a:cs typeface="Arial" panose="020B0604020202020204" pitchFamily="34" charset="0"/>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标题 1"/>
          <p:cNvSpPr>
            <a:spLocks noGrp="1"/>
          </p:cNvSpPr>
          <p:nvPr>
            <p:ph type="title"/>
          </p:nvPr>
        </p:nvSpPr>
        <p:spPr>
          <a:xfrm>
            <a:off x="885952" y="379300"/>
            <a:ext cx="10581699" cy="1412395"/>
          </a:xfrm>
        </p:spPr>
        <p:txBody>
          <a:bodyPr>
            <a:noAutofit/>
          </a:bodyPr>
          <a:lstStyle/>
          <a:p>
            <a:pPr algn="ctr">
              <a:lnSpc>
                <a:spcPct val="110000"/>
              </a:lnSpc>
              <a:spcBef>
                <a:spcPts val="600"/>
              </a:spcBef>
            </a:pPr>
            <a:r>
              <a:rPr lang="en-US" altLang="zh-CN" sz="3200" b="1" dirty="0">
                <a:solidFill>
                  <a:srgbClr val="800000"/>
                </a:solidFill>
                <a:latin typeface="Arial" panose="020B0604020202020204" pitchFamily="34" charset="0"/>
                <a:cs typeface="Arial" panose="020B0604020202020204" pitchFamily="34" charset="0"/>
              </a:rPr>
              <a:t>We believe “Negative entropy” is wrong</a:t>
            </a:r>
            <a:br>
              <a:rPr lang="en-US" altLang="zh-CN" b="1" dirty="0">
                <a:solidFill>
                  <a:srgbClr val="800000"/>
                </a:solidFill>
                <a:latin typeface="Calibri" panose="020F0502020204030204" pitchFamily="34" charset="0"/>
              </a:rPr>
            </a:br>
            <a:r>
              <a:rPr lang="en-US" altLang="zh-CN" sz="2400" dirty="0">
                <a:latin typeface="Arial" panose="020B0604020202020204" pitchFamily="34" charset="0"/>
                <a:cs typeface="Arial" panose="020B0604020202020204" pitchFamily="34" charset="0"/>
              </a:rPr>
              <a:t>Entropy of what we eat &gt; Entropy of what we discharge</a:t>
            </a:r>
            <a:endParaRPr lang="zh-CN" altLang="en-US" sz="2400" dirty="0">
              <a:latin typeface="Arial" panose="020B0604020202020204" pitchFamily="34" charset="0"/>
              <a:cs typeface="Arial" panose="020B0604020202020204" pitchFamily="34" charset="0"/>
            </a:endParaRPr>
          </a:p>
        </p:txBody>
      </p:sp>
      <p:pic>
        <p:nvPicPr>
          <p:cNvPr id="6" name="图片 5"/>
          <p:cNvPicPr>
            <a:picLocks noChangeAspect="1"/>
          </p:cNvPicPr>
          <p:nvPr/>
        </p:nvPicPr>
        <p:blipFill>
          <a:blip r:embed="rId3">
            <a:extLst>
              <a:ext uri="{BEBA8EAE-BF5A-486C-A8C5-ECC9F3942E4B}">
                <a14:imgProps xmlns:a14="http://schemas.microsoft.com/office/drawing/2010/main">
                  <a14:imgLayer r:embed="rId4">
                    <a14:imgEffect>
                      <a14:saturation sat="0"/>
                    </a14:imgEffect>
                  </a14:imgLayer>
                </a14:imgProps>
              </a:ext>
            </a:extLst>
          </a:blip>
          <a:stretch>
            <a:fillRect/>
          </a:stretch>
        </p:blipFill>
        <p:spPr>
          <a:xfrm>
            <a:off x="6756421" y="2207450"/>
            <a:ext cx="4195301" cy="1140261"/>
          </a:xfrm>
          <a:prstGeom prst="rect">
            <a:avLst/>
          </a:prstGeom>
        </p:spPr>
      </p:pic>
      <p:sp>
        <p:nvSpPr>
          <p:cNvPr id="18" name="矩形 17"/>
          <p:cNvSpPr/>
          <p:nvPr/>
        </p:nvSpPr>
        <p:spPr>
          <a:xfrm>
            <a:off x="6526376" y="3690725"/>
            <a:ext cx="4655390" cy="1477328"/>
          </a:xfrm>
          <a:prstGeom prst="rect">
            <a:avLst/>
          </a:prstGeom>
        </p:spPr>
        <p:txBody>
          <a:bodyPr wrap="square">
            <a:spAutoFit/>
          </a:bodyPr>
          <a:lstStyle/>
          <a:p>
            <a:pPr algn="ctr"/>
            <a:r>
              <a:rPr lang="en-US" altLang="zh-CN" dirty="0">
                <a:solidFill>
                  <a:srgbClr val="800000"/>
                </a:solidFill>
                <a:latin typeface="Arial" panose="020B0604020202020204" pitchFamily="34" charset="0"/>
                <a:cs typeface="Arial" panose="020B0604020202020204" pitchFamily="34" charset="0"/>
              </a:rPr>
              <a:t>As per the additivity of the entropy</a:t>
            </a:r>
            <a:endParaRPr lang="zh-CN" altLang="en-US" dirty="0">
              <a:solidFill>
                <a:srgbClr val="800000"/>
              </a:solidFill>
              <a:latin typeface="Arial" panose="020B0604020202020204" pitchFamily="34" charset="0"/>
              <a:cs typeface="Arial" panose="020B0604020202020204" pitchFamily="34" charset="0"/>
            </a:endParaRPr>
          </a:p>
          <a:p>
            <a:pPr algn="ctr"/>
            <a:r>
              <a:rPr lang="en-US" altLang="zh-CN" dirty="0">
                <a:latin typeface="Arial" panose="020B0604020202020204" pitchFamily="34" charset="0"/>
                <a:cs typeface="Arial" panose="020B0604020202020204" pitchFamily="34" charset="0"/>
              </a:rPr>
              <a:t>Entropy of this zygote</a:t>
            </a:r>
          </a:p>
          <a:p>
            <a:pPr algn="ctr"/>
            <a:r>
              <a:rPr lang="en-US" altLang="zh-CN" dirty="0">
                <a:latin typeface="Arial" panose="020B0604020202020204" pitchFamily="34" charset="0"/>
                <a:cs typeface="Arial" panose="020B0604020202020204" pitchFamily="34" charset="0"/>
              </a:rPr>
              <a:t> increased by billions of times </a:t>
            </a:r>
          </a:p>
          <a:p>
            <a:pPr algn="ctr"/>
            <a:r>
              <a:rPr lang="en-US" altLang="zh-CN" dirty="0">
                <a:latin typeface="Arial" panose="020B0604020202020204" pitchFamily="34" charset="0"/>
                <a:cs typeface="Arial" panose="020B0604020202020204" pitchFamily="34" charset="0"/>
              </a:rPr>
              <a:t>when it becomes a man</a:t>
            </a:r>
          </a:p>
          <a:p>
            <a:pPr algn="ctr"/>
            <a:r>
              <a:rPr lang="en-US" altLang="zh-CN" dirty="0">
                <a:latin typeface="Arial" panose="020B0604020202020204" pitchFamily="34" charset="0"/>
                <a:cs typeface="Arial" panose="020B0604020202020204" pitchFamily="34" charset="0"/>
              </a:rPr>
              <a:t>(without decline of order in biology)</a:t>
            </a:r>
          </a:p>
        </p:txBody>
      </p:sp>
      <p:pic>
        <p:nvPicPr>
          <p:cNvPr id="9" name="图片 8"/>
          <p:cNvPicPr>
            <a:picLocks noChangeAspect="1"/>
          </p:cNvPicPr>
          <p:nvPr/>
        </p:nvPicPr>
        <p:blipFill>
          <a:blip r:embed="rId5" cstate="print">
            <a:extLst>
              <a:ext uri="{BEBA8EAE-BF5A-486C-A8C5-ECC9F3942E4B}">
                <a14:imgProps xmlns:a14="http://schemas.microsoft.com/office/drawing/2010/main">
                  <a14:imgLayer r:embed="rId6">
                    <a14:imgEffect>
                      <a14:brightnessContrast bright="20000"/>
                    </a14:imgEffect>
                    <a14:imgEffect>
                      <a14:saturation sat="0"/>
                    </a14:imgEffect>
                  </a14:imgLayer>
                </a14:imgProps>
              </a:ext>
              <a:ext uri="{28A0092B-C50C-407E-A947-70E740481C1C}">
                <a14:useLocalDpi xmlns:a14="http://schemas.microsoft.com/office/drawing/2010/main" val="0"/>
              </a:ext>
            </a:extLst>
          </a:blip>
          <a:stretch>
            <a:fillRect/>
          </a:stretch>
        </p:blipFill>
        <p:spPr>
          <a:xfrm flipH="1">
            <a:off x="2576899" y="2071382"/>
            <a:ext cx="1243307" cy="1412396"/>
          </a:xfrm>
          <a:prstGeom prst="rect">
            <a:avLst/>
          </a:prstGeom>
        </p:spPr>
      </p:pic>
      <p:sp>
        <p:nvSpPr>
          <p:cNvPr id="27" name="矩形 26"/>
          <p:cNvSpPr/>
          <p:nvPr/>
        </p:nvSpPr>
        <p:spPr>
          <a:xfrm>
            <a:off x="870858" y="3690725"/>
            <a:ext cx="4655390" cy="1477328"/>
          </a:xfrm>
          <a:prstGeom prst="rect">
            <a:avLst/>
          </a:prstGeom>
        </p:spPr>
        <p:txBody>
          <a:bodyPr wrap="square">
            <a:spAutoFit/>
          </a:bodyPr>
          <a:lstStyle/>
          <a:p>
            <a:pPr algn="ctr"/>
            <a:r>
              <a:rPr lang="en-US" altLang="zh-CN" dirty="0">
                <a:solidFill>
                  <a:srgbClr val="800000"/>
                </a:solidFill>
                <a:latin typeface="Arial" panose="020B0604020202020204" pitchFamily="34" charset="0"/>
                <a:cs typeface="Arial" panose="020B0604020202020204" pitchFamily="34" charset="0"/>
              </a:rPr>
              <a:t>A Simplified Scenario</a:t>
            </a:r>
          </a:p>
          <a:p>
            <a:pPr algn="ctr"/>
            <a:r>
              <a:rPr lang="en-US" altLang="zh-CN" dirty="0">
                <a:latin typeface="Arial" panose="020B0604020202020204" pitchFamily="34" charset="0"/>
                <a:cs typeface="Arial" panose="020B0604020202020204" pitchFamily="34" charset="0"/>
              </a:rPr>
              <a:t>All the amino acids infused into the body become proteins of the needed body without discharge</a:t>
            </a:r>
          </a:p>
          <a:p>
            <a:pPr algn="ctr"/>
            <a:r>
              <a:rPr lang="en-US" altLang="zh-CN" dirty="0">
                <a:latin typeface="Arial" panose="020B0604020202020204" pitchFamily="34" charset="0"/>
                <a:cs typeface="Arial" panose="020B0604020202020204" pitchFamily="34" charset="0"/>
              </a:rPr>
              <a:t>(Entropy of the body increased)</a:t>
            </a:r>
            <a:endParaRPr lang="zh-CN" altLang="en-US" dirty="0">
              <a:latin typeface="Arial" panose="020B0604020202020204" pitchFamily="34" charset="0"/>
              <a:cs typeface="Arial" panose="020B0604020202020204" pitchFamily="34" charset="0"/>
            </a:endParaRPr>
          </a:p>
        </p:txBody>
      </p:sp>
      <p:sp>
        <p:nvSpPr>
          <p:cNvPr id="10" name="矩形: 圆角 9"/>
          <p:cNvSpPr/>
          <p:nvPr/>
        </p:nvSpPr>
        <p:spPr>
          <a:xfrm>
            <a:off x="1988935" y="5495925"/>
            <a:ext cx="8526665" cy="1021556"/>
          </a:xfrm>
          <a:prstGeom prst="roundRect">
            <a:avLst/>
          </a:prstGeom>
          <a:solidFill>
            <a:schemeClr val="bg1">
              <a:lumMod val="85000"/>
            </a:schemeClr>
          </a:solidFill>
        </p:spPr>
        <p:txBody>
          <a:bodyPr wrap="square" lIns="0" tIns="0" rIns="252000" bIns="0">
            <a:spAutoFit/>
          </a:bodyPr>
          <a:lstStyle/>
          <a:p>
            <a:pPr algn="ctr"/>
            <a:r>
              <a:rPr lang="en-US" altLang="zh-CN" dirty="0">
                <a:latin typeface="Arial" panose="020B0604020202020204" pitchFamily="34" charset="0"/>
                <a:cs typeface="Arial" panose="020B0604020202020204" pitchFamily="34" charset="0"/>
              </a:rPr>
              <a:t>Animate beings struggle for entropy, as elucidated by Boltzmann in 1886</a:t>
            </a:r>
          </a:p>
          <a:p>
            <a:pPr algn="ctr">
              <a:spcBef>
                <a:spcPts val="1200"/>
              </a:spcBef>
            </a:pPr>
            <a:r>
              <a:rPr lang="en-US" altLang="zh-CN" sz="1600" dirty="0">
                <a:solidFill>
                  <a:srgbClr val="000000"/>
                </a:solidFill>
                <a:latin typeface="Arial" panose="020B0604020202020204" pitchFamily="34" charset="0"/>
                <a:cs typeface="Arial" panose="020B0604020202020204" pitchFamily="34" charset="0"/>
              </a:rPr>
              <a:t>  Boltzmann L. The second law of thermodynamics. In </a:t>
            </a:r>
            <a:r>
              <a:rPr lang="en-US" altLang="zh-CN" sz="1600" i="1" dirty="0">
                <a:solidFill>
                  <a:srgbClr val="000000"/>
                </a:solidFill>
                <a:latin typeface="Arial" panose="020B0604020202020204" pitchFamily="34" charset="0"/>
                <a:cs typeface="Arial" panose="020B0604020202020204" pitchFamily="34" charset="0"/>
              </a:rPr>
              <a:t>Theoretical physics and philosophical problems </a:t>
            </a:r>
            <a:r>
              <a:rPr lang="en-US" altLang="zh-CN" sz="1600" dirty="0">
                <a:solidFill>
                  <a:srgbClr val="000000"/>
                </a:solidFill>
                <a:latin typeface="Arial" panose="020B0604020202020204" pitchFamily="34" charset="0"/>
                <a:cs typeface="Arial" panose="020B0604020202020204" pitchFamily="34" charset="0"/>
              </a:rPr>
              <a:t>(pp. 13-32). Dordrecht, Netherlands: Springer, 1974.</a:t>
            </a:r>
            <a:endParaRPr lang="zh-CN" altLang="en-US" sz="1600" dirty="0">
              <a:latin typeface="Arial" panose="020B0604020202020204" pitchFamily="34" charset="0"/>
              <a:cs typeface="Arial" panose="020B0604020202020204" pitchFamily="34" charset="0"/>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标题 1"/>
          <p:cNvSpPr>
            <a:spLocks noGrp="1"/>
          </p:cNvSpPr>
          <p:nvPr>
            <p:ph type="title"/>
          </p:nvPr>
        </p:nvSpPr>
        <p:spPr>
          <a:xfrm>
            <a:off x="1676400" y="-178902"/>
            <a:ext cx="10515600" cy="1904376"/>
          </a:xfrm>
        </p:spPr>
        <p:txBody>
          <a:bodyPr>
            <a:noAutofit/>
          </a:bodyPr>
          <a:lstStyle/>
          <a:p>
            <a:pPr algn="ctr">
              <a:lnSpc>
                <a:spcPct val="110000"/>
              </a:lnSpc>
              <a:spcBef>
                <a:spcPts val="600"/>
              </a:spcBef>
            </a:pPr>
            <a:r>
              <a:rPr lang="en-US" altLang="zh-CN" sz="3200" b="1" dirty="0">
                <a:solidFill>
                  <a:srgbClr val="800000"/>
                </a:solidFill>
                <a:latin typeface="Arial" panose="020B0604020202020204" pitchFamily="34" charset="0"/>
                <a:cs typeface="Arial" panose="020B0604020202020204" pitchFamily="34" charset="0"/>
              </a:rPr>
              <a:t>We believe “Negative entropy” is wrong</a:t>
            </a:r>
            <a:br>
              <a:rPr lang="en-US" altLang="zh-CN" b="1" dirty="0">
                <a:solidFill>
                  <a:srgbClr val="800000"/>
                </a:solidFill>
                <a:latin typeface="Calibri" panose="020F0502020204030204" pitchFamily="34" charset="0"/>
              </a:rPr>
            </a:br>
            <a:r>
              <a:rPr lang="en-US" altLang="zh-CN" sz="2400" dirty="0">
                <a:latin typeface="Arial" panose="020B0604020202020204" pitchFamily="34" charset="0"/>
                <a:cs typeface="Arial" panose="020B0604020202020204" pitchFamily="34" charset="0"/>
              </a:rPr>
              <a:t>Order in biology is accumulated</a:t>
            </a:r>
            <a:br>
              <a:rPr lang="en-US" altLang="zh-CN" sz="2400" dirty="0">
                <a:latin typeface="Arial" panose="020B0604020202020204" pitchFamily="34" charset="0"/>
                <a:cs typeface="Arial" panose="020B0604020202020204" pitchFamily="34" charset="0"/>
              </a:rPr>
            </a:br>
            <a:r>
              <a:rPr lang="en-US" altLang="zh-CN" sz="2400" dirty="0">
                <a:latin typeface="Arial" panose="020B0604020202020204" pitchFamily="34" charset="0"/>
                <a:cs typeface="Arial" panose="020B0604020202020204" pitchFamily="34" charset="0"/>
              </a:rPr>
              <a:t>through natural selection for billions of years</a:t>
            </a:r>
            <a:endParaRPr lang="zh-CN" altLang="en-US" sz="2400" dirty="0">
              <a:latin typeface="Arial" panose="020B0604020202020204" pitchFamily="34" charset="0"/>
              <a:cs typeface="Arial" panose="020B0604020202020204" pitchFamily="34" charset="0"/>
            </a:endParaRPr>
          </a:p>
        </p:txBody>
      </p:sp>
      <p:sp>
        <p:nvSpPr>
          <p:cNvPr id="26" name="矩形: 圆角 25">
            <a:extLst>
              <a:ext uri="{FF2B5EF4-FFF2-40B4-BE49-F238E27FC236}">
                <a16:creationId xmlns:a16="http://schemas.microsoft.com/office/drawing/2014/main" id="{4444D4D7-D0B5-4FA5-9860-0C61C4388654}"/>
              </a:ext>
            </a:extLst>
          </p:cNvPr>
          <p:cNvSpPr/>
          <p:nvPr/>
        </p:nvSpPr>
        <p:spPr>
          <a:xfrm>
            <a:off x="1089660" y="1612265"/>
            <a:ext cx="4977765" cy="4008120"/>
          </a:xfrm>
          <a:prstGeom prst="roundRect">
            <a:avLst>
              <a:gd name="adj" fmla="val 1447"/>
            </a:avLst>
          </a:prstGeom>
          <a:solidFill>
            <a:srgbClr val="EAEAEA"/>
          </a:solidFill>
          <a:ln w="254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noAutofit/>
          </a:bodyP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zh-CN" altLang="en-US" sz="1200" dirty="0">
              <a:latin typeface="Arial" panose="020B0604020202020204" pitchFamily="34" charset="0"/>
              <a:cs typeface="Arial" panose="020B0604020202020204" pitchFamily="34" charset="0"/>
            </a:endParaRPr>
          </a:p>
        </p:txBody>
      </p:sp>
      <p:sp>
        <p:nvSpPr>
          <p:cNvPr id="27" name="TextBox 4">
            <a:extLst>
              <a:ext uri="{FF2B5EF4-FFF2-40B4-BE49-F238E27FC236}">
                <a16:creationId xmlns:a16="http://schemas.microsoft.com/office/drawing/2014/main" id="{4F2D2CB0-1D67-41A2-8F72-A7B7598783A3}"/>
              </a:ext>
            </a:extLst>
          </p:cNvPr>
          <p:cNvSpPr txBox="1"/>
          <p:nvPr/>
        </p:nvSpPr>
        <p:spPr>
          <a:xfrm>
            <a:off x="1583708" y="5105038"/>
            <a:ext cx="3960000" cy="335827"/>
          </a:xfrm>
          <a:prstGeom prst="roundRect">
            <a:avLst/>
          </a:prstGeom>
          <a:solidFill>
            <a:srgbClr val="FDAF9D"/>
          </a:solidFill>
        </p:spPr>
        <p:txBody>
          <a:bodyPr wrap="square" lIns="36000" tIns="36000" rIns="36000" bIns="36000" rtlCol="0">
            <a:spAutoFit/>
          </a:bodyPr>
          <a:lstStyle/>
          <a:p>
            <a:pPr algn="ctr">
              <a:lnSpc>
                <a:spcPts val="1800"/>
              </a:lnSpc>
            </a:pPr>
            <a:r>
              <a:rPr lang="en-US" altLang="zh-CN" sz="1600" dirty="0">
                <a:latin typeface="Arial" panose="020B0604020202020204" pitchFamily="34" charset="0"/>
                <a:cs typeface="Arial" panose="020B0604020202020204" pitchFamily="34" charset="0"/>
              </a:rPr>
              <a:t>The driving force from thermodynamics</a:t>
            </a:r>
            <a:endParaRPr lang="zh-CN" altLang="en-US" sz="1600" dirty="0">
              <a:latin typeface="Arial" panose="020B0604020202020204" pitchFamily="34" charset="0"/>
              <a:cs typeface="Arial" panose="020B0604020202020204" pitchFamily="34" charset="0"/>
            </a:endParaRPr>
          </a:p>
        </p:txBody>
      </p:sp>
      <p:sp>
        <p:nvSpPr>
          <p:cNvPr id="28" name="上箭头 5">
            <a:extLst>
              <a:ext uri="{FF2B5EF4-FFF2-40B4-BE49-F238E27FC236}">
                <a16:creationId xmlns:a16="http://schemas.microsoft.com/office/drawing/2014/main" id="{E0931D0A-4B5C-428F-86E9-9D0324D5F58E}"/>
              </a:ext>
            </a:extLst>
          </p:cNvPr>
          <p:cNvSpPr/>
          <p:nvPr/>
        </p:nvSpPr>
        <p:spPr>
          <a:xfrm>
            <a:off x="3448346" y="4918774"/>
            <a:ext cx="214314" cy="144000"/>
          </a:xfrm>
          <a:prstGeom prst="upArrow">
            <a:avLst/>
          </a:prstGeom>
          <a:solidFill>
            <a:srgbClr val="FDA18B"/>
          </a:solidFill>
        </p:spPr>
        <p:txBody>
          <a:bodyPr wrap="square" rtlCol="0">
            <a:spAutoFit/>
          </a:bodyPr>
          <a:lstStyle/>
          <a:p>
            <a:pPr algn="ctr">
              <a:lnSpc>
                <a:spcPts val="1600"/>
              </a:lnSpc>
            </a:pPr>
            <a:endParaRPr lang="zh-CN" altLang="en-US" sz="1400" dirty="0">
              <a:solidFill>
                <a:schemeClr val="tx1"/>
              </a:solidFill>
            </a:endParaRPr>
          </a:p>
        </p:txBody>
      </p:sp>
      <p:sp>
        <p:nvSpPr>
          <p:cNvPr id="29" name="TextBox 6">
            <a:extLst>
              <a:ext uri="{FF2B5EF4-FFF2-40B4-BE49-F238E27FC236}">
                <a16:creationId xmlns:a16="http://schemas.microsoft.com/office/drawing/2014/main" id="{AA2A05AD-0264-41AA-A4B3-6D3518F46C8C}"/>
              </a:ext>
            </a:extLst>
          </p:cNvPr>
          <p:cNvSpPr txBox="1"/>
          <p:nvPr/>
        </p:nvSpPr>
        <p:spPr>
          <a:xfrm>
            <a:off x="1583708" y="4581915"/>
            <a:ext cx="3960000" cy="307450"/>
          </a:xfrm>
          <a:prstGeom prst="roundRect">
            <a:avLst/>
          </a:prstGeom>
          <a:solidFill>
            <a:srgbClr val="FDAF9D"/>
          </a:solidFill>
        </p:spPr>
        <p:txBody>
          <a:bodyPr wrap="square" lIns="36000" tIns="36000" rIns="36000" bIns="36000" rtlCol="0">
            <a:spAutoFit/>
          </a:bodyPr>
          <a:lstStyle/>
          <a:p>
            <a:pPr algn="ctr">
              <a:lnSpc>
                <a:spcPts val="1600"/>
              </a:lnSpc>
            </a:pPr>
            <a:r>
              <a:rPr lang="en-US" altLang="zh-CN" sz="1400" dirty="0">
                <a:latin typeface="Arial" panose="020B0604020202020204" pitchFamily="34" charset="0"/>
                <a:cs typeface="Arial" panose="020B0604020202020204" pitchFamily="34" charset="0"/>
              </a:rPr>
              <a:t>Formation and accumulation of HHCBEs</a:t>
            </a:r>
            <a:endParaRPr lang="zh-CN" altLang="en-US" sz="1400" dirty="0">
              <a:latin typeface="Arial" panose="020B0604020202020204" pitchFamily="34" charset="0"/>
              <a:cs typeface="Arial" panose="020B0604020202020204" pitchFamily="34" charset="0"/>
            </a:endParaRPr>
          </a:p>
        </p:txBody>
      </p:sp>
      <p:sp>
        <p:nvSpPr>
          <p:cNvPr id="30" name="上箭头 5">
            <a:extLst>
              <a:ext uri="{FF2B5EF4-FFF2-40B4-BE49-F238E27FC236}">
                <a16:creationId xmlns:a16="http://schemas.microsoft.com/office/drawing/2014/main" id="{17C75408-DBFD-4637-B367-EB5968D2BB16}"/>
              </a:ext>
            </a:extLst>
          </p:cNvPr>
          <p:cNvSpPr/>
          <p:nvPr/>
        </p:nvSpPr>
        <p:spPr>
          <a:xfrm>
            <a:off x="3459812" y="4382083"/>
            <a:ext cx="214314" cy="144000"/>
          </a:xfrm>
          <a:prstGeom prst="upArrow">
            <a:avLst/>
          </a:prstGeom>
          <a:solidFill>
            <a:srgbClr val="FDA18B"/>
          </a:solidFill>
        </p:spPr>
        <p:txBody>
          <a:bodyPr wrap="square" rtlCol="0">
            <a:spAutoFit/>
          </a:bodyPr>
          <a:lstStyle/>
          <a:p>
            <a:pPr algn="ctr">
              <a:lnSpc>
                <a:spcPts val="1600"/>
              </a:lnSpc>
            </a:pPr>
            <a:endParaRPr lang="zh-CN" altLang="en-US" sz="1400" dirty="0">
              <a:solidFill>
                <a:schemeClr val="tx1"/>
              </a:solidFill>
            </a:endParaRPr>
          </a:p>
        </p:txBody>
      </p:sp>
      <p:sp>
        <p:nvSpPr>
          <p:cNvPr id="32" name="箭头: 右 75">
            <a:extLst>
              <a:ext uri="{FF2B5EF4-FFF2-40B4-BE49-F238E27FC236}">
                <a16:creationId xmlns:a16="http://schemas.microsoft.com/office/drawing/2014/main" id="{E5379D61-AE99-40CE-B751-4CD974695F8B}"/>
              </a:ext>
            </a:extLst>
          </p:cNvPr>
          <p:cNvSpPr/>
          <p:nvPr/>
        </p:nvSpPr>
        <p:spPr>
          <a:xfrm>
            <a:off x="4261485" y="2609215"/>
            <a:ext cx="158115" cy="252095"/>
          </a:xfrm>
          <a:prstGeom prst="rightArrow">
            <a:avLst/>
          </a:prstGeom>
          <a:solidFill>
            <a:srgbClr val="5482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r>
              <a:rPr lang="en-US" altLang="zh-CN" sz="1400" b="1" dirty="0">
                <a:latin typeface="Calibri" panose="020F0502020204030204" pitchFamily="34" charset="0"/>
                <a:ea typeface="Arial Unicode MS" panose="020B0604020202020204" charset="-122"/>
                <a:cs typeface="Calibri" panose="020F0502020204030204" pitchFamily="34" charset="0"/>
              </a:rPr>
              <a:t> </a:t>
            </a:r>
          </a:p>
        </p:txBody>
      </p:sp>
      <p:sp>
        <p:nvSpPr>
          <p:cNvPr id="34" name="矩形: 圆角 33">
            <a:extLst>
              <a:ext uri="{FF2B5EF4-FFF2-40B4-BE49-F238E27FC236}">
                <a16:creationId xmlns:a16="http://schemas.microsoft.com/office/drawing/2014/main" id="{8DDAAA74-9978-4DD6-A58B-38B31A20C615}"/>
              </a:ext>
            </a:extLst>
          </p:cNvPr>
          <p:cNvSpPr/>
          <p:nvPr/>
        </p:nvSpPr>
        <p:spPr>
          <a:xfrm>
            <a:off x="1438910" y="2411095"/>
            <a:ext cx="1260000" cy="647700"/>
          </a:xfrm>
          <a:prstGeom prst="roundRect">
            <a:avLst>
              <a:gd name="adj" fmla="val 11392"/>
            </a:avLst>
          </a:prstGeom>
          <a:solidFill>
            <a:srgbClr val="9BC2E5"/>
          </a:solidFill>
          <a:ln w="12700">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lnSpc>
                <a:spcPts val="1500"/>
              </a:lnSpc>
            </a:pPr>
            <a:r>
              <a:rPr lang="en-US" altLang="zh-CN" sz="1400" b="1" dirty="0">
                <a:solidFill>
                  <a:schemeClr val="tx1"/>
                </a:solidFill>
                <a:latin typeface="Calibri" panose="020F0502020204030204" pitchFamily="34" charset="0"/>
                <a:ea typeface="Arial Unicode MS" panose="020B0604020202020204" charset="-122"/>
                <a:cs typeface="Calibri" panose="020F0502020204030204" pitchFamily="34" charset="0"/>
                <a:sym typeface="+mn-ea"/>
              </a:rPr>
              <a:t>Survival of the fit &amp; elimination of the unfit</a:t>
            </a:r>
          </a:p>
        </p:txBody>
      </p:sp>
      <p:sp>
        <p:nvSpPr>
          <p:cNvPr id="53" name="矩形: 圆角 52">
            <a:extLst>
              <a:ext uri="{FF2B5EF4-FFF2-40B4-BE49-F238E27FC236}">
                <a16:creationId xmlns:a16="http://schemas.microsoft.com/office/drawing/2014/main" id="{FFDA3CEE-C880-4785-AC91-59172859CA46}"/>
              </a:ext>
            </a:extLst>
          </p:cNvPr>
          <p:cNvSpPr/>
          <p:nvPr/>
        </p:nvSpPr>
        <p:spPr>
          <a:xfrm>
            <a:off x="4430395" y="2411095"/>
            <a:ext cx="1259840" cy="647700"/>
          </a:xfrm>
          <a:prstGeom prst="roundRect">
            <a:avLst>
              <a:gd name="adj" fmla="val 15302"/>
            </a:avLst>
          </a:prstGeom>
          <a:solidFill>
            <a:srgbClr val="A6D08C"/>
          </a:solidFill>
          <a:ln w="12700">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lnSpc>
                <a:spcPts val="1500"/>
              </a:lnSpc>
              <a:buClrTx/>
              <a:buSzTx/>
              <a:buFontTx/>
            </a:pPr>
            <a:r>
              <a:rPr lang="en-US" altLang="zh-CN" sz="1400" b="1" dirty="0">
                <a:solidFill>
                  <a:schemeClr val="tx1"/>
                </a:solidFill>
                <a:latin typeface="Calibri" panose="020F0502020204030204" pitchFamily="34" charset="0"/>
                <a:ea typeface="Arial Unicode MS" panose="020B0604020202020204" charset="-122"/>
                <a:cs typeface="Calibri" panose="020F0502020204030204" pitchFamily="34" charset="0"/>
                <a:sym typeface="+mn-ea"/>
              </a:rPr>
              <a:t>C</a:t>
            </a:r>
            <a:r>
              <a:rPr lang="en-US" sz="1400" b="1" dirty="0">
                <a:solidFill>
                  <a:schemeClr val="tx1"/>
                </a:solidFill>
                <a:latin typeface="Calibri" panose="020F0502020204030204" pitchFamily="34" charset="0"/>
                <a:ea typeface="Arial Unicode MS" panose="020B0604020202020204" charset="-122"/>
                <a:cs typeface="Calibri" panose="020F0502020204030204" pitchFamily="34" charset="0"/>
                <a:sym typeface="+mn-ea"/>
              </a:rPr>
              <a:t>omplicated functions </a:t>
            </a:r>
            <a:r>
              <a:rPr lang="en-US" altLang="zh-CN" sz="1400" b="1" dirty="0">
                <a:solidFill>
                  <a:schemeClr val="tx1"/>
                </a:solidFill>
                <a:latin typeface="Calibri" panose="020F0502020204030204" pitchFamily="34" charset="0"/>
                <a:ea typeface="Arial Unicode MS" panose="020B0604020202020204" charset="-122"/>
                <a:cs typeface="Calibri" panose="020F0502020204030204" pitchFamily="34" charset="0"/>
                <a:sym typeface="+mn-ea"/>
              </a:rPr>
              <a:t>of</a:t>
            </a:r>
            <a:r>
              <a:rPr lang="en-US" sz="1400" b="1" dirty="0">
                <a:solidFill>
                  <a:schemeClr val="tx1"/>
                </a:solidFill>
                <a:latin typeface="Calibri" panose="020F0502020204030204" pitchFamily="34" charset="0"/>
                <a:ea typeface="Arial Unicode MS" panose="020B0604020202020204" charset="-122"/>
                <a:cs typeface="Calibri" panose="020F0502020204030204" pitchFamily="34" charset="0"/>
                <a:sym typeface="+mn-ea"/>
              </a:rPr>
              <a:t> HHCBEs</a:t>
            </a:r>
          </a:p>
        </p:txBody>
      </p:sp>
      <p:sp>
        <p:nvSpPr>
          <p:cNvPr id="54" name="TextBox 29">
            <a:extLst>
              <a:ext uri="{FF2B5EF4-FFF2-40B4-BE49-F238E27FC236}">
                <a16:creationId xmlns:a16="http://schemas.microsoft.com/office/drawing/2014/main" id="{AFC3AA06-83F1-42F4-95A8-168D9C3CB6FE}"/>
              </a:ext>
            </a:extLst>
          </p:cNvPr>
          <p:cNvSpPr txBox="1"/>
          <p:nvPr/>
        </p:nvSpPr>
        <p:spPr>
          <a:xfrm>
            <a:off x="2896553" y="2411095"/>
            <a:ext cx="1332230" cy="617764"/>
          </a:xfrm>
          <a:prstGeom prst="roundRect">
            <a:avLst>
              <a:gd name="adj" fmla="val 10855"/>
            </a:avLst>
          </a:prstGeom>
          <a:solidFill>
            <a:srgbClr val="A6D08C"/>
          </a:solidFill>
        </p:spPr>
        <p:txBody>
          <a:bodyPr wrap="square" lIns="0" tIns="0" rIns="0" bIns="0" rtlCol="0">
            <a:spAutoFit/>
          </a:bodyPr>
          <a:lstStyle/>
          <a:p>
            <a:pPr algn="ctr">
              <a:lnSpc>
                <a:spcPts val="1500"/>
              </a:lnSpc>
            </a:pPr>
            <a:r>
              <a:rPr lang="en-US" altLang="zh-CN" sz="1400" b="1" dirty="0">
                <a:latin typeface="Calibri" panose="020F0502020204030204" pitchFamily="34" charset="0"/>
                <a:ea typeface="Arial Unicode MS" panose="020B0604020202020204" charset="-122"/>
                <a:cs typeface="Calibri" panose="020F0502020204030204" pitchFamily="34" charset="0"/>
              </a:rPr>
              <a:t>Collaboration &amp; altruism inside HHCBEs</a:t>
            </a:r>
          </a:p>
        </p:txBody>
      </p:sp>
      <p:sp>
        <p:nvSpPr>
          <p:cNvPr id="55" name="箭头: 右 75">
            <a:extLst>
              <a:ext uri="{FF2B5EF4-FFF2-40B4-BE49-F238E27FC236}">
                <a16:creationId xmlns:a16="http://schemas.microsoft.com/office/drawing/2014/main" id="{3C6FB7C4-5EC8-4D4D-9B41-AEF7E412504C}"/>
              </a:ext>
            </a:extLst>
          </p:cNvPr>
          <p:cNvSpPr/>
          <p:nvPr/>
        </p:nvSpPr>
        <p:spPr>
          <a:xfrm rot="10800000">
            <a:off x="2708301" y="2609215"/>
            <a:ext cx="158115" cy="252095"/>
          </a:xfrm>
          <a:prstGeom prst="rightArrow">
            <a:avLst/>
          </a:prstGeom>
          <a:solidFill>
            <a:srgbClr val="9BC2E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r>
              <a:rPr lang="en-US" altLang="zh-CN" sz="1400" b="1" dirty="0">
                <a:latin typeface="Calibri" panose="020F0502020204030204" pitchFamily="34" charset="0"/>
                <a:ea typeface="Arial Unicode MS" panose="020B0604020202020204" charset="-122"/>
                <a:cs typeface="Calibri" panose="020F0502020204030204" pitchFamily="34" charset="0"/>
              </a:rPr>
              <a:t> </a:t>
            </a:r>
          </a:p>
        </p:txBody>
      </p:sp>
      <p:sp>
        <p:nvSpPr>
          <p:cNvPr id="56" name="箭头: 右 64">
            <a:extLst>
              <a:ext uri="{FF2B5EF4-FFF2-40B4-BE49-F238E27FC236}">
                <a16:creationId xmlns:a16="http://schemas.microsoft.com/office/drawing/2014/main" id="{BC578B47-990B-4017-89E0-0E7DD2D37849}"/>
              </a:ext>
            </a:extLst>
          </p:cNvPr>
          <p:cNvSpPr/>
          <p:nvPr/>
        </p:nvSpPr>
        <p:spPr>
          <a:xfrm rot="16200000">
            <a:off x="1996838" y="2192020"/>
            <a:ext cx="144145" cy="252095"/>
          </a:xfrm>
          <a:prstGeom prst="rightArrow">
            <a:avLst/>
          </a:prstGeom>
          <a:solidFill>
            <a:srgbClr val="9BC2E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zh-CN" altLang="en-US" sz="1400" b="1">
              <a:latin typeface="Calibri" panose="020F0502020204030204" pitchFamily="34" charset="0"/>
              <a:ea typeface="Arial Unicode MS" panose="020B0604020202020204" charset="-122"/>
              <a:cs typeface="Calibri" panose="020F0502020204030204" pitchFamily="34" charset="0"/>
              <a:sym typeface="+mn-ea"/>
            </a:endParaRPr>
          </a:p>
        </p:txBody>
      </p:sp>
      <p:sp>
        <p:nvSpPr>
          <p:cNvPr id="60" name="箭头: 右 64">
            <a:extLst>
              <a:ext uri="{FF2B5EF4-FFF2-40B4-BE49-F238E27FC236}">
                <a16:creationId xmlns:a16="http://schemas.microsoft.com/office/drawing/2014/main" id="{F3241A03-BBBB-487C-8E50-02221B6185B3}"/>
              </a:ext>
            </a:extLst>
          </p:cNvPr>
          <p:cNvSpPr/>
          <p:nvPr/>
        </p:nvSpPr>
        <p:spPr>
          <a:xfrm rot="16200000">
            <a:off x="4988243" y="2192020"/>
            <a:ext cx="144145" cy="252095"/>
          </a:xfrm>
          <a:prstGeom prst="rightArrow">
            <a:avLst/>
          </a:prstGeom>
          <a:solidFill>
            <a:srgbClr val="5482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zh-CN" altLang="en-US" sz="1400" b="1">
              <a:latin typeface="Calibri" panose="020F0502020204030204" pitchFamily="34" charset="0"/>
              <a:ea typeface="Arial Unicode MS" panose="020B0604020202020204" charset="-122"/>
              <a:cs typeface="Calibri" panose="020F0502020204030204" pitchFamily="34" charset="0"/>
              <a:sym typeface="+mn-ea"/>
            </a:endParaRPr>
          </a:p>
        </p:txBody>
      </p:sp>
      <p:sp>
        <p:nvSpPr>
          <p:cNvPr id="61" name="文本框 69">
            <a:extLst>
              <a:ext uri="{FF2B5EF4-FFF2-40B4-BE49-F238E27FC236}">
                <a16:creationId xmlns:a16="http://schemas.microsoft.com/office/drawing/2014/main" id="{527D48CD-F5E9-4A25-907D-F51D1D5B767E}"/>
              </a:ext>
            </a:extLst>
          </p:cNvPr>
          <p:cNvSpPr txBox="1"/>
          <p:nvPr/>
        </p:nvSpPr>
        <p:spPr>
          <a:xfrm>
            <a:off x="1438910" y="3244850"/>
            <a:ext cx="1260000" cy="1043940"/>
          </a:xfrm>
          <a:prstGeom prst="roundRect">
            <a:avLst>
              <a:gd name="adj" fmla="val 10713"/>
            </a:avLst>
          </a:prstGeom>
          <a:solidFill>
            <a:srgbClr val="FDAF9D"/>
          </a:solidFill>
          <a:ln w="12700">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defPPr>
              <a:defRPr lang="en-US"/>
            </a:defPPr>
            <a:lvl1pPr algn="ctr">
              <a:lnSpc>
                <a:spcPts val="1300"/>
              </a:lnSpc>
              <a:buClrTx/>
              <a:buSzTx/>
              <a:buFontTx/>
              <a:defRPr sz="1200">
                <a:solidFill>
                  <a:schemeClr val="tx1"/>
                </a:solidFill>
                <a:cs typeface="Arial" panose="020B0604020202020204" pitchFamily="34" charset="0"/>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a:lnSpc>
                <a:spcPts val="1500"/>
              </a:lnSpc>
            </a:pPr>
            <a:r>
              <a:rPr lang="en-US" altLang="zh-CN" sz="1400" b="1" dirty="0">
                <a:latin typeface="Calibri" panose="020F0502020204030204" pitchFamily="34" charset="0"/>
                <a:ea typeface="Arial Unicode MS" panose="020B0604020202020204" charset="-122"/>
                <a:cs typeface="Calibri" panose="020F0502020204030204" pitchFamily="34" charset="0"/>
                <a:sym typeface="+mn-ea"/>
              </a:rPr>
              <a:t>Regeneration </a:t>
            </a:r>
          </a:p>
          <a:p>
            <a:pPr>
              <a:lnSpc>
                <a:spcPts val="1500"/>
              </a:lnSpc>
            </a:pPr>
            <a:r>
              <a:rPr lang="en-US" altLang="zh-CN" sz="1400" b="1" dirty="0">
                <a:latin typeface="Calibri" panose="020F0502020204030204" pitchFamily="34" charset="0"/>
                <a:ea typeface="Arial Unicode MS" panose="020B0604020202020204" charset="-122"/>
                <a:cs typeface="Calibri" panose="020F0502020204030204" pitchFamily="34" charset="0"/>
                <a:sym typeface="+mn-ea"/>
              </a:rPr>
              <a:t>of HHCBEs which usually carry some</a:t>
            </a:r>
          </a:p>
          <a:p>
            <a:pPr>
              <a:lnSpc>
                <a:spcPts val="1500"/>
              </a:lnSpc>
            </a:pPr>
            <a:r>
              <a:rPr lang="en-US" altLang="zh-CN" sz="1400" b="1" dirty="0">
                <a:latin typeface="Calibri" panose="020F0502020204030204" pitchFamily="34" charset="0"/>
                <a:ea typeface="Arial Unicode MS" panose="020B0604020202020204" charset="-122"/>
                <a:cs typeface="Calibri" panose="020F0502020204030204" pitchFamily="34" charset="0"/>
                <a:sym typeface="+mn-ea"/>
              </a:rPr>
              <a:t>changes</a:t>
            </a:r>
          </a:p>
        </p:txBody>
      </p:sp>
      <p:sp>
        <p:nvSpPr>
          <p:cNvPr id="62" name="矩形: 圆角 166">
            <a:extLst>
              <a:ext uri="{FF2B5EF4-FFF2-40B4-BE49-F238E27FC236}">
                <a16:creationId xmlns:a16="http://schemas.microsoft.com/office/drawing/2014/main" id="{9B632703-846D-4D8A-8EE5-AD26503A8E83}"/>
              </a:ext>
            </a:extLst>
          </p:cNvPr>
          <p:cNvSpPr/>
          <p:nvPr/>
        </p:nvSpPr>
        <p:spPr>
          <a:xfrm>
            <a:off x="4430395" y="3244850"/>
            <a:ext cx="1259840" cy="1043940"/>
          </a:xfrm>
          <a:prstGeom prst="roundRect">
            <a:avLst>
              <a:gd name="adj" fmla="val 11891"/>
            </a:avLst>
          </a:prstGeom>
          <a:solidFill>
            <a:srgbClr val="FDAF9D"/>
          </a:solidFill>
          <a:ln w="12700">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lnSpc>
                <a:spcPts val="1500"/>
              </a:lnSpc>
              <a:buClrTx/>
              <a:buSzTx/>
              <a:buFontTx/>
            </a:pPr>
            <a:r>
              <a:rPr lang="en-US" sz="1400" b="1" dirty="0">
                <a:solidFill>
                  <a:schemeClr val="tx1"/>
                </a:solidFill>
                <a:latin typeface="Calibri" panose="020F0502020204030204" pitchFamily="34" charset="0"/>
                <a:ea typeface="Arial Unicode MS" panose="020B0604020202020204" charset="-122"/>
                <a:cs typeface="Calibri" panose="020F0502020204030204" pitchFamily="34" charset="0"/>
                <a:sym typeface="+mn-ea"/>
              </a:rPr>
              <a:t>Increase  of </a:t>
            </a:r>
            <a:r>
              <a:rPr lang="en-US" altLang="zh-CN" sz="1400" b="1" dirty="0">
                <a:solidFill>
                  <a:schemeClr val="tx1"/>
                </a:solidFill>
                <a:latin typeface="Calibri" panose="020F0502020204030204" pitchFamily="34" charset="0"/>
                <a:ea typeface="Arial Unicode MS" panose="020B0604020202020204" charset="-122"/>
                <a:cs typeface="Calibri" panose="020F0502020204030204" pitchFamily="34" charset="0"/>
                <a:sym typeface="+mn-ea"/>
              </a:rPr>
              <a:t>structural complexity and </a:t>
            </a:r>
            <a:r>
              <a:rPr lang="en-US" sz="1400" b="1" dirty="0">
                <a:solidFill>
                  <a:schemeClr val="tx1"/>
                </a:solidFill>
                <a:latin typeface="Calibri" panose="020F0502020204030204" pitchFamily="34" charset="0"/>
                <a:ea typeface="Arial Unicode MS" panose="020B0604020202020204" charset="-122"/>
                <a:cs typeface="Calibri" panose="020F0502020204030204" pitchFamily="34" charset="0"/>
                <a:sym typeface="+mn-ea"/>
              </a:rPr>
              <a:t>hierarchy</a:t>
            </a:r>
            <a:r>
              <a:rPr lang="en-US" altLang="zh-CN" sz="1400" b="1" dirty="0">
                <a:solidFill>
                  <a:schemeClr val="tx1"/>
                </a:solidFill>
                <a:latin typeface="Calibri" panose="020F0502020204030204" pitchFamily="34" charset="0"/>
                <a:ea typeface="Arial Unicode MS" panose="020B0604020202020204" charset="-122"/>
                <a:cs typeface="Calibri" panose="020F0502020204030204" pitchFamily="34" charset="0"/>
                <a:sym typeface="+mn-ea"/>
              </a:rPr>
              <a:t> of CBEs</a:t>
            </a:r>
            <a:endParaRPr lang="en-US" sz="1400" b="1" dirty="0">
              <a:solidFill>
                <a:schemeClr val="tx1"/>
              </a:solidFill>
              <a:latin typeface="Calibri" panose="020F0502020204030204" pitchFamily="34" charset="0"/>
              <a:ea typeface="Arial Unicode MS" panose="020B0604020202020204" charset="-122"/>
              <a:cs typeface="Calibri" panose="020F0502020204030204" pitchFamily="34" charset="0"/>
              <a:sym typeface="+mn-ea"/>
            </a:endParaRPr>
          </a:p>
        </p:txBody>
      </p:sp>
      <p:sp>
        <p:nvSpPr>
          <p:cNvPr id="63" name="TextBox 29">
            <a:extLst>
              <a:ext uri="{FF2B5EF4-FFF2-40B4-BE49-F238E27FC236}">
                <a16:creationId xmlns:a16="http://schemas.microsoft.com/office/drawing/2014/main" id="{DBD6B2CD-BD3F-4575-A97C-900095AA68D7}"/>
              </a:ext>
            </a:extLst>
          </p:cNvPr>
          <p:cNvSpPr txBox="1"/>
          <p:nvPr/>
        </p:nvSpPr>
        <p:spPr>
          <a:xfrm>
            <a:off x="2896553" y="3244850"/>
            <a:ext cx="1332230" cy="1044000"/>
          </a:xfrm>
          <a:prstGeom prst="roundRect">
            <a:avLst>
              <a:gd name="adj" fmla="val 10855"/>
            </a:avLst>
          </a:prstGeom>
          <a:solidFill>
            <a:srgbClr val="FDAF9D"/>
          </a:solidFill>
        </p:spPr>
        <p:txBody>
          <a:bodyPr wrap="square" lIns="36000" tIns="36000" rIns="36000" bIns="36000" rtlCol="0">
            <a:spAutoFit/>
          </a:bodyPr>
          <a:lstStyle/>
          <a:p>
            <a:pPr algn="ctr">
              <a:lnSpc>
                <a:spcPts val="1500"/>
              </a:lnSpc>
            </a:pPr>
            <a:r>
              <a:rPr lang="en-US" altLang="zh-CN" sz="1400" b="1" dirty="0">
                <a:latin typeface="Calibri" panose="020F0502020204030204" pitchFamily="34" charset="0"/>
                <a:ea typeface="Arial Unicode MS" panose="020B0604020202020204" charset="-122"/>
                <a:cs typeface="Calibri" panose="020F0502020204030204" pitchFamily="34" charset="0"/>
              </a:rPr>
              <a:t>Increase of </a:t>
            </a:r>
          </a:p>
          <a:p>
            <a:pPr algn="ctr">
              <a:lnSpc>
                <a:spcPts val="1500"/>
              </a:lnSpc>
            </a:pPr>
            <a:r>
              <a:rPr lang="en-US" altLang="zh-CN" sz="1400" b="1" dirty="0">
                <a:latin typeface="Calibri" panose="020F0502020204030204" pitchFamily="34" charset="0"/>
                <a:ea typeface="Arial Unicode MS" panose="020B0604020202020204" charset="-122"/>
                <a:cs typeface="Calibri" panose="020F0502020204030204" pitchFamily="34" charset="0"/>
              </a:rPr>
              <a:t>the amount of HHCBEs which shall degrade later</a:t>
            </a:r>
            <a:endParaRPr lang="zh-CN" altLang="en-US" sz="1400" b="1" dirty="0">
              <a:latin typeface="Calibri" panose="020F0502020204030204" pitchFamily="34" charset="0"/>
              <a:ea typeface="Arial Unicode MS" panose="020B0604020202020204" charset="-122"/>
              <a:cs typeface="Calibri" panose="020F0502020204030204" pitchFamily="34" charset="0"/>
            </a:endParaRPr>
          </a:p>
        </p:txBody>
      </p:sp>
      <p:sp>
        <p:nvSpPr>
          <p:cNvPr id="64" name="箭头: 右 75">
            <a:extLst>
              <a:ext uri="{FF2B5EF4-FFF2-40B4-BE49-F238E27FC236}">
                <a16:creationId xmlns:a16="http://schemas.microsoft.com/office/drawing/2014/main" id="{0D56EA14-8E1C-4F14-AB02-A775CCA8C973}"/>
              </a:ext>
            </a:extLst>
          </p:cNvPr>
          <p:cNvSpPr/>
          <p:nvPr/>
        </p:nvSpPr>
        <p:spPr>
          <a:xfrm rot="10800000">
            <a:off x="2722880" y="3641090"/>
            <a:ext cx="144145" cy="252095"/>
          </a:xfrm>
          <a:prstGeom prst="rightArrow">
            <a:avLst/>
          </a:prstGeom>
          <a:solidFill>
            <a:srgbClr val="FDAF9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r>
              <a:rPr lang="en-US" altLang="zh-CN" sz="1400" b="1" dirty="0">
                <a:latin typeface="Calibri" panose="020F0502020204030204" pitchFamily="34" charset="0"/>
                <a:ea typeface="Arial Unicode MS" panose="020B0604020202020204" charset="-122"/>
                <a:cs typeface="Calibri" panose="020F0502020204030204" pitchFamily="34" charset="0"/>
              </a:rPr>
              <a:t> </a:t>
            </a:r>
          </a:p>
        </p:txBody>
      </p:sp>
      <p:sp>
        <p:nvSpPr>
          <p:cNvPr id="65" name="箭头: 右 169">
            <a:extLst>
              <a:ext uri="{FF2B5EF4-FFF2-40B4-BE49-F238E27FC236}">
                <a16:creationId xmlns:a16="http://schemas.microsoft.com/office/drawing/2014/main" id="{16ABB10A-AE03-4F52-A068-CBD6202B0D5E}"/>
              </a:ext>
            </a:extLst>
          </p:cNvPr>
          <p:cNvSpPr/>
          <p:nvPr/>
        </p:nvSpPr>
        <p:spPr>
          <a:xfrm>
            <a:off x="4269105" y="3641090"/>
            <a:ext cx="144145" cy="252095"/>
          </a:xfrm>
          <a:prstGeom prst="rightArrow">
            <a:avLst/>
          </a:prstGeom>
          <a:solidFill>
            <a:srgbClr val="FDAF9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r>
              <a:rPr lang="en-US" altLang="zh-CN" sz="1400" b="1" dirty="0">
                <a:latin typeface="Calibri" panose="020F0502020204030204" pitchFamily="34" charset="0"/>
                <a:ea typeface="Arial Unicode MS" panose="020B0604020202020204" charset="-122"/>
                <a:cs typeface="Calibri" panose="020F0502020204030204" pitchFamily="34" charset="0"/>
              </a:rPr>
              <a:t> </a:t>
            </a:r>
          </a:p>
        </p:txBody>
      </p:sp>
      <p:sp>
        <p:nvSpPr>
          <p:cNvPr id="66" name="矩形: 圆角 171">
            <a:extLst>
              <a:ext uri="{FF2B5EF4-FFF2-40B4-BE49-F238E27FC236}">
                <a16:creationId xmlns:a16="http://schemas.microsoft.com/office/drawing/2014/main" id="{A808C01C-6D63-4CA6-93C7-77E66383C3A1}"/>
              </a:ext>
            </a:extLst>
          </p:cNvPr>
          <p:cNvSpPr/>
          <p:nvPr/>
        </p:nvSpPr>
        <p:spPr>
          <a:xfrm>
            <a:off x="1438910" y="1792605"/>
            <a:ext cx="1260000" cy="431800"/>
          </a:xfrm>
          <a:prstGeom prst="roundRect">
            <a:avLst>
              <a:gd name="adj" fmla="val 12227"/>
            </a:avLst>
          </a:prstGeom>
          <a:solidFill>
            <a:srgbClr val="9BC2E5"/>
          </a:solidFill>
          <a:ln w="12700">
            <a:noFill/>
          </a:ln>
        </p:spPr>
        <p:style>
          <a:lnRef idx="2">
            <a:schemeClr val="accent1">
              <a:shade val="50000"/>
            </a:schemeClr>
          </a:lnRef>
          <a:fillRef idx="1">
            <a:schemeClr val="accent1"/>
          </a:fillRef>
          <a:effectRef idx="0">
            <a:schemeClr val="accent1"/>
          </a:effectRef>
          <a:fontRef idx="minor">
            <a:schemeClr val="lt1"/>
          </a:fontRef>
        </p:style>
        <p:txBody>
          <a:bodyPr lIns="0" tIns="36195" rIns="0" bIns="36000"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lnSpc>
                <a:spcPts val="1500"/>
              </a:lnSpc>
            </a:pPr>
            <a:r>
              <a:rPr lang="en-US" altLang="zh-CN" sz="1400" b="1" dirty="0">
                <a:solidFill>
                  <a:schemeClr val="tx1"/>
                </a:solidFill>
                <a:latin typeface="Calibri" panose="020F0502020204030204" pitchFamily="34" charset="0"/>
                <a:ea typeface="Arial Unicode MS" panose="020B0604020202020204" charset="-122"/>
                <a:cs typeface="Calibri" panose="020F0502020204030204" pitchFamily="34" charset="0"/>
                <a:sym typeface="+mn-ea"/>
              </a:rPr>
              <a:t>Increase of HHCBE diversity</a:t>
            </a:r>
          </a:p>
        </p:txBody>
      </p:sp>
      <p:sp>
        <p:nvSpPr>
          <p:cNvPr id="67" name="TextBox 22">
            <a:extLst>
              <a:ext uri="{FF2B5EF4-FFF2-40B4-BE49-F238E27FC236}">
                <a16:creationId xmlns:a16="http://schemas.microsoft.com/office/drawing/2014/main" id="{E0093DE5-8E19-4A58-8C81-29BA8E1C7A36}"/>
              </a:ext>
            </a:extLst>
          </p:cNvPr>
          <p:cNvSpPr txBox="1"/>
          <p:nvPr/>
        </p:nvSpPr>
        <p:spPr>
          <a:xfrm>
            <a:off x="2896553" y="1790700"/>
            <a:ext cx="2771775" cy="426331"/>
          </a:xfrm>
          <a:prstGeom prst="roundRect">
            <a:avLst/>
          </a:prstGeom>
          <a:solidFill>
            <a:srgbClr val="9BC2E5"/>
          </a:solidFill>
        </p:spPr>
        <p:txBody>
          <a:bodyPr wrap="square" lIns="36000" tIns="0" rIns="36000" bIns="0" rtlCol="0">
            <a:spAutoFit/>
          </a:bodyPr>
          <a:lstStyle/>
          <a:p>
            <a:pPr algn="ctr">
              <a:lnSpc>
                <a:spcPts val="1500"/>
              </a:lnSpc>
            </a:pPr>
            <a:r>
              <a:rPr lang="en-US" altLang="zh-CN" sz="1400" b="1" dirty="0">
                <a:latin typeface="Calibri" panose="020F0502020204030204" pitchFamily="34" charset="0"/>
                <a:ea typeface="Arial Unicode MS" panose="020B0604020202020204" charset="-122"/>
                <a:cs typeface="Calibri" panose="020F0502020204030204" pitchFamily="34" charset="0"/>
              </a:rPr>
              <a:t>Increase of HHCBE fitness</a:t>
            </a:r>
          </a:p>
          <a:p>
            <a:pPr algn="ctr">
              <a:lnSpc>
                <a:spcPts val="1500"/>
              </a:lnSpc>
            </a:pPr>
            <a:r>
              <a:rPr lang="en-US" altLang="zh-CN" sz="1400" b="1" dirty="0">
                <a:latin typeface="Calibri" panose="020F0502020204030204" pitchFamily="34" charset="0"/>
                <a:ea typeface="Arial Unicode MS" panose="020B0604020202020204" charset="-122"/>
                <a:cs typeface="Calibri" panose="020F0502020204030204" pitchFamily="34" charset="0"/>
                <a:sym typeface="+mn-ea"/>
              </a:rPr>
              <a:t>Increase of HHCBE order</a:t>
            </a:r>
            <a:endParaRPr lang="zh-CN" altLang="en-US" sz="1400" b="1" dirty="0">
              <a:latin typeface="Calibri" panose="020F0502020204030204" pitchFamily="34" charset="0"/>
              <a:ea typeface="Arial Unicode MS" panose="020B0604020202020204" charset="-122"/>
              <a:cs typeface="Calibri" panose="020F0502020204030204" pitchFamily="34" charset="0"/>
            </a:endParaRPr>
          </a:p>
        </p:txBody>
      </p:sp>
      <p:sp>
        <p:nvSpPr>
          <p:cNvPr id="68" name="箭头: 右 75">
            <a:extLst>
              <a:ext uri="{FF2B5EF4-FFF2-40B4-BE49-F238E27FC236}">
                <a16:creationId xmlns:a16="http://schemas.microsoft.com/office/drawing/2014/main" id="{8E624826-301B-4A52-A0B0-A5958B1B93B9}"/>
              </a:ext>
            </a:extLst>
          </p:cNvPr>
          <p:cNvSpPr/>
          <p:nvPr/>
        </p:nvSpPr>
        <p:spPr>
          <a:xfrm rot="19680000">
            <a:off x="2715730" y="2195747"/>
            <a:ext cx="180000" cy="252095"/>
          </a:xfrm>
          <a:prstGeom prst="rightArrow">
            <a:avLst/>
          </a:prstGeom>
          <a:solidFill>
            <a:srgbClr val="9BC2E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r>
              <a:rPr lang="en-US" altLang="zh-CN" sz="1400" b="1" dirty="0">
                <a:latin typeface="Calibri" panose="020F0502020204030204" pitchFamily="34" charset="0"/>
                <a:ea typeface="Arial Unicode MS" panose="020B0604020202020204" charset="-122"/>
                <a:cs typeface="Calibri" panose="020F0502020204030204" pitchFamily="34" charset="0"/>
              </a:rPr>
              <a:t> </a:t>
            </a:r>
          </a:p>
        </p:txBody>
      </p:sp>
      <p:sp>
        <p:nvSpPr>
          <p:cNvPr id="69" name="箭头: 右 75">
            <a:extLst>
              <a:ext uri="{FF2B5EF4-FFF2-40B4-BE49-F238E27FC236}">
                <a16:creationId xmlns:a16="http://schemas.microsoft.com/office/drawing/2014/main" id="{640C5D5B-05B2-44A7-85B2-C52775002B2F}"/>
              </a:ext>
            </a:extLst>
          </p:cNvPr>
          <p:cNvSpPr/>
          <p:nvPr/>
        </p:nvSpPr>
        <p:spPr>
          <a:xfrm rot="19680000">
            <a:off x="2725661" y="3054902"/>
            <a:ext cx="180000" cy="252095"/>
          </a:xfrm>
          <a:prstGeom prst="rightArrow">
            <a:avLst/>
          </a:prstGeom>
          <a:solidFill>
            <a:srgbClr val="9BC2E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r>
              <a:rPr lang="en-US" altLang="zh-CN" sz="1400" b="1" dirty="0">
                <a:latin typeface="Calibri" panose="020F0502020204030204" pitchFamily="34" charset="0"/>
                <a:ea typeface="Arial Unicode MS" panose="020B0604020202020204" charset="-122"/>
              </a:rPr>
              <a:t> </a:t>
            </a:r>
          </a:p>
        </p:txBody>
      </p:sp>
      <p:sp>
        <p:nvSpPr>
          <p:cNvPr id="70" name="箭头: 右 75">
            <a:extLst>
              <a:ext uri="{FF2B5EF4-FFF2-40B4-BE49-F238E27FC236}">
                <a16:creationId xmlns:a16="http://schemas.microsoft.com/office/drawing/2014/main" id="{0E880408-D24F-48DA-91C6-3B399058832A}"/>
              </a:ext>
            </a:extLst>
          </p:cNvPr>
          <p:cNvSpPr/>
          <p:nvPr/>
        </p:nvSpPr>
        <p:spPr>
          <a:xfrm rot="13200000">
            <a:off x="4232000" y="3018107"/>
            <a:ext cx="180000" cy="252095"/>
          </a:xfrm>
          <a:prstGeom prst="rightArrow">
            <a:avLst/>
          </a:prstGeom>
          <a:solidFill>
            <a:srgbClr val="5482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r>
              <a:rPr lang="en-US" altLang="zh-CN" sz="1400" b="1" dirty="0">
                <a:latin typeface="Calibri" panose="020F0502020204030204" pitchFamily="34" charset="0"/>
                <a:ea typeface="Arial Unicode MS" panose="020B0604020202020204" charset="-122"/>
                <a:cs typeface="Calibri" panose="020F0502020204030204" pitchFamily="34" charset="0"/>
              </a:rPr>
              <a:t> </a:t>
            </a:r>
          </a:p>
        </p:txBody>
      </p:sp>
      <p:sp>
        <p:nvSpPr>
          <p:cNvPr id="71" name="对话气泡: 圆角矩形 90">
            <a:extLst>
              <a:ext uri="{FF2B5EF4-FFF2-40B4-BE49-F238E27FC236}">
                <a16:creationId xmlns:a16="http://schemas.microsoft.com/office/drawing/2014/main" id="{81FDE499-9C0F-484A-B9D0-439B14656524}"/>
              </a:ext>
            </a:extLst>
          </p:cNvPr>
          <p:cNvSpPr/>
          <p:nvPr/>
        </p:nvSpPr>
        <p:spPr>
          <a:xfrm>
            <a:off x="7171781" y="1764635"/>
            <a:ext cx="2602353" cy="1332000"/>
          </a:xfrm>
          <a:prstGeom prst="wedgeRoundRectCallout">
            <a:avLst>
              <a:gd name="adj1" fmla="val -111188"/>
              <a:gd name="adj2" fmla="val -23653"/>
              <a:gd name="adj3" fmla="val 16667"/>
            </a:avLst>
          </a:prstGeom>
          <a:solidFill>
            <a:schemeClr val="bg1">
              <a:lumMod val="85000"/>
            </a:schemeClr>
          </a:solidFill>
          <a:ln>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lnSpc>
                <a:spcPts val="2300"/>
              </a:lnSpc>
            </a:pPr>
            <a:r>
              <a:rPr lang="en-US" altLang="zh-CN" dirty="0">
                <a:solidFill>
                  <a:srgbClr val="800000"/>
                </a:solidFill>
                <a:latin typeface="Arial" panose="020B0604020202020204" pitchFamily="34" charset="0"/>
                <a:cs typeface="Arial" panose="020B0604020202020204" pitchFamily="34" charset="0"/>
              </a:rPr>
              <a:t>Order in biology </a:t>
            </a:r>
          </a:p>
          <a:p>
            <a:pPr algn="ctr">
              <a:lnSpc>
                <a:spcPts val="2300"/>
              </a:lnSpc>
            </a:pPr>
            <a:r>
              <a:rPr lang="en-US" altLang="zh-CN" dirty="0">
                <a:solidFill>
                  <a:srgbClr val="800000"/>
                </a:solidFill>
                <a:latin typeface="Arial" panose="020B0604020202020204" pitchFamily="34" charset="0"/>
                <a:cs typeface="Arial" panose="020B0604020202020204" pitchFamily="34" charset="0"/>
              </a:rPr>
              <a:t>does not result from </a:t>
            </a:r>
          </a:p>
          <a:p>
            <a:pPr algn="ctr">
              <a:lnSpc>
                <a:spcPts val="2300"/>
              </a:lnSpc>
            </a:pPr>
            <a:r>
              <a:rPr lang="en-US" altLang="zh-CN" dirty="0">
                <a:solidFill>
                  <a:srgbClr val="800000"/>
                </a:solidFill>
                <a:latin typeface="Arial" panose="020B0604020202020204" pitchFamily="34" charset="0"/>
                <a:cs typeface="Arial" panose="020B0604020202020204" pitchFamily="34" charset="0"/>
              </a:rPr>
              <a:t>a short-time input of </a:t>
            </a:r>
          </a:p>
          <a:p>
            <a:pPr algn="ctr">
              <a:lnSpc>
                <a:spcPts val="2300"/>
              </a:lnSpc>
            </a:pPr>
            <a:r>
              <a:rPr lang="en-US" altLang="zh-CN" dirty="0">
                <a:solidFill>
                  <a:srgbClr val="800000"/>
                </a:solidFill>
                <a:latin typeface="Arial" panose="020B0604020202020204" pitchFamily="34" charset="0"/>
                <a:cs typeface="Arial" panose="020B0604020202020204" pitchFamily="34" charset="0"/>
              </a:rPr>
              <a:t>“negative entropy”</a:t>
            </a:r>
            <a:endParaRPr lang="zh-CN" altLang="en-US" dirty="0">
              <a:solidFill>
                <a:srgbClr val="800000"/>
              </a:solidFill>
              <a:latin typeface="Arial" panose="020B0604020202020204" pitchFamily="34" charset="0"/>
              <a:cs typeface="Arial" panose="020B0604020202020204" pitchFamily="34" charset="0"/>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标题 1"/>
          <p:cNvSpPr>
            <a:spLocks noGrp="1"/>
          </p:cNvSpPr>
          <p:nvPr>
            <p:ph type="title"/>
          </p:nvPr>
        </p:nvSpPr>
        <p:spPr>
          <a:xfrm>
            <a:off x="386009" y="299328"/>
            <a:ext cx="11590049" cy="1919694"/>
          </a:xfrm>
        </p:spPr>
        <p:txBody>
          <a:bodyPr>
            <a:normAutofit/>
          </a:bodyPr>
          <a:lstStyle/>
          <a:p>
            <a:pPr algn="ctr">
              <a:lnSpc>
                <a:spcPct val="100000"/>
              </a:lnSpc>
            </a:pPr>
            <a:r>
              <a:rPr lang="en-US" altLang="zh-CN" sz="3200" b="1" dirty="0">
                <a:solidFill>
                  <a:srgbClr val="800000"/>
                </a:solidFill>
                <a:latin typeface="Arial" panose="020B0604020202020204" pitchFamily="34" charset="0"/>
                <a:cs typeface="Arial" panose="020B0604020202020204" pitchFamily="34" charset="0"/>
              </a:rPr>
              <a:t>Orders in the wonderful world </a:t>
            </a:r>
            <a:br>
              <a:rPr lang="en-US" altLang="zh-CN" b="1" dirty="0">
                <a:solidFill>
                  <a:schemeClr val="tx2"/>
                </a:solidFill>
                <a:latin typeface="Arial" panose="020B0604020202020204" pitchFamily="34" charset="0"/>
                <a:ea typeface="黑体" panose="02010609060101010101" pitchFamily="49" charset="-122"/>
                <a:cs typeface="Arial" panose="020B0604020202020204" pitchFamily="34" charset="0"/>
              </a:rPr>
            </a:br>
            <a:r>
              <a:rPr lang="en-US" altLang="zh-CN" sz="2400" dirty="0">
                <a:solidFill>
                  <a:schemeClr val="accent5">
                    <a:lumMod val="50000"/>
                  </a:schemeClr>
                </a:solidFill>
                <a:latin typeface="Arial" panose="020B0604020202020204" pitchFamily="34" charset="0"/>
                <a:ea typeface="黑体" panose="02010609060101010101" pitchFamily="49" charset="-122"/>
                <a:cs typeface="Arial" panose="020B0604020202020204" pitchFamily="34" charset="0"/>
              </a:rPr>
              <a:t>are more than order in physics</a:t>
            </a:r>
            <a:br>
              <a:rPr lang="en-US" altLang="zh-CN" sz="2400" dirty="0">
                <a:solidFill>
                  <a:schemeClr val="accent5">
                    <a:lumMod val="50000"/>
                  </a:schemeClr>
                </a:solidFill>
                <a:latin typeface="Arial" panose="020B0604020202020204" pitchFamily="34" charset="0"/>
                <a:ea typeface="黑体" panose="02010609060101010101" pitchFamily="49" charset="-122"/>
                <a:cs typeface="Arial" panose="020B0604020202020204" pitchFamily="34" charset="0"/>
              </a:rPr>
            </a:br>
            <a:r>
              <a:rPr lang="en-US" altLang="zh-CN" sz="2400" dirty="0">
                <a:solidFill>
                  <a:schemeClr val="accent5">
                    <a:lumMod val="50000"/>
                  </a:schemeClr>
                </a:solidFill>
                <a:latin typeface="Arial" panose="020B0604020202020204" pitchFamily="34" charset="0"/>
                <a:ea typeface="黑体" panose="02010609060101010101" pitchFamily="49" charset="-122"/>
                <a:cs typeface="Arial" panose="020B0604020202020204" pitchFamily="34" charset="0"/>
                <a:sym typeface="Symbol" panose="05050102010706020507" pitchFamily="18" charset="2"/>
              </a:rPr>
              <a:t> are not always with low entropy</a:t>
            </a:r>
            <a:endParaRPr lang="zh-CN" altLang="en-US" sz="2400" dirty="0">
              <a:solidFill>
                <a:schemeClr val="accent5">
                  <a:lumMod val="50000"/>
                </a:schemeClr>
              </a:solidFill>
              <a:latin typeface="Arial" panose="020B0604020202020204" pitchFamily="34" charset="0"/>
              <a:ea typeface="黑体" panose="02010609060101010101" pitchFamily="49" charset="-122"/>
              <a:cs typeface="Arial" panose="020B0604020202020204" pitchFamily="34" charset="0"/>
            </a:endParaRPr>
          </a:p>
        </p:txBody>
      </p:sp>
      <p:pic>
        <p:nvPicPr>
          <p:cNvPr id="15362"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1" r="13052"/>
          <a:stretch>
            <a:fillRect/>
          </a:stretch>
        </p:blipFill>
        <p:spPr bwMode="auto">
          <a:xfrm>
            <a:off x="246862" y="2711506"/>
            <a:ext cx="2592000" cy="2017229"/>
          </a:xfrm>
          <a:prstGeom prst="rect">
            <a:avLst/>
          </a:prstGeom>
          <a:noFill/>
          <a:extLst>
            <a:ext uri="{909E8E84-426E-40DD-AFC4-6F175D3DCCD1}">
              <a14:hiddenFill xmlns:a14="http://schemas.microsoft.com/office/drawing/2010/main">
                <a:solidFill>
                  <a:srgbClr val="FFFFFF"/>
                </a:solidFill>
              </a14:hiddenFill>
            </a:ext>
          </a:extLst>
        </p:spPr>
      </p:pic>
      <p:pic>
        <p:nvPicPr>
          <p:cNvPr id="15364"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250978" y="2711505"/>
            <a:ext cx="3017774" cy="2017229"/>
          </a:xfrm>
          <a:prstGeom prst="rect">
            <a:avLst/>
          </a:prstGeom>
          <a:noFill/>
          <a:extLst>
            <a:ext uri="{909E8E84-426E-40DD-AFC4-6F175D3DCCD1}">
              <a14:hiddenFill xmlns:a14="http://schemas.microsoft.com/office/drawing/2010/main">
                <a:solidFill>
                  <a:srgbClr val="FFFFFF"/>
                </a:solidFill>
              </a14:hiddenFill>
            </a:ext>
          </a:extLst>
        </p:spPr>
      </p:pic>
      <p:pic>
        <p:nvPicPr>
          <p:cNvPr id="4098" name="Picture 2"/>
          <p:cNvPicPr>
            <a:picLocks noChangeAspect="1" noChangeArrowheads="1"/>
          </p:cNvPicPr>
          <p:nvPr/>
        </p:nvPicPr>
        <p:blipFill rotWithShape="1">
          <a:blip r:embed="rId4">
            <a:extLst>
              <a:ext uri="{28A0092B-C50C-407E-A947-70E740481C1C}">
                <a14:useLocalDpi xmlns:a14="http://schemas.microsoft.com/office/drawing/2010/main" val="0"/>
              </a:ext>
            </a:extLst>
          </a:blip>
          <a:srcRect l="15645" r="3043"/>
          <a:stretch>
            <a:fillRect/>
          </a:stretch>
        </p:blipFill>
        <p:spPr bwMode="auto">
          <a:xfrm>
            <a:off x="3086920" y="2711506"/>
            <a:ext cx="2916000" cy="2017229"/>
          </a:xfrm>
          <a:prstGeom prst="rect">
            <a:avLst/>
          </a:prstGeom>
          <a:noFill/>
          <a:extLst>
            <a:ext uri="{909E8E84-426E-40DD-AFC4-6F175D3DCCD1}">
              <a14:hiddenFill xmlns:a14="http://schemas.microsoft.com/office/drawing/2010/main">
                <a:solidFill>
                  <a:srgbClr val="FFFFFF"/>
                </a:solidFill>
              </a14:hiddenFill>
            </a:ext>
          </a:extLst>
        </p:spPr>
      </p:pic>
      <p:sp>
        <p:nvSpPr>
          <p:cNvPr id="12" name="矩形 11"/>
          <p:cNvSpPr/>
          <p:nvPr/>
        </p:nvSpPr>
        <p:spPr>
          <a:xfrm>
            <a:off x="1803171" y="5004005"/>
            <a:ext cx="8690409" cy="830997"/>
          </a:xfrm>
          <a:prstGeom prst="rect">
            <a:avLst/>
          </a:prstGeom>
        </p:spPr>
        <p:txBody>
          <a:bodyPr wrap="square">
            <a:spAutoFit/>
          </a:bodyPr>
          <a:lstStyle/>
          <a:p>
            <a:pPr algn="ctr"/>
            <a:r>
              <a:rPr lang="en-US" altLang="zh-CN" sz="2400" dirty="0">
                <a:solidFill>
                  <a:schemeClr val="tx1">
                    <a:lumMod val="75000"/>
                    <a:lumOff val="25000"/>
                  </a:schemeClr>
                </a:solidFill>
                <a:latin typeface="Arial" panose="020B0604020202020204" pitchFamily="34" charset="0"/>
                <a:ea typeface="黑体" panose="02010609060101010101" pitchFamily="49" charset="-122"/>
                <a:cs typeface="Arial" panose="020B0604020202020204" pitchFamily="34" charset="0"/>
              </a:rPr>
              <a:t>These orderly systems all have high entropy</a:t>
            </a:r>
          </a:p>
          <a:p>
            <a:pPr algn="ctr"/>
            <a:r>
              <a:rPr lang="en-US" altLang="zh-CN" sz="2400" dirty="0">
                <a:solidFill>
                  <a:schemeClr val="tx1">
                    <a:lumMod val="75000"/>
                    <a:lumOff val="25000"/>
                  </a:schemeClr>
                </a:solidFill>
                <a:latin typeface="Arial" panose="020B0604020202020204" pitchFamily="34" charset="0"/>
                <a:ea typeface="黑体" panose="02010609060101010101" pitchFamily="49" charset="-122"/>
                <a:cs typeface="Arial" panose="020B0604020202020204" pitchFamily="34" charset="0"/>
              </a:rPr>
              <a:t>(Order should not be hooked with entropy)</a:t>
            </a:r>
            <a:endParaRPr lang="zh-CN" altLang="en-US" sz="2400" dirty="0">
              <a:solidFill>
                <a:schemeClr val="tx1">
                  <a:lumMod val="75000"/>
                  <a:lumOff val="25000"/>
                </a:schemeClr>
              </a:solidFill>
              <a:latin typeface="Arial" panose="020B0604020202020204" pitchFamily="34" charset="0"/>
              <a:ea typeface="黑体" panose="02010609060101010101" pitchFamily="49" charset="-122"/>
              <a:cs typeface="Arial" panose="020B0604020202020204" pitchFamily="34" charset="0"/>
            </a:endParaRPr>
          </a:p>
        </p:txBody>
      </p:sp>
      <p:pic>
        <p:nvPicPr>
          <p:cNvPr id="3" name="图片 2"/>
          <p:cNvPicPr>
            <a:picLocks noChangeAspect="1"/>
          </p:cNvPicPr>
          <p:nvPr/>
        </p:nvPicPr>
        <p:blipFill rotWithShape="1">
          <a:blip r:embed="rId5" cstate="print">
            <a:extLst>
              <a:ext uri="{28A0092B-C50C-407E-A947-70E740481C1C}">
                <a14:useLocalDpi xmlns:a14="http://schemas.microsoft.com/office/drawing/2010/main" val="0"/>
              </a:ext>
            </a:extLst>
          </a:blip>
          <a:srcRect l="18464" t="19489" r="17840" b="646"/>
          <a:stretch>
            <a:fillRect/>
          </a:stretch>
        </p:blipFill>
        <p:spPr>
          <a:xfrm>
            <a:off x="9516810" y="2730616"/>
            <a:ext cx="2412000" cy="2016000"/>
          </a:xfrm>
          <a:prstGeom prst="rect">
            <a:avLst/>
          </a:prstGeom>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标题 1"/>
          <p:cNvSpPr>
            <a:spLocks noGrp="1"/>
          </p:cNvSpPr>
          <p:nvPr>
            <p:ph type="title"/>
          </p:nvPr>
        </p:nvSpPr>
        <p:spPr>
          <a:xfrm>
            <a:off x="969727" y="132798"/>
            <a:ext cx="10515600" cy="1175657"/>
          </a:xfrm>
        </p:spPr>
        <p:txBody>
          <a:bodyPr>
            <a:normAutofit/>
          </a:bodyPr>
          <a:lstStyle/>
          <a:p>
            <a:pPr algn="ctr"/>
            <a:r>
              <a:rPr lang="en-US" altLang="zh-CN" sz="3200" b="1" dirty="0">
                <a:solidFill>
                  <a:srgbClr val="800000"/>
                </a:solidFill>
                <a:latin typeface="Arial" panose="020B0604020202020204" pitchFamily="34" charset="0"/>
                <a:cs typeface="Arial" panose="020B0604020202020204" pitchFamily="34" charset="0"/>
              </a:rPr>
              <a:t>When “negative entropy” was proposed</a:t>
            </a:r>
            <a:endParaRPr lang="zh-CN" altLang="en-US" sz="3200" b="1" dirty="0">
              <a:solidFill>
                <a:srgbClr val="800000"/>
              </a:solidFill>
              <a:latin typeface="Arial" panose="020B0604020202020204" pitchFamily="34" charset="0"/>
              <a:cs typeface="Arial" panose="020B0604020202020204" pitchFamily="34" charset="0"/>
            </a:endParaRPr>
          </a:p>
        </p:txBody>
      </p:sp>
      <p:sp>
        <p:nvSpPr>
          <p:cNvPr id="5" name="矩形: 圆角 4"/>
          <p:cNvSpPr/>
          <p:nvPr/>
        </p:nvSpPr>
        <p:spPr>
          <a:xfrm>
            <a:off x="1898904" y="1570515"/>
            <a:ext cx="8568000" cy="1413153"/>
          </a:xfrm>
          <a:prstGeom prst="roundRect">
            <a:avLst/>
          </a:prstGeom>
          <a:solidFill>
            <a:schemeClr val="tx2">
              <a:lumMod val="20000"/>
              <a:lumOff val="80000"/>
            </a:schemeClr>
          </a:solidFill>
        </p:spPr>
        <p:txBody>
          <a:bodyPr wrap="square">
            <a:spAutoFit/>
          </a:bodyPr>
          <a:lstStyle/>
          <a:p>
            <a:pPr marL="285750" indent="-285750">
              <a:spcBef>
                <a:spcPts val="600"/>
              </a:spcBef>
              <a:buFont typeface="Wingdings" panose="05000000000000000000" pitchFamily="2" charset="2"/>
              <a:buChar char="Ø"/>
            </a:pPr>
            <a:r>
              <a:rPr lang="en-US" altLang="zh-CN" sz="2400" dirty="0">
                <a:solidFill>
                  <a:srgbClr val="000000"/>
                </a:solidFill>
                <a:latin typeface="Arial" panose="020B0604020202020204" pitchFamily="34" charset="0"/>
                <a:cs typeface="Arial" panose="020B0604020202020204" pitchFamily="34" charset="0"/>
              </a:rPr>
              <a:t>Erwin Schrödinger met criticism from physicists</a:t>
            </a:r>
          </a:p>
          <a:p>
            <a:pPr marL="285750" indent="-285750">
              <a:spcBef>
                <a:spcPts val="600"/>
              </a:spcBef>
              <a:buFont typeface="Wingdings" panose="05000000000000000000" pitchFamily="2" charset="2"/>
              <a:buChar char="Ø"/>
            </a:pPr>
            <a:r>
              <a:rPr lang="en-US" altLang="zh-CN" sz="2400" i="1" dirty="0">
                <a:solidFill>
                  <a:srgbClr val="800000"/>
                </a:solidFill>
                <a:latin typeface="Arial" panose="020B0604020202020204" pitchFamily="34" charset="0"/>
                <a:cs typeface="Arial" panose="020B0604020202020204" pitchFamily="34" charset="0"/>
              </a:rPr>
              <a:t>He stated “if I had been catering for them alone I should have let the discussion turn on free energy instead”</a:t>
            </a:r>
          </a:p>
        </p:txBody>
      </p:sp>
      <p:sp>
        <p:nvSpPr>
          <p:cNvPr id="8" name="矩形: 圆角 7"/>
          <p:cNvSpPr/>
          <p:nvPr/>
        </p:nvSpPr>
        <p:spPr>
          <a:xfrm>
            <a:off x="1898903" y="3464240"/>
            <a:ext cx="8568000" cy="1101266"/>
          </a:xfrm>
          <a:prstGeom prst="roundRect">
            <a:avLst/>
          </a:prstGeom>
          <a:solidFill>
            <a:schemeClr val="tx2">
              <a:lumMod val="20000"/>
              <a:lumOff val="80000"/>
            </a:schemeClr>
          </a:solidFill>
        </p:spPr>
        <p:txBody>
          <a:bodyPr wrap="square">
            <a:spAutoFit/>
          </a:bodyPr>
          <a:lstStyle/>
          <a:p>
            <a:pPr marL="342900" indent="-342900">
              <a:spcBef>
                <a:spcPts val="600"/>
              </a:spcBef>
              <a:buFont typeface="+mj-lt"/>
              <a:buAutoNum type="arabicPeriod"/>
            </a:pPr>
            <a:r>
              <a:rPr lang="en-US" altLang="zh-CN" sz="2400" dirty="0">
                <a:solidFill>
                  <a:srgbClr val="000000"/>
                </a:solidFill>
                <a:latin typeface="Arial" panose="020B0604020202020204" pitchFamily="34" charset="0"/>
                <a:cs typeface="Arial" panose="020B0604020202020204" pitchFamily="34" charset="0"/>
              </a:rPr>
              <a:t>He likely knew that “negative entropy” is not scientific</a:t>
            </a:r>
          </a:p>
          <a:p>
            <a:pPr marL="342900" indent="-342900">
              <a:spcBef>
                <a:spcPts val="600"/>
              </a:spcBef>
              <a:buFont typeface="+mj-lt"/>
              <a:buAutoNum type="arabicPeriod"/>
            </a:pPr>
            <a:r>
              <a:rPr lang="en-US" altLang="zh-CN" sz="2400" dirty="0">
                <a:solidFill>
                  <a:srgbClr val="000000"/>
                </a:solidFill>
                <a:latin typeface="Arial" panose="020B0604020202020204" pitchFamily="34" charset="0"/>
                <a:cs typeface="Arial" panose="020B0604020202020204" pitchFamily="34" charset="0"/>
              </a:rPr>
              <a:t>He was reluctant to abandon “negative entropy” </a:t>
            </a:r>
            <a:endParaRPr lang="zh-CN" altLang="zh-CN" sz="2400" dirty="0">
              <a:solidFill>
                <a:srgbClr val="000000"/>
              </a:solidFill>
              <a:latin typeface="Arial" panose="020B0604020202020204" pitchFamily="34" charset="0"/>
              <a:cs typeface="Arial" panose="020B0604020202020204" pitchFamily="34" charset="0"/>
            </a:endParaRPr>
          </a:p>
        </p:txBody>
      </p:sp>
      <p:sp>
        <p:nvSpPr>
          <p:cNvPr id="6" name="箭头: 下 5"/>
          <p:cNvSpPr/>
          <p:nvPr/>
        </p:nvSpPr>
        <p:spPr>
          <a:xfrm>
            <a:off x="4180785" y="3047176"/>
            <a:ext cx="576000" cy="324000"/>
          </a:xfrm>
          <a:prstGeom prst="downArrow">
            <a:avLst/>
          </a:prstGeom>
          <a:solidFill>
            <a:schemeClr val="tx2">
              <a:lumMod val="20000"/>
              <a:lumOff val="80000"/>
            </a:schemeClr>
          </a:solidFill>
        </p:spPr>
        <p:txBody>
          <a:bodyPr wrap="square">
            <a:spAutoFit/>
          </a:bodyPr>
          <a:lstStyle/>
          <a:p>
            <a:pPr marL="285750" indent="-285750">
              <a:spcBef>
                <a:spcPts val="600"/>
              </a:spcBef>
              <a:buFont typeface="Wingdings" panose="05000000000000000000" pitchFamily="2" charset="2"/>
              <a:buChar char="Ø"/>
            </a:pPr>
            <a:endParaRPr lang="zh-CN" altLang="en-US">
              <a:solidFill>
                <a:srgbClr val="000000"/>
              </a:solidFill>
              <a:latin typeface="Arial" panose="020B0604020202020204" pitchFamily="34" charset="0"/>
              <a:cs typeface="Arial" panose="020B0604020202020204" pitchFamily="34" charset="0"/>
            </a:endParaRPr>
          </a:p>
        </p:txBody>
      </p:sp>
      <p:sp>
        <p:nvSpPr>
          <p:cNvPr id="9" name="矩形 8"/>
          <p:cNvSpPr/>
          <p:nvPr/>
        </p:nvSpPr>
        <p:spPr>
          <a:xfrm>
            <a:off x="2165727" y="5034504"/>
            <a:ext cx="8122962" cy="830997"/>
          </a:xfrm>
          <a:prstGeom prst="rect">
            <a:avLst/>
          </a:prstGeom>
        </p:spPr>
        <p:txBody>
          <a:bodyPr wrap="square">
            <a:spAutoFit/>
          </a:bodyPr>
          <a:lstStyle/>
          <a:p>
            <a:r>
              <a:rPr lang="en-US" altLang="zh-CN" sz="2400" dirty="0">
                <a:solidFill>
                  <a:srgbClr val="000000"/>
                </a:solidFill>
                <a:latin typeface="Arial" panose="020B0604020202020204" pitchFamily="34" charset="0"/>
                <a:ea typeface="Times New Roman" panose="02020603050405020304" pitchFamily="18" charset="0"/>
                <a:cs typeface="Arial" panose="020B0604020202020204" pitchFamily="34" charset="0"/>
              </a:rPr>
              <a:t>Schrödinger E. What is life – the physical aspect of the living cell. Cambridge University Press, 1944.</a:t>
            </a:r>
            <a:endParaRPr lang="zh-CN" altLang="en-US" sz="2400" dirty="0">
              <a:latin typeface="Arial" panose="020B0604020202020204" pitchFamily="34" charset="0"/>
              <a:cs typeface="Arial" panose="020B0604020202020204" pitchFamily="34" charset="0"/>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36893" y="2657650"/>
            <a:ext cx="3374384" cy="2530788"/>
          </a:xfrm>
          <a:prstGeom prst="rect">
            <a:avLst/>
          </a:prstGeom>
        </p:spPr>
      </p:pic>
      <p:sp>
        <p:nvSpPr>
          <p:cNvPr id="5" name="标题 1"/>
          <p:cNvSpPr>
            <a:spLocks noGrp="1"/>
          </p:cNvSpPr>
          <p:nvPr>
            <p:ph type="title"/>
          </p:nvPr>
        </p:nvSpPr>
        <p:spPr>
          <a:xfrm>
            <a:off x="919974" y="338223"/>
            <a:ext cx="10572740" cy="1720483"/>
          </a:xfrm>
        </p:spPr>
        <p:txBody>
          <a:bodyPr>
            <a:normAutofit/>
          </a:bodyPr>
          <a:lstStyle/>
          <a:p>
            <a:pPr algn="ctr">
              <a:lnSpc>
                <a:spcPct val="120000"/>
              </a:lnSpc>
            </a:pPr>
            <a:r>
              <a:rPr lang="en-US" altLang="zh-CN" sz="3600" b="1" dirty="0">
                <a:solidFill>
                  <a:srgbClr val="800000"/>
                </a:solidFill>
                <a:latin typeface="Calibri" panose="020F0502020204030204" pitchFamily="34" charset="0"/>
              </a:rPr>
              <a:t>Without the interference of “negative entropy”</a:t>
            </a:r>
            <a:br>
              <a:rPr lang="en-US" altLang="zh-CN" sz="3600" b="1" dirty="0">
                <a:solidFill>
                  <a:srgbClr val="800000"/>
                </a:solidFill>
                <a:latin typeface="Calibri" panose="020F0502020204030204" pitchFamily="34" charset="0"/>
              </a:rPr>
            </a:br>
            <a:r>
              <a:rPr lang="en-US" altLang="zh-CN" sz="3600" b="1" dirty="0">
                <a:solidFill>
                  <a:srgbClr val="800000"/>
                </a:solidFill>
                <a:latin typeface="Calibri" panose="020F0502020204030204" pitchFamily="34" charset="0"/>
              </a:rPr>
              <a:t>The driving force of evolution is so simple</a:t>
            </a:r>
            <a:endParaRPr lang="zh-CN" altLang="en-US" sz="3600" b="1" dirty="0">
              <a:solidFill>
                <a:srgbClr val="800000"/>
              </a:solidFill>
              <a:latin typeface="Calibri" panose="020F0502020204030204" pitchFamily="34" charset="0"/>
            </a:endParaRPr>
          </a:p>
        </p:txBody>
      </p:sp>
      <p:sp>
        <p:nvSpPr>
          <p:cNvPr id="6" name="矩形 5"/>
          <p:cNvSpPr/>
          <p:nvPr/>
        </p:nvSpPr>
        <p:spPr>
          <a:xfrm>
            <a:off x="4774732" y="2615561"/>
            <a:ext cx="6518387" cy="2554545"/>
          </a:xfrm>
          <a:prstGeom prst="rect">
            <a:avLst/>
          </a:prstGeom>
        </p:spPr>
        <p:txBody>
          <a:bodyPr wrap="square">
            <a:spAutoFit/>
          </a:bodyPr>
          <a:lstStyle/>
          <a:p>
            <a:pPr marL="285750" indent="-285750">
              <a:spcBef>
                <a:spcPts val="1200"/>
              </a:spcBef>
              <a:buFont typeface="Wingdings" panose="05000000000000000000" pitchFamily="2" charset="2"/>
              <a:buChar char="Ø"/>
            </a:pPr>
            <a:r>
              <a:rPr lang="en-US" altLang="zh-CN" sz="2000" dirty="0">
                <a:solidFill>
                  <a:schemeClr val="tx1">
                    <a:lumMod val="75000"/>
                    <a:lumOff val="25000"/>
                  </a:schemeClr>
                </a:solidFill>
                <a:latin typeface="Arial" panose="020B0604020202020204" pitchFamily="34" charset="0"/>
                <a:ea typeface="黑体" panose="02010609060101010101" pitchFamily="49" charset="-122"/>
                <a:cs typeface="Arial" panose="020B0604020202020204" pitchFamily="34" charset="0"/>
              </a:rPr>
              <a:t>Due to the widespread and permanent relatively temperate heat streams on the Earth</a:t>
            </a:r>
            <a:endParaRPr lang="en-US" altLang="zh-CN" sz="2000" dirty="0">
              <a:solidFill>
                <a:schemeClr val="tx1">
                  <a:lumMod val="75000"/>
                  <a:lumOff val="25000"/>
                </a:schemeClr>
              </a:solidFill>
              <a:latin typeface="Arial" panose="020B0604020202020204" pitchFamily="34" charset="0"/>
              <a:ea typeface="黑体" panose="02010609060101010101" pitchFamily="49" charset="-122"/>
              <a:cs typeface="Arial" panose="020B0604020202020204" pitchFamily="34" charset="0"/>
              <a:sym typeface="+mn-ea"/>
            </a:endParaRPr>
          </a:p>
          <a:p>
            <a:pPr marL="285750" indent="-285750">
              <a:spcBef>
                <a:spcPts val="1200"/>
              </a:spcBef>
              <a:buFont typeface="Wingdings" panose="05000000000000000000" pitchFamily="2" charset="2"/>
              <a:buChar char="Ø"/>
            </a:pPr>
            <a:r>
              <a:rPr lang="en-US" altLang="zh-CN" sz="2000" dirty="0">
                <a:solidFill>
                  <a:schemeClr val="tx1">
                    <a:lumMod val="75000"/>
                    <a:lumOff val="25000"/>
                  </a:schemeClr>
                </a:solidFill>
                <a:latin typeface="Arial" panose="020B0604020202020204" pitchFamily="34" charset="0"/>
                <a:ea typeface="黑体" panose="02010609060101010101" pitchFamily="49" charset="-122"/>
                <a:cs typeface="Arial" panose="020B0604020202020204" pitchFamily="34" charset="0"/>
              </a:rPr>
              <a:t>CBEs spontaneously absorb heat from the heat streams, increase their entropy, and form higher-hierarchy CBEs (HHCBEs)</a:t>
            </a:r>
          </a:p>
          <a:p>
            <a:pPr marL="285750" indent="-285750" algn="l">
              <a:spcBef>
                <a:spcPts val="1200"/>
              </a:spcBef>
              <a:buClrTx/>
              <a:buSzTx/>
              <a:buFont typeface="Wingdings" panose="05000000000000000000" pitchFamily="2" charset="2"/>
              <a:buChar char="Ø"/>
            </a:pPr>
            <a:r>
              <a:rPr lang="en-US" altLang="zh-CN" sz="2000" dirty="0">
                <a:solidFill>
                  <a:schemeClr val="tx1">
                    <a:lumMod val="75000"/>
                    <a:lumOff val="25000"/>
                  </a:schemeClr>
                </a:solidFill>
                <a:latin typeface="Arial" panose="020B0604020202020204" pitchFamily="34" charset="0"/>
                <a:ea typeface="黑体" panose="02010609060101010101" pitchFamily="49" charset="-122"/>
                <a:cs typeface="Arial" panose="020B0604020202020204" pitchFamily="34" charset="0"/>
              </a:rPr>
              <a:t>Accumulation of HHCBEs </a:t>
            </a:r>
            <a:r>
              <a:rPr lang="en-US" altLang="zh-CN" sz="2000" dirty="0">
                <a:solidFill>
                  <a:schemeClr val="tx1">
                    <a:lumMod val="75000"/>
                    <a:lumOff val="25000"/>
                  </a:schemeClr>
                </a:solidFill>
                <a:latin typeface="Arial" panose="020B0604020202020204" pitchFamily="34" charset="0"/>
                <a:ea typeface="黑体" panose="02010609060101010101" pitchFamily="49" charset="-122"/>
                <a:cs typeface="Arial" panose="020B0604020202020204" pitchFamily="34" charset="0"/>
                <a:sym typeface="+mn-ea"/>
              </a:rPr>
              <a:t>at a myriad of places for billions of years </a:t>
            </a:r>
            <a:r>
              <a:rPr lang="en-US" altLang="zh-CN" sz="2000" dirty="0">
                <a:solidFill>
                  <a:schemeClr val="tx1">
                    <a:lumMod val="75000"/>
                    <a:lumOff val="25000"/>
                  </a:schemeClr>
                </a:solidFill>
                <a:latin typeface="Arial" panose="020B0604020202020204" pitchFamily="34" charset="0"/>
                <a:ea typeface="黑体" panose="02010609060101010101" pitchFamily="49" charset="-122"/>
                <a:cs typeface="Arial" panose="020B0604020202020204" pitchFamily="34" charset="0"/>
              </a:rPr>
              <a:t>leads to evolution</a:t>
            </a: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标题 1"/>
          <p:cNvSpPr>
            <a:spLocks noGrp="1"/>
          </p:cNvSpPr>
          <p:nvPr>
            <p:ph type="title"/>
          </p:nvPr>
        </p:nvSpPr>
        <p:spPr>
          <a:xfrm>
            <a:off x="371598" y="718829"/>
            <a:ext cx="5508000" cy="1952444"/>
          </a:xfrm>
        </p:spPr>
        <p:txBody>
          <a:bodyPr>
            <a:noAutofit/>
          </a:bodyPr>
          <a:lstStyle/>
          <a:p>
            <a:pPr algn="ctr">
              <a:spcBef>
                <a:spcPts val="1200"/>
              </a:spcBef>
            </a:pPr>
            <a:r>
              <a:rPr lang="en-US" altLang="zh-CN" sz="3600" b="1" dirty="0">
                <a:solidFill>
                  <a:srgbClr val="800000"/>
                </a:solidFill>
                <a:latin typeface="Calibri" panose="020F0502020204030204" pitchFamily="34" charset="0"/>
              </a:rPr>
              <a:t>Thank you for watching</a:t>
            </a:r>
            <a:br>
              <a:rPr lang="en-US" altLang="zh-CN" sz="3600" b="1" dirty="0">
                <a:solidFill>
                  <a:srgbClr val="800000"/>
                </a:solidFill>
                <a:latin typeface="Calibri" panose="020F0502020204030204" pitchFamily="34" charset="0"/>
              </a:rPr>
            </a:br>
            <a:r>
              <a:rPr lang="en-US" altLang="zh-CN" sz="3600" b="1" dirty="0">
                <a:solidFill>
                  <a:srgbClr val="800000"/>
                </a:solidFill>
                <a:latin typeface="Calibri" panose="020F0502020204030204" pitchFamily="34" charset="0"/>
              </a:rPr>
              <a:t>the thermodynamic part</a:t>
            </a:r>
            <a:br>
              <a:rPr lang="en-US" altLang="zh-CN" sz="3600" b="1" dirty="0">
                <a:solidFill>
                  <a:srgbClr val="800000"/>
                </a:solidFill>
                <a:latin typeface="Calibri" panose="020F0502020204030204" pitchFamily="34" charset="0"/>
              </a:rPr>
            </a:br>
            <a:r>
              <a:rPr lang="en-US" altLang="zh-CN" sz="3600" b="1" dirty="0">
                <a:solidFill>
                  <a:srgbClr val="800000"/>
                </a:solidFill>
                <a:latin typeface="Calibri" panose="020F0502020204030204" pitchFamily="34" charset="0"/>
              </a:rPr>
              <a:t>of the article</a:t>
            </a:r>
            <a:endParaRPr lang="zh-CN" altLang="en-US" sz="3600" b="1" dirty="0">
              <a:solidFill>
                <a:srgbClr val="800000"/>
              </a:solidFill>
              <a:latin typeface="Calibri" panose="020F0502020204030204" pitchFamily="34" charset="0"/>
            </a:endParaRPr>
          </a:p>
        </p:txBody>
      </p:sp>
      <p:pic>
        <p:nvPicPr>
          <p:cNvPr id="7" name="图片 6"/>
          <p:cNvPicPr>
            <a:picLocks noChangeAspect="1"/>
          </p:cNvPicPr>
          <p:nvPr/>
        </p:nvPicPr>
        <p:blipFill rotWithShape="1">
          <a:blip r:embed="rId2">
            <a:duotone>
              <a:prstClr val="black"/>
              <a:schemeClr val="tx2">
                <a:tint val="45000"/>
                <a:satMod val="400000"/>
              </a:schemeClr>
            </a:duotone>
          </a:blip>
          <a:srcRect l="1549" r="21959"/>
          <a:stretch>
            <a:fillRect/>
          </a:stretch>
        </p:blipFill>
        <p:spPr>
          <a:xfrm>
            <a:off x="6139985" y="0"/>
            <a:ext cx="5508000" cy="6858000"/>
          </a:xfrm>
          <a:prstGeom prst="rect">
            <a:avLst/>
          </a:prstGeom>
        </p:spPr>
      </p:pic>
      <p:sp>
        <p:nvSpPr>
          <p:cNvPr id="3" name="矩形: 圆角 2"/>
          <p:cNvSpPr/>
          <p:nvPr/>
        </p:nvSpPr>
        <p:spPr>
          <a:xfrm>
            <a:off x="784673" y="3622808"/>
            <a:ext cx="4681850" cy="2419945"/>
          </a:xfrm>
          <a:prstGeom prst="roundRect">
            <a:avLst>
              <a:gd name="adj" fmla="val 8767"/>
            </a:avLst>
          </a:prstGeom>
          <a:solidFill>
            <a:schemeClr val="accent2">
              <a:lumMod val="60000"/>
              <a:lumOff val="40000"/>
              <a:alpha val="46000"/>
            </a:schemeClr>
          </a:solidFill>
        </p:spPr>
        <p:txBody>
          <a:bodyPr wrap="square">
            <a:spAutoFit/>
          </a:bodyPr>
          <a:lstStyle/>
          <a:p>
            <a:pPr algn="ctr"/>
            <a:r>
              <a:rPr lang="en-US" altLang="zh-CN" sz="2400" b="1" dirty="0">
                <a:solidFill>
                  <a:schemeClr val="tx1">
                    <a:lumMod val="75000"/>
                    <a:lumOff val="25000"/>
                  </a:schemeClr>
                </a:solidFill>
                <a:latin typeface="Arial" panose="020B0604020202020204" pitchFamily="34" charset="0"/>
                <a:ea typeface="黑体" panose="02010609060101010101" pitchFamily="49" charset="-122"/>
                <a:cs typeface="Arial" panose="020B0604020202020204" pitchFamily="34" charset="0"/>
              </a:rPr>
              <a:t>Looking forward to your precious comments online</a:t>
            </a:r>
          </a:p>
          <a:p>
            <a:pPr algn="ctr"/>
            <a:r>
              <a:rPr lang="en-US" altLang="zh-CN" sz="2400" b="1" dirty="0">
                <a:solidFill>
                  <a:srgbClr val="0070C0"/>
                </a:solidFill>
                <a:latin typeface="Arial" panose="020B0604020202020204" pitchFamily="34" charset="0"/>
                <a:ea typeface="黑体" panose="02010609060101010101" pitchFamily="49" charset="-122"/>
                <a:cs typeface="Arial" panose="020B0604020202020204" pitchFamily="34" charset="0"/>
                <a:hlinkClick r:id="rId3"/>
              </a:rPr>
              <a:t>https://www.preprints.org/manuscript/202010.0004/v3</a:t>
            </a:r>
            <a:endParaRPr lang="en-US" altLang="zh-CN" sz="2400" b="1" dirty="0">
              <a:solidFill>
                <a:srgbClr val="0070C0"/>
              </a:solidFill>
              <a:latin typeface="Arial" panose="020B0604020202020204" pitchFamily="34" charset="0"/>
              <a:ea typeface="黑体" panose="02010609060101010101" pitchFamily="49" charset="-122"/>
              <a:cs typeface="Arial" panose="020B0604020202020204" pitchFamily="34" charset="0"/>
            </a:endParaRPr>
          </a:p>
          <a:p>
            <a:pPr algn="ctr"/>
            <a:r>
              <a:rPr lang="en-US" altLang="zh-CN" sz="2400" b="1" dirty="0">
                <a:solidFill>
                  <a:schemeClr val="tx1">
                    <a:lumMod val="75000"/>
                    <a:lumOff val="25000"/>
                  </a:schemeClr>
                </a:solidFill>
                <a:latin typeface="Arial" panose="020B0604020202020204" pitchFamily="34" charset="0"/>
                <a:ea typeface="黑体" panose="02010609060101010101" pitchFamily="49" charset="-122"/>
                <a:cs typeface="Arial" panose="020B0604020202020204" pitchFamily="34" charset="0"/>
              </a:rPr>
              <a:t>or email to me jmchen678@qq.com </a:t>
            </a:r>
            <a:endParaRPr lang="zh-CN" altLang="en-US" sz="2400" dirty="0">
              <a:solidFill>
                <a:schemeClr val="tx1">
                  <a:lumMod val="75000"/>
                  <a:lumOff val="25000"/>
                </a:schemeClr>
              </a:solidFill>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标题 1"/>
          <p:cNvSpPr>
            <a:spLocks noGrp="1"/>
          </p:cNvSpPr>
          <p:nvPr>
            <p:ph type="title"/>
          </p:nvPr>
        </p:nvSpPr>
        <p:spPr>
          <a:xfrm>
            <a:off x="838200" y="705365"/>
            <a:ext cx="10515600" cy="1325563"/>
          </a:xfrm>
        </p:spPr>
        <p:txBody>
          <a:bodyPr>
            <a:normAutofit/>
          </a:bodyPr>
          <a:lstStyle/>
          <a:p>
            <a:r>
              <a:rPr lang="en-US" altLang="zh-CN" sz="3600" b="1" dirty="0">
                <a:solidFill>
                  <a:srgbClr val="800000"/>
                </a:solidFill>
                <a:latin typeface="Arial" panose="020B0604020202020204" pitchFamily="34" charset="0"/>
                <a:cs typeface="Arial" panose="020B0604020202020204" pitchFamily="34" charset="0"/>
              </a:rPr>
              <a:t>Contents of this PPT</a:t>
            </a:r>
            <a:endParaRPr lang="zh-CN" altLang="en-US" sz="3600" b="1" dirty="0">
              <a:solidFill>
                <a:srgbClr val="800000"/>
              </a:solidFill>
              <a:latin typeface="Arial" panose="020B0604020202020204" pitchFamily="34" charset="0"/>
              <a:cs typeface="Arial" panose="020B0604020202020204" pitchFamily="34" charset="0"/>
            </a:endParaRPr>
          </a:p>
        </p:txBody>
      </p:sp>
      <p:sp>
        <p:nvSpPr>
          <p:cNvPr id="5" name="内容占位符 4"/>
          <p:cNvSpPr>
            <a:spLocks noGrp="1"/>
          </p:cNvSpPr>
          <p:nvPr>
            <p:ph idx="1"/>
          </p:nvPr>
        </p:nvSpPr>
        <p:spPr>
          <a:xfrm>
            <a:off x="936171" y="2334790"/>
            <a:ext cx="9416143" cy="2188420"/>
          </a:xfrm>
        </p:spPr>
        <p:txBody>
          <a:bodyPr>
            <a:normAutofit/>
          </a:bodyPr>
          <a:lstStyle/>
          <a:p>
            <a:pPr marL="514350" indent="-514350">
              <a:lnSpc>
                <a:spcPct val="150000"/>
              </a:lnSpc>
              <a:buFont typeface="+mj-lt"/>
              <a:buAutoNum type="arabicPeriod"/>
            </a:pPr>
            <a:r>
              <a:rPr lang="en-US" altLang="zh-CN" dirty="0">
                <a:latin typeface="Arial" panose="020B0604020202020204" pitchFamily="34" charset="0"/>
                <a:cs typeface="Arial" panose="020B0604020202020204" pitchFamily="34" charset="0"/>
              </a:rPr>
              <a:t>Major views of the CBEET versus previous theories</a:t>
            </a:r>
          </a:p>
          <a:p>
            <a:pPr marL="514350" indent="-514350">
              <a:lnSpc>
                <a:spcPct val="150000"/>
              </a:lnSpc>
              <a:buFont typeface="+mj-lt"/>
              <a:buAutoNum type="arabicPeriod"/>
            </a:pPr>
            <a:r>
              <a:rPr lang="en-US" altLang="zh-CN" dirty="0">
                <a:latin typeface="Arial" panose="020B0604020202020204" pitchFamily="34" charset="0"/>
                <a:cs typeface="Arial" panose="020B0604020202020204" pitchFamily="34" charset="0"/>
              </a:rPr>
              <a:t>Thermodynamics of the CBEET</a:t>
            </a:r>
            <a:endParaRPr lang="zh-CN" altLang="en-US" dirty="0">
              <a:latin typeface="Arial" panose="020B0604020202020204" pitchFamily="34" charset="0"/>
              <a:cs typeface="Arial" panose="020B0604020202020204" pitchFamily="34" charset="0"/>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 name="标题 1"/>
          <p:cNvSpPr>
            <a:spLocks noGrp="1"/>
          </p:cNvSpPr>
          <p:nvPr>
            <p:ph type="title"/>
          </p:nvPr>
        </p:nvSpPr>
        <p:spPr>
          <a:xfrm>
            <a:off x="1410732" y="208725"/>
            <a:ext cx="9829801" cy="683078"/>
          </a:xfrm>
        </p:spPr>
        <p:txBody>
          <a:bodyPr>
            <a:normAutofit fontScale="90000"/>
          </a:bodyPr>
          <a:lstStyle/>
          <a:p>
            <a:r>
              <a:rPr lang="en-US" altLang="zh-CN" sz="3200" b="1" dirty="0">
                <a:solidFill>
                  <a:srgbClr val="800000"/>
                </a:solidFill>
                <a:latin typeface="Arial" panose="020B0604020202020204" pitchFamily="34" charset="0"/>
                <a:cs typeface="Arial" panose="020B0604020202020204" pitchFamily="34" charset="0"/>
              </a:rPr>
              <a:t>1. Major views of the CBEET versus previous theories</a:t>
            </a:r>
          </a:p>
        </p:txBody>
      </p:sp>
      <p:sp>
        <p:nvSpPr>
          <p:cNvPr id="3" name="矩形: 圆角 63"/>
          <p:cNvSpPr/>
          <p:nvPr/>
        </p:nvSpPr>
        <p:spPr>
          <a:xfrm>
            <a:off x="1565910" y="1774190"/>
            <a:ext cx="8820000" cy="3168000"/>
          </a:xfrm>
          <a:prstGeom prst="roundRect">
            <a:avLst>
              <a:gd name="adj" fmla="val 4790"/>
            </a:avLst>
          </a:prstGeom>
          <a:solidFill>
            <a:srgbClr val="EAEAEA"/>
          </a:solidFill>
          <a:ln w="254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noAutofit/>
          </a:bodyP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zh-CN" altLang="en-US" sz="1400" b="1" dirty="0">
              <a:latin typeface="Calibri" panose="020F0502020204030204" pitchFamily="34" charset="0"/>
              <a:ea typeface="Arial Unicode MS" panose="020B0604020202020204" charset="-122"/>
              <a:cs typeface="Calibri" panose="020F0502020204030204" pitchFamily="34" charset="0"/>
            </a:endParaRPr>
          </a:p>
        </p:txBody>
      </p:sp>
      <p:sp>
        <p:nvSpPr>
          <p:cNvPr id="4" name="矩形: 圆角 77"/>
          <p:cNvSpPr/>
          <p:nvPr/>
        </p:nvSpPr>
        <p:spPr>
          <a:xfrm rot="16200000">
            <a:off x="5397828" y="3224223"/>
            <a:ext cx="2700000" cy="215900"/>
          </a:xfrm>
          <a:prstGeom prst="roundRect">
            <a:avLst/>
          </a:prstGeom>
          <a:solidFill>
            <a:srgbClr val="FDAF9D"/>
          </a:solidFill>
          <a:ln w="12700">
            <a:noFill/>
          </a:ln>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lIns="72000" tIns="0" rIns="72000" bIns="0" numCol="1" spcCol="0" rtlCol="0" fromWordArt="0" anchor="ctr" anchorCtr="0" forceAA="0" compatLnSpc="1">
            <a:noAutofit/>
          </a:bodyP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lvl="0" algn="ctr">
              <a:buClrTx/>
              <a:buSzTx/>
              <a:buFontTx/>
            </a:pPr>
            <a:r>
              <a:rPr lang="en-US" altLang="zh-CN" sz="1400" b="1" dirty="0">
                <a:solidFill>
                  <a:schemeClr val="tx1"/>
                </a:solidFill>
                <a:latin typeface="Calibri" panose="020F0502020204030204" pitchFamily="34" charset="0"/>
                <a:ea typeface="Arial Unicode MS" panose="020B0604020202020204" charset="-122"/>
                <a:cs typeface="Calibri" panose="020F0502020204030204" pitchFamily="34" charset="0"/>
                <a:sym typeface="+mn-ea"/>
              </a:rPr>
              <a:t>Evolutionary process</a:t>
            </a:r>
          </a:p>
        </p:txBody>
      </p:sp>
      <p:sp>
        <p:nvSpPr>
          <p:cNvPr id="5" name="矩形: 圆角 79"/>
          <p:cNvSpPr/>
          <p:nvPr/>
        </p:nvSpPr>
        <p:spPr>
          <a:xfrm>
            <a:off x="6964045" y="1959610"/>
            <a:ext cx="3275965" cy="288290"/>
          </a:xfrm>
          <a:prstGeom prst="roundRect">
            <a:avLst/>
          </a:prstGeom>
          <a:solidFill>
            <a:srgbClr val="FDAF9D"/>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 tIns="0" rIns="72000" bIns="0" numCol="1" spcCol="0" rtlCol="0" fromWordArt="0" anchor="ctr" anchorCtr="0" forceAA="0" compatLnSpc="1">
            <a:noAutofit/>
          </a:bodyP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lvl="0" algn="ctr">
              <a:lnSpc>
                <a:spcPts val="1600"/>
              </a:lnSpc>
              <a:buClrTx/>
              <a:buSzTx/>
              <a:buFontTx/>
            </a:pPr>
            <a:r>
              <a:rPr lang="zh-CN" altLang="en-US" sz="1400" b="1" dirty="0">
                <a:solidFill>
                  <a:schemeClr val="tx1"/>
                </a:solidFill>
                <a:latin typeface="Calibri" panose="020F0502020204030204" pitchFamily="34" charset="0"/>
                <a:ea typeface="Arial Unicode MS" panose="020B0604020202020204" charset="-122"/>
                <a:cs typeface="Calibri" panose="020F0502020204030204" pitchFamily="34" charset="0"/>
                <a:sym typeface="+mn-ea"/>
              </a:rPr>
              <a:t>Multicellular organisms</a:t>
            </a:r>
          </a:p>
        </p:txBody>
      </p:sp>
      <p:sp>
        <p:nvSpPr>
          <p:cNvPr id="6" name="矩形: 圆角 80"/>
          <p:cNvSpPr/>
          <p:nvPr/>
        </p:nvSpPr>
        <p:spPr>
          <a:xfrm>
            <a:off x="6964045" y="2453005"/>
            <a:ext cx="3275965" cy="288290"/>
          </a:xfrm>
          <a:prstGeom prst="roundRect">
            <a:avLst/>
          </a:prstGeom>
          <a:solidFill>
            <a:srgbClr val="FDAF9D"/>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 tIns="0" rIns="72000" bIns="0" numCol="1" spcCol="0" rtlCol="0" fromWordArt="0" anchor="ctr" anchorCtr="0" forceAA="0" compatLnSpc="1">
            <a:noAutofit/>
          </a:bodyP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lvl="0" algn="ctr">
              <a:lnSpc>
                <a:spcPts val="1600"/>
              </a:lnSpc>
              <a:buClrTx/>
              <a:buSzTx/>
              <a:buFontTx/>
            </a:pPr>
            <a:r>
              <a:rPr lang="zh-CN" altLang="en-US" sz="1400" b="1" dirty="0">
                <a:solidFill>
                  <a:schemeClr val="tx1"/>
                </a:solidFill>
                <a:latin typeface="Calibri" panose="020F0502020204030204" pitchFamily="34" charset="0"/>
                <a:ea typeface="Arial Unicode MS" panose="020B0604020202020204" charset="-122"/>
                <a:cs typeface="Calibri" panose="020F0502020204030204" pitchFamily="34" charset="0"/>
                <a:sym typeface="+mn-ea"/>
              </a:rPr>
              <a:t>Unicellular organisms</a:t>
            </a:r>
          </a:p>
        </p:txBody>
      </p:sp>
      <p:sp>
        <p:nvSpPr>
          <p:cNvPr id="7" name="矩形: 圆角 82"/>
          <p:cNvSpPr/>
          <p:nvPr/>
        </p:nvSpPr>
        <p:spPr>
          <a:xfrm>
            <a:off x="6964045" y="2945765"/>
            <a:ext cx="3275965" cy="288290"/>
          </a:xfrm>
          <a:prstGeom prst="roundRect">
            <a:avLst/>
          </a:prstGeom>
          <a:solidFill>
            <a:srgbClr val="FDAF9D"/>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 tIns="0" rIns="72000" bIns="0" numCol="1" spcCol="0" rtlCol="0" fromWordArt="0" anchor="ctr" anchorCtr="0" forceAA="0" compatLnSpc="1">
            <a:noAutofit/>
          </a:bodyP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lvl="0" algn="ctr">
              <a:lnSpc>
                <a:spcPts val="1600"/>
              </a:lnSpc>
              <a:buClrTx/>
              <a:buSzTx/>
              <a:buFontTx/>
            </a:pPr>
            <a:r>
              <a:rPr lang="zh-CN" altLang="en-US" sz="1400" b="1" dirty="0">
                <a:solidFill>
                  <a:schemeClr val="tx1"/>
                </a:solidFill>
                <a:latin typeface="Calibri" panose="020F0502020204030204" pitchFamily="34" charset="0"/>
                <a:ea typeface="Arial Unicode MS" panose="020B0604020202020204" charset="-122"/>
                <a:cs typeface="Calibri" panose="020F0502020204030204" pitchFamily="34" charset="0"/>
                <a:sym typeface="+mn-ea"/>
              </a:rPr>
              <a:t>Unknown process</a:t>
            </a:r>
          </a:p>
        </p:txBody>
      </p:sp>
      <p:sp>
        <p:nvSpPr>
          <p:cNvPr id="8" name="矩形: 圆角 83"/>
          <p:cNvSpPr/>
          <p:nvPr/>
        </p:nvSpPr>
        <p:spPr>
          <a:xfrm>
            <a:off x="6964045" y="3438525"/>
            <a:ext cx="3275965" cy="288290"/>
          </a:xfrm>
          <a:prstGeom prst="roundRect">
            <a:avLst/>
          </a:prstGeom>
          <a:solidFill>
            <a:srgbClr val="FDAF9D"/>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 tIns="0" rIns="72000" bIns="0" numCol="1" spcCol="0" rtlCol="0" fromWordArt="0" anchor="ctr" anchorCtr="0" forceAA="0" compatLnSpc="1">
            <a:noAutofit/>
          </a:bodyP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lvl="0" algn="ctr">
              <a:lnSpc>
                <a:spcPts val="1600"/>
              </a:lnSpc>
              <a:buClrTx/>
              <a:buSzTx/>
              <a:buFontTx/>
            </a:pPr>
            <a:r>
              <a:rPr lang="zh-CN" altLang="en-US" sz="1400" b="1" dirty="0">
                <a:solidFill>
                  <a:schemeClr val="tx1"/>
                </a:solidFill>
                <a:latin typeface="Calibri" panose="020F0502020204030204" pitchFamily="34" charset="0"/>
                <a:ea typeface="Arial Unicode MS" panose="020B0604020202020204" charset="-122"/>
                <a:cs typeface="Calibri" panose="020F0502020204030204" pitchFamily="34" charset="0"/>
                <a:sym typeface="+mn-ea"/>
              </a:rPr>
              <a:t>Large organic molecules</a:t>
            </a:r>
          </a:p>
        </p:txBody>
      </p:sp>
      <p:sp>
        <p:nvSpPr>
          <p:cNvPr id="9" name="矩形: 圆角 84"/>
          <p:cNvSpPr/>
          <p:nvPr/>
        </p:nvSpPr>
        <p:spPr>
          <a:xfrm>
            <a:off x="6964045" y="3931285"/>
            <a:ext cx="3275965" cy="288290"/>
          </a:xfrm>
          <a:prstGeom prst="roundRect">
            <a:avLst/>
          </a:prstGeom>
          <a:solidFill>
            <a:srgbClr val="FDAF9D"/>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 tIns="0" rIns="72000" bIns="0" numCol="1" spcCol="0" rtlCol="0" fromWordArt="0" anchor="ctr" anchorCtr="0" forceAA="0" compatLnSpc="1">
            <a:noAutofit/>
          </a:bodyP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lvl="0" algn="ctr">
              <a:lnSpc>
                <a:spcPts val="1600"/>
              </a:lnSpc>
              <a:buClrTx/>
              <a:buSzTx/>
              <a:buFontTx/>
            </a:pPr>
            <a:r>
              <a:rPr lang="zh-CN" altLang="en-US" sz="1400" b="1" dirty="0">
                <a:solidFill>
                  <a:schemeClr val="tx1"/>
                </a:solidFill>
                <a:latin typeface="Calibri" panose="020F0502020204030204" pitchFamily="34" charset="0"/>
                <a:ea typeface="Arial Unicode MS" panose="020B0604020202020204" charset="-122"/>
                <a:cs typeface="Calibri" panose="020F0502020204030204" pitchFamily="34" charset="0"/>
                <a:sym typeface="+mn-ea"/>
              </a:rPr>
              <a:t>Middle organic molecules</a:t>
            </a:r>
          </a:p>
        </p:txBody>
      </p:sp>
      <p:sp>
        <p:nvSpPr>
          <p:cNvPr id="10" name="矩形: 圆角 85"/>
          <p:cNvSpPr/>
          <p:nvPr/>
        </p:nvSpPr>
        <p:spPr>
          <a:xfrm>
            <a:off x="6964045" y="4424680"/>
            <a:ext cx="3275965" cy="288290"/>
          </a:xfrm>
          <a:prstGeom prst="roundRect">
            <a:avLst/>
          </a:prstGeom>
          <a:solidFill>
            <a:srgbClr val="FDAF9D"/>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 tIns="0" rIns="72000" bIns="0" numCol="1" spcCol="0" rtlCol="0" fromWordArt="0" anchor="ctr" anchorCtr="0" forceAA="0" compatLnSpc="1">
            <a:noAutofit/>
          </a:bodyP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lvl="0" algn="ctr">
              <a:lnSpc>
                <a:spcPts val="1600"/>
              </a:lnSpc>
              <a:buClrTx/>
              <a:buSzTx/>
              <a:buFontTx/>
            </a:pPr>
            <a:r>
              <a:rPr lang="zh-CN" altLang="en-US" sz="1400" b="1" dirty="0">
                <a:solidFill>
                  <a:schemeClr val="tx1"/>
                </a:solidFill>
                <a:latin typeface="Calibri" panose="020F0502020204030204" pitchFamily="34" charset="0"/>
                <a:ea typeface="Arial Unicode MS" panose="020B0604020202020204" charset="-122"/>
                <a:cs typeface="Calibri" panose="020F0502020204030204" pitchFamily="34" charset="0"/>
                <a:sym typeface="+mn-ea"/>
              </a:rPr>
              <a:t>Small inorganic and organic molecules</a:t>
            </a:r>
          </a:p>
        </p:txBody>
      </p:sp>
      <p:sp>
        <p:nvSpPr>
          <p:cNvPr id="11" name="箭头: 右 86"/>
          <p:cNvSpPr/>
          <p:nvPr/>
        </p:nvSpPr>
        <p:spPr>
          <a:xfrm rot="16200000">
            <a:off x="8529955" y="4196080"/>
            <a:ext cx="144145" cy="252095"/>
          </a:xfrm>
          <a:prstGeom prst="rightArrow">
            <a:avLst/>
          </a:prstGeom>
          <a:solidFill>
            <a:srgbClr val="FDAF9D"/>
          </a:solidFill>
          <a:ln>
            <a:noFill/>
          </a:ln>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numCol="1" spcCol="0" rtlCol="0" fromWordArt="0" anchor="ctr" anchorCtr="0" forceAA="0" compatLnSpc="1">
            <a:noAutofit/>
          </a:bodyP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lvl="0" algn="ctr">
              <a:buClrTx/>
              <a:buSzTx/>
              <a:buFontTx/>
            </a:pPr>
            <a:endParaRPr lang="zh-CN" altLang="en-US" sz="1400" b="1">
              <a:latin typeface="Calibri" panose="020F0502020204030204" pitchFamily="34" charset="0"/>
              <a:ea typeface="Arial Unicode MS" panose="020B0604020202020204" charset="-122"/>
              <a:cs typeface="Calibri" panose="020F0502020204030204" pitchFamily="34" charset="0"/>
              <a:sym typeface="+mn-ea"/>
            </a:endParaRPr>
          </a:p>
        </p:txBody>
      </p:sp>
      <p:sp>
        <p:nvSpPr>
          <p:cNvPr id="12" name="箭头: 右 87"/>
          <p:cNvSpPr/>
          <p:nvPr/>
        </p:nvSpPr>
        <p:spPr>
          <a:xfrm rot="16200000">
            <a:off x="8529955" y="3703320"/>
            <a:ext cx="144145" cy="252095"/>
          </a:xfrm>
          <a:prstGeom prst="rightArrow">
            <a:avLst/>
          </a:prstGeom>
          <a:solidFill>
            <a:srgbClr val="FDAF9D"/>
          </a:solidFill>
          <a:ln>
            <a:noFill/>
          </a:ln>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numCol="1" spcCol="0" rtlCol="0" fromWordArt="0" anchor="ctr" anchorCtr="0" forceAA="0" compatLnSpc="1">
            <a:noAutofit/>
          </a:bodyP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lvl="0" algn="ctr">
              <a:buClrTx/>
              <a:buSzTx/>
              <a:buFontTx/>
            </a:pPr>
            <a:endParaRPr lang="zh-CN" altLang="en-US" sz="1400" b="1">
              <a:latin typeface="Calibri" panose="020F0502020204030204" pitchFamily="34" charset="0"/>
              <a:ea typeface="Arial Unicode MS" panose="020B0604020202020204" charset="-122"/>
              <a:cs typeface="Calibri" panose="020F0502020204030204" pitchFamily="34" charset="0"/>
              <a:sym typeface="+mn-ea"/>
            </a:endParaRPr>
          </a:p>
        </p:txBody>
      </p:sp>
      <p:sp>
        <p:nvSpPr>
          <p:cNvPr id="13" name="箭头: 右 88"/>
          <p:cNvSpPr/>
          <p:nvPr/>
        </p:nvSpPr>
        <p:spPr>
          <a:xfrm rot="16200000">
            <a:off x="8529955" y="3209925"/>
            <a:ext cx="144145" cy="252095"/>
          </a:xfrm>
          <a:prstGeom prst="rightArrow">
            <a:avLst/>
          </a:prstGeom>
          <a:solidFill>
            <a:srgbClr val="FDAF9D"/>
          </a:solidFill>
          <a:ln>
            <a:noFill/>
          </a:ln>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numCol="1" spcCol="0" rtlCol="0" fromWordArt="0" anchor="ctr" anchorCtr="0" forceAA="0" compatLnSpc="1">
            <a:noAutofit/>
          </a:bodyP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lvl="0" algn="ctr">
              <a:buClrTx/>
              <a:buSzTx/>
              <a:buFontTx/>
            </a:pPr>
            <a:endParaRPr lang="zh-CN" altLang="en-US" sz="1400" b="1">
              <a:latin typeface="Calibri" panose="020F0502020204030204" pitchFamily="34" charset="0"/>
              <a:ea typeface="Arial Unicode MS" panose="020B0604020202020204" charset="-122"/>
              <a:cs typeface="Calibri" panose="020F0502020204030204" pitchFamily="34" charset="0"/>
              <a:sym typeface="+mn-ea"/>
            </a:endParaRPr>
          </a:p>
        </p:txBody>
      </p:sp>
      <p:sp>
        <p:nvSpPr>
          <p:cNvPr id="14" name="箭头: 右 90"/>
          <p:cNvSpPr/>
          <p:nvPr/>
        </p:nvSpPr>
        <p:spPr>
          <a:xfrm rot="16200000">
            <a:off x="8529955" y="2717165"/>
            <a:ext cx="144145" cy="252095"/>
          </a:xfrm>
          <a:prstGeom prst="rightArrow">
            <a:avLst/>
          </a:prstGeom>
          <a:solidFill>
            <a:srgbClr val="FDAF9D"/>
          </a:solidFill>
          <a:ln>
            <a:noFill/>
          </a:ln>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numCol="1" spcCol="0" rtlCol="0" fromWordArt="0" anchor="ctr" anchorCtr="0" forceAA="0" compatLnSpc="1">
            <a:noAutofit/>
          </a:bodyP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lvl="0" algn="ctr">
              <a:buClrTx/>
              <a:buSzTx/>
              <a:buFontTx/>
            </a:pPr>
            <a:endParaRPr lang="zh-CN" altLang="en-US" sz="1400" b="1">
              <a:latin typeface="Calibri" panose="020F0502020204030204" pitchFamily="34" charset="0"/>
              <a:ea typeface="Arial Unicode MS" panose="020B0604020202020204" charset="-122"/>
              <a:cs typeface="Calibri" panose="020F0502020204030204" pitchFamily="34" charset="0"/>
              <a:sym typeface="+mn-ea"/>
            </a:endParaRPr>
          </a:p>
        </p:txBody>
      </p:sp>
      <p:sp>
        <p:nvSpPr>
          <p:cNvPr id="15" name="箭头: 右 91"/>
          <p:cNvSpPr/>
          <p:nvPr/>
        </p:nvSpPr>
        <p:spPr>
          <a:xfrm rot="16200000">
            <a:off x="8529955" y="2224405"/>
            <a:ext cx="144145" cy="252095"/>
          </a:xfrm>
          <a:prstGeom prst="rightArrow">
            <a:avLst/>
          </a:prstGeom>
          <a:solidFill>
            <a:srgbClr val="FDAF9D"/>
          </a:solidFill>
          <a:ln>
            <a:noFill/>
          </a:ln>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numCol="1" spcCol="0" rtlCol="0" fromWordArt="0" anchor="ctr" anchorCtr="0" forceAA="0" compatLnSpc="1">
            <a:noAutofit/>
          </a:bodyP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lvl="0" algn="ctr">
              <a:buClrTx/>
              <a:buSzTx/>
              <a:buFontTx/>
            </a:pPr>
            <a:endParaRPr lang="zh-CN" altLang="en-US" sz="1400" b="1">
              <a:latin typeface="Calibri" panose="020F0502020204030204" pitchFamily="34" charset="0"/>
              <a:ea typeface="Arial Unicode MS" panose="020B0604020202020204" charset="-122"/>
              <a:cs typeface="Calibri" panose="020F0502020204030204" pitchFamily="34" charset="0"/>
              <a:sym typeface="+mn-ea"/>
            </a:endParaRPr>
          </a:p>
        </p:txBody>
      </p:sp>
      <p:sp>
        <p:nvSpPr>
          <p:cNvPr id="16" name="箭头: 右 64"/>
          <p:cNvSpPr/>
          <p:nvPr/>
        </p:nvSpPr>
        <p:spPr>
          <a:xfrm rot="16200000">
            <a:off x="4482465" y="3941445"/>
            <a:ext cx="144145" cy="251460"/>
          </a:xfrm>
          <a:prstGeom prst="rightArrow">
            <a:avLst/>
          </a:prstGeom>
          <a:solidFill>
            <a:srgbClr val="9BC2E5"/>
          </a:solidFill>
          <a:ln>
            <a:noFill/>
          </a:ln>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numCol="1" spcCol="0" rtlCol="0" fromWordArt="0" anchor="ctr" anchorCtr="0" forceAA="0" compatLnSpc="1">
            <a:noAutofit/>
          </a:bodyP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lvl="0" algn="ctr">
              <a:buClrTx/>
              <a:buSzTx/>
              <a:buFontTx/>
            </a:pPr>
            <a:endParaRPr lang="zh-CN" altLang="en-US" sz="1400" b="1">
              <a:latin typeface="Calibri" panose="020F0502020204030204" pitchFamily="34" charset="0"/>
              <a:ea typeface="Arial Unicode MS" panose="020B0604020202020204" charset="-122"/>
              <a:cs typeface="Calibri" panose="020F0502020204030204" pitchFamily="34" charset="0"/>
              <a:sym typeface="+mn-ea"/>
            </a:endParaRPr>
          </a:p>
        </p:txBody>
      </p:sp>
      <p:sp>
        <p:nvSpPr>
          <p:cNvPr id="18" name="矩形: 圆角 66"/>
          <p:cNvSpPr/>
          <p:nvPr/>
        </p:nvSpPr>
        <p:spPr>
          <a:xfrm>
            <a:off x="3132537" y="2045970"/>
            <a:ext cx="2844000" cy="467995"/>
          </a:xfrm>
          <a:prstGeom prst="roundRect">
            <a:avLst>
              <a:gd name="adj" fmla="val 16289"/>
            </a:avLst>
          </a:prstGeom>
          <a:solidFill>
            <a:srgbClr val="9BC2E5"/>
          </a:solidFill>
          <a:ln w="12700">
            <a:noFill/>
          </a:ln>
        </p:spPr>
        <p:style>
          <a:lnRef idx="2">
            <a:schemeClr val="accent1">
              <a:shade val="50000"/>
            </a:schemeClr>
          </a:lnRef>
          <a:fillRef idx="1">
            <a:schemeClr val="accent1"/>
          </a:fillRef>
          <a:effectRef idx="0">
            <a:schemeClr val="accent1"/>
          </a:effectRef>
          <a:fontRef idx="minor">
            <a:schemeClr val="lt1"/>
          </a:fontRef>
        </p:style>
        <p:txBody>
          <a:bodyPr lIns="36195" tIns="36000" rIns="36195" bIns="36000"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r>
              <a:rPr lang="en-US" altLang="zh-CN" sz="1400" b="1" dirty="0">
                <a:solidFill>
                  <a:schemeClr val="tx1"/>
                </a:solidFill>
                <a:latin typeface="Calibri" panose="020F0502020204030204" pitchFamily="34" charset="0"/>
                <a:ea typeface="Arial Unicode MS" panose="020B0604020202020204" charset="-122"/>
                <a:cs typeface="Calibri" panose="020F0502020204030204" pitchFamily="34" charset="0"/>
                <a:sym typeface="+mn-ea"/>
              </a:rPr>
              <a:t>Speciation and increase of fitness of organisms</a:t>
            </a:r>
          </a:p>
        </p:txBody>
      </p:sp>
      <p:sp>
        <p:nvSpPr>
          <p:cNvPr id="19" name="矩形: 圆角 84"/>
          <p:cNvSpPr/>
          <p:nvPr/>
        </p:nvSpPr>
        <p:spPr>
          <a:xfrm>
            <a:off x="3132537" y="2709545"/>
            <a:ext cx="2844000" cy="1259840"/>
          </a:xfrm>
          <a:prstGeom prst="roundRect">
            <a:avLst>
              <a:gd name="adj" fmla="val 4336"/>
            </a:avLst>
          </a:prstGeom>
          <a:solidFill>
            <a:srgbClr val="9BC2E5"/>
          </a:solidFill>
          <a:ln w="12700">
            <a:noFill/>
          </a:ln>
        </p:spPr>
        <p:style>
          <a:lnRef idx="2">
            <a:schemeClr val="accent1">
              <a:shade val="50000"/>
            </a:schemeClr>
          </a:lnRef>
          <a:fillRef idx="1">
            <a:schemeClr val="accent1"/>
          </a:fillRef>
          <a:effectRef idx="0">
            <a:schemeClr val="accent1"/>
          </a:effectRef>
          <a:fontRef idx="minor">
            <a:schemeClr val="lt1"/>
          </a:fontRef>
        </p:style>
        <p:txBody>
          <a:bodyPr lIns="108000" tIns="0" rIns="72000" bIns="0"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r>
              <a:rPr lang="en-US" altLang="zh-CN" sz="1400" b="1" dirty="0">
                <a:solidFill>
                  <a:schemeClr val="tx1"/>
                </a:solidFill>
                <a:latin typeface="Calibri" panose="020F0502020204030204" pitchFamily="34" charset="0"/>
                <a:ea typeface="Arial Unicode MS" panose="020B0604020202020204" charset="-122"/>
                <a:cs typeface="Calibri" panose="020F0502020204030204" pitchFamily="34" charset="0"/>
                <a:sym typeface="+mn-ea"/>
              </a:rPr>
              <a:t>Survival of the fittest </a:t>
            </a:r>
          </a:p>
          <a:p>
            <a:pPr algn="ctr"/>
            <a:r>
              <a:rPr lang="en-US" altLang="zh-CN" sz="1400" b="1" dirty="0">
                <a:solidFill>
                  <a:schemeClr val="tx1"/>
                </a:solidFill>
                <a:latin typeface="Calibri" panose="020F0502020204030204" pitchFamily="34" charset="0"/>
                <a:ea typeface="Arial Unicode MS" panose="020B0604020202020204" charset="-122"/>
                <a:cs typeface="Calibri" panose="020F0502020204030204" pitchFamily="34" charset="0"/>
                <a:sym typeface="+mn-ea"/>
              </a:rPr>
              <a:t>(Charles Darwin’s theory)</a:t>
            </a:r>
          </a:p>
          <a:p>
            <a:pPr algn="ctr">
              <a:spcBef>
                <a:spcPts val="600"/>
              </a:spcBef>
            </a:pPr>
            <a:r>
              <a:rPr lang="en-US" altLang="zh-CN" sz="1400" b="1" dirty="0">
                <a:solidFill>
                  <a:schemeClr val="tx1">
                    <a:lumMod val="95000"/>
                    <a:lumOff val="5000"/>
                  </a:schemeClr>
                </a:solidFill>
                <a:latin typeface="Calibri" panose="020F0502020204030204" pitchFamily="34" charset="0"/>
                <a:ea typeface="Arial Unicode MS" panose="020B0604020202020204" charset="-122"/>
                <a:cs typeface="Calibri" panose="020F0502020204030204" pitchFamily="34" charset="0"/>
                <a:sym typeface="+mn-ea"/>
              </a:rPr>
              <a:t>Gradual replacement with those carrying </a:t>
            </a:r>
            <a:r>
              <a:rPr lang="en-US" altLang="zh-CN" sz="1400" b="1" dirty="0">
                <a:solidFill>
                  <a:schemeClr val="tx1">
                    <a:lumMod val="95000"/>
                    <a:lumOff val="5000"/>
                  </a:schemeClr>
                </a:solidFill>
                <a:latin typeface="Calibri" panose="020F0502020204030204" pitchFamily="34" charset="0"/>
                <a:ea typeface="Arial Unicode MS" panose="020B0604020202020204" charset="-122"/>
                <a:cs typeface="Calibri" panose="020F0502020204030204" pitchFamily="34" charset="0"/>
              </a:rPr>
              <a:t>advantageous mutations</a:t>
            </a:r>
          </a:p>
          <a:p>
            <a:pPr algn="ctr"/>
            <a:r>
              <a:rPr lang="en-US" altLang="zh-CN" sz="1400" b="1" dirty="0">
                <a:solidFill>
                  <a:schemeClr val="tx1">
                    <a:lumMod val="95000"/>
                    <a:lumOff val="5000"/>
                  </a:schemeClr>
                </a:solidFill>
                <a:latin typeface="Calibri" panose="020F0502020204030204" pitchFamily="34" charset="0"/>
                <a:ea typeface="Arial Unicode MS" panose="020B0604020202020204" charset="-122"/>
                <a:cs typeface="Calibri" panose="020F0502020204030204" pitchFamily="34" charset="0"/>
              </a:rPr>
              <a:t>(The Modern Synthesis)</a:t>
            </a:r>
            <a:endParaRPr lang="zh-CN" altLang="en-US" sz="1400" b="1" dirty="0">
              <a:solidFill>
                <a:schemeClr val="tx1">
                  <a:lumMod val="95000"/>
                  <a:lumOff val="5000"/>
                </a:schemeClr>
              </a:solidFill>
              <a:latin typeface="Calibri" panose="020F0502020204030204" pitchFamily="34" charset="0"/>
              <a:ea typeface="Arial Unicode MS" panose="020B0604020202020204" charset="-122"/>
              <a:cs typeface="Calibri" panose="020F0502020204030204" pitchFamily="34" charset="0"/>
            </a:endParaRPr>
          </a:p>
        </p:txBody>
      </p:sp>
      <p:sp>
        <p:nvSpPr>
          <p:cNvPr id="20" name="箭头: 右 85"/>
          <p:cNvSpPr/>
          <p:nvPr/>
        </p:nvSpPr>
        <p:spPr>
          <a:xfrm rot="16200000">
            <a:off x="4482465" y="2486025"/>
            <a:ext cx="144145" cy="251460"/>
          </a:xfrm>
          <a:prstGeom prst="rightArrow">
            <a:avLst/>
          </a:prstGeom>
          <a:solidFill>
            <a:srgbClr val="9BC2E5"/>
          </a:solidFill>
          <a:ln>
            <a:noFill/>
          </a:ln>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numCol="1" spcCol="0" rtlCol="0" fromWordArt="0" anchor="ctr" anchorCtr="0" forceAA="0" compatLnSpc="1">
            <a:noAutofit/>
          </a:bodyP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lvl="0" algn="ctr">
              <a:buClrTx/>
              <a:buSzTx/>
              <a:buFontTx/>
            </a:pPr>
            <a:endParaRPr lang="zh-CN" altLang="en-US" sz="1400" b="1">
              <a:latin typeface="Calibri" panose="020F0502020204030204" pitchFamily="34" charset="0"/>
              <a:ea typeface="Arial Unicode MS" panose="020B0604020202020204" charset="-122"/>
              <a:cs typeface="Calibri" panose="020F0502020204030204" pitchFamily="34" charset="0"/>
              <a:sym typeface="+mn-ea"/>
            </a:endParaRPr>
          </a:p>
        </p:txBody>
      </p:sp>
      <p:sp>
        <p:nvSpPr>
          <p:cNvPr id="21" name="对话气泡: 圆角矩形 86"/>
          <p:cNvSpPr/>
          <p:nvPr/>
        </p:nvSpPr>
        <p:spPr>
          <a:xfrm>
            <a:off x="1647825" y="2620010"/>
            <a:ext cx="1437005" cy="1545590"/>
          </a:xfrm>
          <a:prstGeom prst="wedgeRoundRectCallout">
            <a:avLst>
              <a:gd name="adj1" fmla="val 69452"/>
              <a:gd name="adj2" fmla="val -17393"/>
              <a:gd name="adj3" fmla="val 16667"/>
            </a:avLst>
          </a:prstGeom>
          <a:solidFill>
            <a:srgbClr val="9BC2E5"/>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107950" rIns="0" bIns="72000" rtlCol="0" anchor="ctr"/>
          <a:lstStyle/>
          <a:p>
            <a:pPr algn="ctr">
              <a:lnSpc>
                <a:spcPts val="1500"/>
              </a:lnSpc>
            </a:pPr>
            <a:r>
              <a:rPr lang="en-US" altLang="zh-CN" sz="1400" b="1" dirty="0">
                <a:solidFill>
                  <a:schemeClr val="tx1"/>
                </a:solidFill>
                <a:latin typeface="Calibri" panose="020F0502020204030204" pitchFamily="34" charset="0"/>
                <a:ea typeface="Arial Unicode MS" panose="020B0604020202020204" charset="-122"/>
                <a:cs typeface="Calibri" panose="020F0502020204030204" pitchFamily="34" charset="0"/>
              </a:rPr>
              <a:t>These notions have met challenges in multiple aspects, and have not integrated with these challenges</a:t>
            </a:r>
          </a:p>
        </p:txBody>
      </p:sp>
      <p:sp>
        <p:nvSpPr>
          <p:cNvPr id="2" name="矩形: 圆角 77"/>
          <p:cNvSpPr/>
          <p:nvPr/>
        </p:nvSpPr>
        <p:spPr>
          <a:xfrm rot="16200000">
            <a:off x="5401310" y="3197225"/>
            <a:ext cx="1800225" cy="252095"/>
          </a:xfrm>
          <a:prstGeom prst="roundRect">
            <a:avLst/>
          </a:prstGeom>
          <a:solidFill>
            <a:srgbClr val="FDAF9D"/>
          </a:solidFill>
          <a:ln w="12700">
            <a:noFill/>
          </a:ln>
        </p:spPr>
        <p:style>
          <a:lnRef idx="2">
            <a:schemeClr val="accent1">
              <a:shade val="50000"/>
            </a:schemeClr>
          </a:lnRef>
          <a:fillRef idx="1">
            <a:schemeClr val="accent1"/>
          </a:fillRef>
          <a:effectRef idx="0">
            <a:schemeClr val="accent1"/>
          </a:effectRef>
          <a:fontRef idx="minor">
            <a:schemeClr val="lt1"/>
          </a:fontRef>
        </p:style>
        <p:txBody>
          <a:bodyPr lIns="0" tIns="36000" rIns="0" bIns="36000"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r>
              <a:rPr lang="en-US" altLang="zh-CN" sz="1400" b="1" dirty="0">
                <a:solidFill>
                  <a:schemeClr val="tx1"/>
                </a:solidFill>
                <a:latin typeface="Calibri" panose="020F0502020204030204" pitchFamily="34" charset="0"/>
                <a:ea typeface="Arial Unicode MS" panose="020B0604020202020204" charset="-122"/>
                <a:cs typeface="Calibri" panose="020F0502020204030204" pitchFamily="34" charset="0"/>
                <a:sym typeface="+mn-ea"/>
              </a:rPr>
              <a:t>Unknown reasons</a:t>
            </a:r>
          </a:p>
        </p:txBody>
      </p:sp>
      <p:sp>
        <p:nvSpPr>
          <p:cNvPr id="17" name="箭头: 右 112"/>
          <p:cNvSpPr/>
          <p:nvPr/>
        </p:nvSpPr>
        <p:spPr>
          <a:xfrm>
            <a:off x="6457315" y="3197225"/>
            <a:ext cx="144145" cy="252095"/>
          </a:xfrm>
          <a:prstGeom prst="rightArrow">
            <a:avLst/>
          </a:prstGeom>
          <a:solidFill>
            <a:srgbClr val="FDAF9D"/>
          </a:solidFill>
          <a:ln>
            <a:noFill/>
          </a:ln>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numCol="1" spcCol="0" rtlCol="0" fromWordArt="0" anchor="ctr" anchorCtr="0" forceAA="0" compatLnSpc="1">
            <a:noAutofit/>
          </a:bodyP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lvl="0" algn="ctr">
              <a:buClrTx/>
              <a:buSzTx/>
              <a:buFontTx/>
            </a:pPr>
            <a:r>
              <a:rPr lang="zh-CN" altLang="en-US" sz="1400" b="1">
                <a:latin typeface="Calibri" panose="020F0502020204030204" pitchFamily="34" charset="0"/>
                <a:ea typeface="Arial Unicode MS" panose="020B0604020202020204" charset="-122"/>
                <a:cs typeface="Calibri" panose="020F0502020204030204" pitchFamily="34" charset="0"/>
                <a:sym typeface="+mn-ea"/>
              </a:rPr>
              <a:t> </a:t>
            </a:r>
          </a:p>
        </p:txBody>
      </p:sp>
      <p:sp>
        <p:nvSpPr>
          <p:cNvPr id="32" name="矩形: 圆角 66"/>
          <p:cNvSpPr/>
          <p:nvPr/>
        </p:nvSpPr>
        <p:spPr>
          <a:xfrm>
            <a:off x="3132537" y="4164965"/>
            <a:ext cx="2844000" cy="467995"/>
          </a:xfrm>
          <a:prstGeom prst="roundRect">
            <a:avLst>
              <a:gd name="adj" fmla="val 16289"/>
            </a:avLst>
          </a:prstGeom>
          <a:solidFill>
            <a:srgbClr val="9BC2E5"/>
          </a:solidFill>
          <a:ln w="12700">
            <a:noFill/>
          </a:ln>
        </p:spPr>
        <p:style>
          <a:lnRef idx="2">
            <a:schemeClr val="accent1">
              <a:shade val="50000"/>
            </a:schemeClr>
          </a:lnRef>
          <a:fillRef idx="1">
            <a:schemeClr val="accent1"/>
          </a:fillRef>
          <a:effectRef idx="0">
            <a:schemeClr val="accent1"/>
          </a:effectRef>
          <a:fontRef idx="minor">
            <a:schemeClr val="lt1"/>
          </a:fontRef>
        </p:style>
        <p:txBody>
          <a:bodyPr lIns="36195" tIns="36000" rIns="36195" bIns="36000"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lnSpc>
                <a:spcPct val="100000"/>
              </a:lnSpc>
              <a:spcBef>
                <a:spcPts val="600"/>
              </a:spcBef>
              <a:buClrTx/>
              <a:buSzTx/>
              <a:buFontTx/>
            </a:pPr>
            <a:r>
              <a:rPr lang="en-US" altLang="zh-CN" sz="1400" b="1" dirty="0">
                <a:solidFill>
                  <a:schemeClr val="tx1"/>
                </a:solidFill>
                <a:latin typeface="Calibri" panose="020F0502020204030204" pitchFamily="34" charset="0"/>
                <a:ea typeface="Arial Unicode MS" panose="020B0604020202020204" charset="-122"/>
                <a:cs typeface="Calibri" panose="020F0502020204030204" pitchFamily="34" charset="0"/>
                <a:sym typeface="+mn-ea"/>
              </a:rPr>
              <a:t>Reproduction of organisms with random genetic changes</a:t>
            </a:r>
          </a:p>
        </p:txBody>
      </p:sp>
      <p:sp>
        <p:nvSpPr>
          <p:cNvPr id="29" name="矩形: 圆角 103"/>
          <p:cNvSpPr/>
          <p:nvPr/>
        </p:nvSpPr>
        <p:spPr>
          <a:xfrm rot="13800000">
            <a:off x="1358900" y="1308100"/>
            <a:ext cx="647700" cy="1386840"/>
          </a:xfrm>
          <a:prstGeom prst="roundRect">
            <a:avLst/>
          </a:prstGeom>
          <a:solidFill>
            <a:srgbClr val="EAEAEA">
              <a:alpha val="74000"/>
            </a:srgbClr>
          </a:solidFill>
          <a:ln w="9525">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vert="eaVert" lIns="0" tIns="36000" rIns="0" bIns="36000"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lnSpc>
                <a:spcPts val="2200"/>
              </a:lnSpc>
            </a:pPr>
            <a:r>
              <a:rPr lang="en-US" altLang="zh-CN" sz="2000" b="1" dirty="0">
                <a:solidFill>
                  <a:srgbClr val="791E05"/>
                </a:solidFill>
                <a:latin typeface="Arial" panose="020B0604020202020204" pitchFamily="34" charset="0"/>
                <a:cs typeface="Arial" panose="020B0604020202020204" pitchFamily="34" charset="0"/>
                <a:sym typeface="+mn-ea"/>
              </a:rPr>
              <a:t>Previous theories</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 name="矩形: 圆角 103"/>
          <p:cNvSpPr/>
          <p:nvPr/>
        </p:nvSpPr>
        <p:spPr>
          <a:xfrm rot="13200000">
            <a:off x="760212" y="1648460"/>
            <a:ext cx="648000" cy="1044000"/>
          </a:xfrm>
          <a:prstGeom prst="roundRect">
            <a:avLst/>
          </a:prstGeom>
          <a:solidFill>
            <a:srgbClr val="EAEAEA">
              <a:alpha val="74000"/>
            </a:srgbClr>
          </a:solidFill>
          <a:ln w="9525">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vert="eaVert" lIns="0" tIns="36000" rIns="0" bIns="36000"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lnSpc>
                <a:spcPts val="2200"/>
              </a:lnSpc>
            </a:pPr>
            <a:r>
              <a:rPr lang="en-US" altLang="zh-CN" sz="2000" b="1" dirty="0">
                <a:solidFill>
                  <a:srgbClr val="791E05"/>
                </a:solidFill>
                <a:latin typeface="Arial" panose="020B0604020202020204" pitchFamily="34" charset="0"/>
                <a:cs typeface="Arial" panose="020B0604020202020204" pitchFamily="34" charset="0"/>
                <a:sym typeface="+mn-ea"/>
              </a:rPr>
              <a:t>The  CBEET</a:t>
            </a:r>
          </a:p>
        </p:txBody>
      </p:sp>
      <p:sp>
        <p:nvSpPr>
          <p:cNvPr id="107" name="标题 1"/>
          <p:cNvSpPr>
            <a:spLocks noGrp="1"/>
          </p:cNvSpPr>
          <p:nvPr>
            <p:ph type="title"/>
          </p:nvPr>
        </p:nvSpPr>
        <p:spPr>
          <a:xfrm>
            <a:off x="1410732" y="-29400"/>
            <a:ext cx="9829801" cy="683078"/>
          </a:xfrm>
        </p:spPr>
        <p:txBody>
          <a:bodyPr>
            <a:normAutofit fontScale="90000"/>
          </a:bodyPr>
          <a:lstStyle/>
          <a:p>
            <a:r>
              <a:rPr lang="en-US" altLang="zh-CN" sz="3200" b="1" dirty="0">
                <a:solidFill>
                  <a:srgbClr val="800000"/>
                </a:solidFill>
                <a:latin typeface="Arial" panose="020B0604020202020204" pitchFamily="34" charset="0"/>
                <a:cs typeface="Arial" panose="020B0604020202020204" pitchFamily="34" charset="0"/>
              </a:rPr>
              <a:t>1. Major views of the CBEET versus previous theories</a:t>
            </a:r>
          </a:p>
        </p:txBody>
      </p:sp>
      <p:sp>
        <p:nvSpPr>
          <p:cNvPr id="58" name="矩形: 圆角 57">
            <a:extLst>
              <a:ext uri="{FF2B5EF4-FFF2-40B4-BE49-F238E27FC236}">
                <a16:creationId xmlns:a16="http://schemas.microsoft.com/office/drawing/2014/main" id="{F3B6BC66-3B73-44C8-97F5-30ABDB3703DE}"/>
              </a:ext>
            </a:extLst>
          </p:cNvPr>
          <p:cNvSpPr/>
          <p:nvPr/>
        </p:nvSpPr>
        <p:spPr>
          <a:xfrm>
            <a:off x="1707861" y="671386"/>
            <a:ext cx="8820150" cy="6084000"/>
          </a:xfrm>
          <a:prstGeom prst="roundRect">
            <a:avLst>
              <a:gd name="adj" fmla="val 2514"/>
            </a:avLst>
          </a:prstGeom>
          <a:solidFill>
            <a:srgbClr val="EAEAEA"/>
          </a:solidFill>
          <a:ln w="254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noAutofit/>
          </a:bodyP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zh-CN" altLang="en-US" sz="1400" dirty="0">
              <a:latin typeface="Calibri" panose="020F0502020204030204" pitchFamily="34" charset="0"/>
              <a:ea typeface="Arial Unicode MS" panose="020B0604020202020204" charset="-122"/>
              <a:cs typeface="+mn-lt"/>
            </a:endParaRPr>
          </a:p>
        </p:txBody>
      </p:sp>
      <p:sp>
        <p:nvSpPr>
          <p:cNvPr id="59" name="矩形: 圆角 51">
            <a:extLst>
              <a:ext uri="{FF2B5EF4-FFF2-40B4-BE49-F238E27FC236}">
                <a16:creationId xmlns:a16="http://schemas.microsoft.com/office/drawing/2014/main" id="{2E632F4A-6E42-4F88-8A44-2BFEC5A03FF7}"/>
              </a:ext>
            </a:extLst>
          </p:cNvPr>
          <p:cNvSpPr/>
          <p:nvPr/>
        </p:nvSpPr>
        <p:spPr>
          <a:xfrm rot="16200000">
            <a:off x="-65641" y="4511917"/>
            <a:ext cx="3888000" cy="215900"/>
          </a:xfrm>
          <a:prstGeom prst="roundRect">
            <a:avLst/>
          </a:prstGeom>
          <a:solidFill>
            <a:srgbClr val="FDAA99">
              <a:alpha val="50000"/>
            </a:srgb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0" bIns="36000"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r>
              <a:rPr lang="en-US" altLang="zh-CN" sz="1400" dirty="0">
                <a:solidFill>
                  <a:schemeClr val="tx1"/>
                </a:solidFill>
                <a:latin typeface="Calibri" panose="020F0502020204030204" pitchFamily="34" charset="0"/>
                <a:ea typeface="Arial Unicode MS" panose="020B0604020202020204" charset="-122"/>
                <a:cs typeface="+mn-lt"/>
                <a:sym typeface="+mn-ea"/>
              </a:rPr>
              <a:t>Evolutionary driving force</a:t>
            </a:r>
          </a:p>
        </p:txBody>
      </p:sp>
      <p:sp>
        <p:nvSpPr>
          <p:cNvPr id="60" name="箭头: 右 59">
            <a:extLst>
              <a:ext uri="{FF2B5EF4-FFF2-40B4-BE49-F238E27FC236}">
                <a16:creationId xmlns:a16="http://schemas.microsoft.com/office/drawing/2014/main" id="{188A889D-AF42-4C2E-B7E0-39C9D3E38366}"/>
              </a:ext>
            </a:extLst>
          </p:cNvPr>
          <p:cNvSpPr/>
          <p:nvPr/>
        </p:nvSpPr>
        <p:spPr>
          <a:xfrm rot="16200000">
            <a:off x="4099271" y="5345073"/>
            <a:ext cx="144145" cy="252095"/>
          </a:xfrm>
          <a:prstGeom prst="rightArrow">
            <a:avLst/>
          </a:prstGeom>
          <a:solidFill>
            <a:srgbClr val="FDAF9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zh-CN" altLang="en-US" sz="1400">
              <a:latin typeface="Calibri" panose="020F0502020204030204" pitchFamily="34" charset="0"/>
              <a:ea typeface="Arial Unicode MS" panose="020B0604020202020204" charset="-122"/>
              <a:cs typeface="+mn-lt"/>
            </a:endParaRPr>
          </a:p>
        </p:txBody>
      </p:sp>
      <p:sp>
        <p:nvSpPr>
          <p:cNvPr id="61" name="矩形: 圆角 60">
            <a:extLst>
              <a:ext uri="{FF2B5EF4-FFF2-40B4-BE49-F238E27FC236}">
                <a16:creationId xmlns:a16="http://schemas.microsoft.com/office/drawing/2014/main" id="{95BEEE95-1367-49C1-A2FF-D38DE7B11281}"/>
              </a:ext>
            </a:extLst>
          </p:cNvPr>
          <p:cNvSpPr/>
          <p:nvPr/>
        </p:nvSpPr>
        <p:spPr>
          <a:xfrm>
            <a:off x="2047269" y="5569277"/>
            <a:ext cx="4248150" cy="396000"/>
          </a:xfrm>
          <a:prstGeom prst="roundRect">
            <a:avLst/>
          </a:prstGeom>
          <a:solidFill>
            <a:srgbClr val="FDAF9D"/>
          </a:solidFill>
          <a:ln w="12700">
            <a:noFill/>
          </a:ln>
        </p:spPr>
        <p:style>
          <a:lnRef idx="2">
            <a:schemeClr val="accent1">
              <a:shade val="50000"/>
            </a:schemeClr>
          </a:lnRef>
          <a:fillRef idx="1">
            <a:schemeClr val="accent1"/>
          </a:fillRef>
          <a:effectRef idx="0">
            <a:schemeClr val="accent1"/>
          </a:effectRef>
          <a:fontRef idx="minor">
            <a:schemeClr val="lt1"/>
          </a:fontRef>
        </p:style>
        <p:txBody>
          <a:bodyPr lIns="0" tIns="36000" rIns="0" bIns="36000"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lnSpc>
                <a:spcPts val="1500"/>
              </a:lnSpc>
            </a:pPr>
            <a:r>
              <a:rPr lang="en-US" altLang="zh-CN" sz="1400" dirty="0">
                <a:solidFill>
                  <a:schemeClr val="tx1"/>
                </a:solidFill>
                <a:latin typeface="Calibri" panose="020F0502020204030204" pitchFamily="34" charset="0"/>
                <a:ea typeface="Arial Unicode MS" panose="020B0604020202020204" charset="-122"/>
                <a:cs typeface="+mn-lt"/>
              </a:rPr>
              <a:t>Widespread and permanent relatively temperate</a:t>
            </a:r>
          </a:p>
          <a:p>
            <a:pPr algn="ctr">
              <a:lnSpc>
                <a:spcPts val="1500"/>
              </a:lnSpc>
            </a:pPr>
            <a:r>
              <a:rPr lang="en-US" altLang="zh-CN" sz="1400" dirty="0">
                <a:solidFill>
                  <a:schemeClr val="tx1"/>
                </a:solidFill>
                <a:latin typeface="Calibri" panose="020F0502020204030204" pitchFamily="34" charset="0"/>
                <a:ea typeface="Arial Unicode MS" panose="020B0604020202020204" charset="-122"/>
                <a:cs typeface="+mn-lt"/>
              </a:rPr>
              <a:t>heat streams on the Earth</a:t>
            </a:r>
            <a:endParaRPr lang="en-US" altLang="zh-CN" sz="1400" dirty="0">
              <a:solidFill>
                <a:schemeClr val="tx1"/>
              </a:solidFill>
              <a:latin typeface="Calibri" panose="020F0502020204030204" pitchFamily="34" charset="0"/>
              <a:ea typeface="Arial Unicode MS" panose="020B0604020202020204" charset="-122"/>
              <a:cs typeface="+mn-lt"/>
              <a:sym typeface="+mn-ea"/>
            </a:endParaRPr>
          </a:p>
        </p:txBody>
      </p:sp>
      <p:sp>
        <p:nvSpPr>
          <p:cNvPr id="63" name="矩形: 圆角 62">
            <a:extLst>
              <a:ext uri="{FF2B5EF4-FFF2-40B4-BE49-F238E27FC236}">
                <a16:creationId xmlns:a16="http://schemas.microsoft.com/office/drawing/2014/main" id="{75368D34-9388-4BD3-A0AC-350CA74FDB52}"/>
              </a:ext>
            </a:extLst>
          </p:cNvPr>
          <p:cNvSpPr/>
          <p:nvPr/>
        </p:nvSpPr>
        <p:spPr>
          <a:xfrm>
            <a:off x="2047269" y="3396338"/>
            <a:ext cx="4248150" cy="396000"/>
          </a:xfrm>
          <a:prstGeom prst="roundRect">
            <a:avLst>
              <a:gd name="adj" fmla="val 9959"/>
            </a:avLst>
          </a:prstGeom>
          <a:solidFill>
            <a:srgbClr val="FDAF9D"/>
          </a:solidFill>
          <a:ln w="12700">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lnSpc>
                <a:spcPts val="1500"/>
              </a:lnSpc>
            </a:pPr>
            <a:r>
              <a:rPr lang="en-US" altLang="zh-CN" sz="1400" dirty="0">
                <a:solidFill>
                  <a:schemeClr val="tx1"/>
                </a:solidFill>
                <a:latin typeface="Calibri" panose="020F0502020204030204" pitchFamily="34" charset="0"/>
                <a:ea typeface="Arial Unicode MS" panose="020B0604020202020204" charset="-122"/>
                <a:cs typeface="+mn-lt"/>
                <a:sym typeface="+mn-ea"/>
              </a:rPr>
              <a:t>Many HHCBEs are relatively stable although they shall degrade later, and they can be hence accumulated</a:t>
            </a:r>
          </a:p>
        </p:txBody>
      </p:sp>
      <p:grpSp>
        <p:nvGrpSpPr>
          <p:cNvPr id="67" name="组合 66">
            <a:extLst>
              <a:ext uri="{FF2B5EF4-FFF2-40B4-BE49-F238E27FC236}">
                <a16:creationId xmlns:a16="http://schemas.microsoft.com/office/drawing/2014/main" id="{81164DDE-C398-4744-99E1-31B11BBACBCD}"/>
              </a:ext>
            </a:extLst>
          </p:cNvPr>
          <p:cNvGrpSpPr/>
          <p:nvPr/>
        </p:nvGrpSpPr>
        <p:grpSpPr>
          <a:xfrm>
            <a:off x="2047666" y="6161594"/>
            <a:ext cx="4251245" cy="396000"/>
            <a:chOff x="410290" y="9201150"/>
            <a:chExt cx="4251245" cy="396000"/>
          </a:xfrm>
        </p:grpSpPr>
        <p:sp>
          <p:nvSpPr>
            <p:cNvPr id="68" name="矩形: 圆角 59">
              <a:extLst>
                <a:ext uri="{FF2B5EF4-FFF2-40B4-BE49-F238E27FC236}">
                  <a16:creationId xmlns:a16="http://schemas.microsoft.com/office/drawing/2014/main" id="{F40209FE-EE27-44D0-8AC4-FF2FFC042088}"/>
                </a:ext>
              </a:extLst>
            </p:cNvPr>
            <p:cNvSpPr/>
            <p:nvPr/>
          </p:nvSpPr>
          <p:spPr>
            <a:xfrm>
              <a:off x="2047875" y="9201150"/>
              <a:ext cx="972185" cy="396000"/>
            </a:xfrm>
            <a:prstGeom prst="roundRect">
              <a:avLst/>
            </a:prstGeom>
            <a:solidFill>
              <a:srgbClr val="FDAF9D"/>
            </a:solidFill>
            <a:ln w="12700">
              <a:noFill/>
            </a:ln>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lIns="0" tIns="36000" rIns="0" bIns="36000" numCol="1" spcCol="0" rtlCol="0" fromWordArt="0" anchor="ctr" anchorCtr="0" forceAA="0" compatLnSpc="1">
              <a:noAutofit/>
            </a:bodyP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lvl="0" algn="ctr">
                <a:lnSpc>
                  <a:spcPts val="1500"/>
                </a:lnSpc>
                <a:buClrTx/>
                <a:buSzTx/>
                <a:buFontTx/>
              </a:pPr>
              <a:r>
                <a:rPr lang="en-US" altLang="zh-CN" sz="1400" dirty="0">
                  <a:solidFill>
                    <a:schemeClr val="tx1"/>
                  </a:solidFill>
                  <a:latin typeface="Calibri" panose="020F0502020204030204" pitchFamily="34" charset="0"/>
                  <a:ea typeface="Arial Unicode MS" panose="020B0604020202020204" charset="-122"/>
                  <a:cs typeface="+mn-lt"/>
                  <a:sym typeface="+mn-ea"/>
                </a:rPr>
                <a:t>Solar </a:t>
              </a:r>
            </a:p>
            <a:p>
              <a:pPr lvl="0" algn="ctr">
                <a:lnSpc>
                  <a:spcPts val="1500"/>
                </a:lnSpc>
                <a:buClrTx/>
                <a:buSzTx/>
                <a:buFontTx/>
              </a:pPr>
              <a:r>
                <a:rPr lang="en-US" altLang="zh-CN" sz="1400" dirty="0">
                  <a:solidFill>
                    <a:schemeClr val="tx1"/>
                  </a:solidFill>
                  <a:latin typeface="Calibri" panose="020F0502020204030204" pitchFamily="34" charset="0"/>
                  <a:ea typeface="Arial Unicode MS" panose="020B0604020202020204" charset="-122"/>
                  <a:cs typeface="+mn-lt"/>
                  <a:sym typeface="+mn-ea"/>
                </a:rPr>
                <a:t>energy</a:t>
              </a:r>
            </a:p>
          </p:txBody>
        </p:sp>
        <p:sp>
          <p:nvSpPr>
            <p:cNvPr id="74" name="矩形: 圆角 60">
              <a:extLst>
                <a:ext uri="{FF2B5EF4-FFF2-40B4-BE49-F238E27FC236}">
                  <a16:creationId xmlns:a16="http://schemas.microsoft.com/office/drawing/2014/main" id="{368D1F89-9E12-4947-B4BD-12F62C22CDB5}"/>
                </a:ext>
              </a:extLst>
            </p:cNvPr>
            <p:cNvSpPr/>
            <p:nvPr/>
          </p:nvSpPr>
          <p:spPr>
            <a:xfrm>
              <a:off x="410290" y="9201150"/>
              <a:ext cx="1259840" cy="396000"/>
            </a:xfrm>
            <a:prstGeom prst="roundRect">
              <a:avLst/>
            </a:prstGeom>
            <a:solidFill>
              <a:srgbClr val="FDAF9D"/>
            </a:solidFill>
            <a:ln w="12700">
              <a:noFill/>
            </a:ln>
          </p:spPr>
          <p:style>
            <a:lnRef idx="2">
              <a:schemeClr val="accent1">
                <a:shade val="50000"/>
              </a:schemeClr>
            </a:lnRef>
            <a:fillRef idx="1">
              <a:schemeClr val="accent1"/>
            </a:fillRef>
            <a:effectRef idx="0">
              <a:schemeClr val="accent1"/>
            </a:effectRef>
            <a:fontRef idx="minor">
              <a:schemeClr val="lt1"/>
            </a:fontRef>
          </p:style>
          <p:txBody>
            <a:bodyPr lIns="0" tIns="36000" rIns="0" bIns="36000"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lnSpc>
                  <a:spcPts val="1500"/>
                </a:lnSpc>
              </a:pPr>
              <a:r>
                <a:rPr lang="en-US" altLang="zh-CN" sz="1400" dirty="0">
                  <a:solidFill>
                    <a:schemeClr val="tx1"/>
                  </a:solidFill>
                  <a:latin typeface="Calibri" panose="020F0502020204030204" pitchFamily="34" charset="0"/>
                  <a:ea typeface="Arial Unicode MS" panose="020B0604020202020204" charset="-122"/>
                  <a:cs typeface="+mn-lt"/>
                  <a:sym typeface="+mn-ea"/>
                </a:rPr>
                <a:t>G</a:t>
              </a:r>
              <a:r>
                <a:rPr lang="zh-CN" altLang="en-US" sz="1400" dirty="0">
                  <a:solidFill>
                    <a:schemeClr val="tx1"/>
                  </a:solidFill>
                  <a:latin typeface="Calibri" panose="020F0502020204030204" pitchFamily="34" charset="0"/>
                  <a:ea typeface="Arial Unicode MS" panose="020B0604020202020204" charset="-122"/>
                  <a:cs typeface="+mn-lt"/>
                  <a:sym typeface="+mn-ea"/>
                </a:rPr>
                <a:t>eotherm</a:t>
              </a:r>
              <a:r>
                <a:rPr lang="en-US" altLang="zh-CN" sz="1400" dirty="0">
                  <a:solidFill>
                    <a:schemeClr val="tx1"/>
                  </a:solidFill>
                  <a:latin typeface="Calibri" panose="020F0502020204030204" pitchFamily="34" charset="0"/>
                  <a:ea typeface="Arial Unicode MS" panose="020B0604020202020204" charset="-122"/>
                  <a:cs typeface="+mn-lt"/>
                  <a:sym typeface="+mn-ea"/>
                </a:rPr>
                <a:t>al energy</a:t>
              </a:r>
            </a:p>
          </p:txBody>
        </p:sp>
        <p:sp>
          <p:nvSpPr>
            <p:cNvPr id="75" name="矩形: 圆角 61">
              <a:extLst>
                <a:ext uri="{FF2B5EF4-FFF2-40B4-BE49-F238E27FC236}">
                  <a16:creationId xmlns:a16="http://schemas.microsoft.com/office/drawing/2014/main" id="{A40F9CA2-8A18-4B42-8345-FD059D7AB8EF}"/>
                </a:ext>
              </a:extLst>
            </p:cNvPr>
            <p:cNvSpPr/>
            <p:nvPr/>
          </p:nvSpPr>
          <p:spPr>
            <a:xfrm>
              <a:off x="3401695" y="9201150"/>
              <a:ext cx="1259840" cy="396000"/>
            </a:xfrm>
            <a:prstGeom prst="roundRect">
              <a:avLst/>
            </a:prstGeom>
            <a:solidFill>
              <a:srgbClr val="FDAF9D"/>
            </a:solidFill>
            <a:ln w="12700">
              <a:noFill/>
            </a:ln>
          </p:spPr>
          <p:style>
            <a:lnRef idx="2">
              <a:schemeClr val="accent1">
                <a:shade val="50000"/>
              </a:schemeClr>
            </a:lnRef>
            <a:fillRef idx="1">
              <a:schemeClr val="accent1"/>
            </a:fillRef>
            <a:effectRef idx="0">
              <a:schemeClr val="accent1"/>
            </a:effectRef>
            <a:fontRef idx="minor">
              <a:schemeClr val="lt1"/>
            </a:fontRef>
          </p:style>
          <p:txBody>
            <a:bodyPr lIns="0" tIns="36000" rIns="0" bIns="36000"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lnSpc>
                  <a:spcPts val="1500"/>
                </a:lnSpc>
              </a:pPr>
              <a:r>
                <a:rPr lang="en-US" altLang="zh-CN" sz="1400" dirty="0">
                  <a:solidFill>
                    <a:schemeClr val="tx1"/>
                  </a:solidFill>
                  <a:latin typeface="Calibri" panose="020F0502020204030204" pitchFamily="34" charset="0"/>
                  <a:ea typeface="Arial Unicode MS" panose="020B0604020202020204" charset="-122"/>
                  <a:cs typeface="+mn-lt"/>
                  <a:sym typeface="+mn-ea"/>
                </a:rPr>
                <a:t>Other</a:t>
              </a:r>
            </a:p>
            <a:p>
              <a:pPr algn="ctr">
                <a:lnSpc>
                  <a:spcPts val="1500"/>
                </a:lnSpc>
              </a:pPr>
              <a:r>
                <a:rPr lang="en-US" altLang="zh-CN" sz="1400" dirty="0">
                  <a:solidFill>
                    <a:schemeClr val="tx1"/>
                  </a:solidFill>
                  <a:latin typeface="Calibri" panose="020F0502020204030204" pitchFamily="34" charset="0"/>
                  <a:ea typeface="Arial Unicode MS" panose="020B0604020202020204" charset="-122"/>
                  <a:cs typeface="+mn-lt"/>
                  <a:sym typeface="+mn-ea"/>
                </a:rPr>
                <a:t>energy</a:t>
              </a:r>
            </a:p>
          </p:txBody>
        </p:sp>
      </p:grpSp>
      <p:grpSp>
        <p:nvGrpSpPr>
          <p:cNvPr id="76" name="组合 75">
            <a:extLst>
              <a:ext uri="{FF2B5EF4-FFF2-40B4-BE49-F238E27FC236}">
                <a16:creationId xmlns:a16="http://schemas.microsoft.com/office/drawing/2014/main" id="{9A35E4FA-8181-46B6-BDC9-B5396146A9BB}"/>
              </a:ext>
            </a:extLst>
          </p:cNvPr>
          <p:cNvGrpSpPr/>
          <p:nvPr/>
        </p:nvGrpSpPr>
        <p:grpSpPr>
          <a:xfrm>
            <a:off x="2551539" y="5991361"/>
            <a:ext cx="3243500" cy="144145"/>
            <a:chOff x="914163" y="9036685"/>
            <a:chExt cx="3243500" cy="144145"/>
          </a:xfrm>
        </p:grpSpPr>
        <p:sp>
          <p:nvSpPr>
            <p:cNvPr id="77" name="箭头: 右 94">
              <a:extLst>
                <a:ext uri="{FF2B5EF4-FFF2-40B4-BE49-F238E27FC236}">
                  <a16:creationId xmlns:a16="http://schemas.microsoft.com/office/drawing/2014/main" id="{D88F2F88-0F99-4BF9-B9BA-070544172343}"/>
                </a:ext>
              </a:extLst>
            </p:cNvPr>
            <p:cNvSpPr/>
            <p:nvPr/>
          </p:nvSpPr>
          <p:spPr>
            <a:xfrm rot="16200000">
              <a:off x="3959543" y="8982710"/>
              <a:ext cx="144145" cy="252095"/>
            </a:xfrm>
            <a:prstGeom prst="rightArrow">
              <a:avLst/>
            </a:prstGeom>
            <a:solidFill>
              <a:srgbClr val="FDAF9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zh-CN" altLang="en-US" sz="1400">
                <a:latin typeface="Calibri" panose="020F0502020204030204" pitchFamily="34" charset="0"/>
                <a:ea typeface="Arial Unicode MS" panose="020B0604020202020204" charset="-122"/>
                <a:cs typeface="+mn-lt"/>
              </a:endParaRPr>
            </a:p>
          </p:txBody>
        </p:sp>
        <p:sp>
          <p:nvSpPr>
            <p:cNvPr id="78" name="箭头: 右 95">
              <a:extLst>
                <a:ext uri="{FF2B5EF4-FFF2-40B4-BE49-F238E27FC236}">
                  <a16:creationId xmlns:a16="http://schemas.microsoft.com/office/drawing/2014/main" id="{9B772B18-9004-4CB2-AAE8-5F69E0F916AE}"/>
                </a:ext>
              </a:extLst>
            </p:cNvPr>
            <p:cNvSpPr/>
            <p:nvPr/>
          </p:nvSpPr>
          <p:spPr>
            <a:xfrm rot="16200000">
              <a:off x="2461895" y="8982710"/>
              <a:ext cx="144145" cy="252095"/>
            </a:xfrm>
            <a:prstGeom prst="rightArrow">
              <a:avLst/>
            </a:prstGeom>
            <a:solidFill>
              <a:srgbClr val="FDAF9D"/>
            </a:solidFill>
            <a:ln>
              <a:noFill/>
            </a:ln>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numCol="1" spcCol="0" rtlCol="0" fromWordArt="0" anchor="ctr" anchorCtr="0" forceAA="0" compatLnSpc="1">
              <a:noAutofit/>
            </a:bodyP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lvl="0" algn="ctr">
                <a:buClrTx/>
                <a:buSzTx/>
                <a:buFontTx/>
              </a:pPr>
              <a:endParaRPr lang="zh-CN" altLang="en-US" sz="1400">
                <a:latin typeface="Calibri" panose="020F0502020204030204" pitchFamily="34" charset="0"/>
                <a:ea typeface="Arial Unicode MS" panose="020B0604020202020204" charset="-122"/>
                <a:cs typeface="+mn-lt"/>
                <a:sym typeface="+mn-ea"/>
              </a:endParaRPr>
            </a:p>
          </p:txBody>
        </p:sp>
        <p:sp>
          <p:nvSpPr>
            <p:cNvPr id="79" name="箭头: 右 96">
              <a:extLst>
                <a:ext uri="{FF2B5EF4-FFF2-40B4-BE49-F238E27FC236}">
                  <a16:creationId xmlns:a16="http://schemas.microsoft.com/office/drawing/2014/main" id="{FAB7D448-0394-499F-AF36-6F46FDD16748}"/>
                </a:ext>
              </a:extLst>
            </p:cNvPr>
            <p:cNvSpPr/>
            <p:nvPr/>
          </p:nvSpPr>
          <p:spPr>
            <a:xfrm rot="16200000">
              <a:off x="968138" y="8982710"/>
              <a:ext cx="144145" cy="252095"/>
            </a:xfrm>
            <a:prstGeom prst="rightArrow">
              <a:avLst/>
            </a:prstGeom>
            <a:solidFill>
              <a:srgbClr val="FDAF9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zh-CN" altLang="en-US" sz="1400">
                <a:latin typeface="Calibri" panose="020F0502020204030204" pitchFamily="34" charset="0"/>
                <a:ea typeface="Arial Unicode MS" panose="020B0604020202020204" charset="-122"/>
                <a:cs typeface="+mn-lt"/>
              </a:endParaRPr>
            </a:p>
          </p:txBody>
        </p:sp>
      </p:grpSp>
      <p:sp>
        <p:nvSpPr>
          <p:cNvPr id="80" name="箭头: 右 62">
            <a:extLst>
              <a:ext uri="{FF2B5EF4-FFF2-40B4-BE49-F238E27FC236}">
                <a16:creationId xmlns:a16="http://schemas.microsoft.com/office/drawing/2014/main" id="{2AFD3F63-5E8A-4B99-A43C-B76BD0F65B00}"/>
              </a:ext>
            </a:extLst>
          </p:cNvPr>
          <p:cNvSpPr/>
          <p:nvPr/>
        </p:nvSpPr>
        <p:spPr>
          <a:xfrm rot="16200000">
            <a:off x="4099271" y="3172134"/>
            <a:ext cx="144145" cy="252095"/>
          </a:xfrm>
          <a:prstGeom prst="rightArrow">
            <a:avLst/>
          </a:prstGeom>
          <a:solidFill>
            <a:srgbClr val="FDAF9D"/>
          </a:solidFill>
          <a:ln w="12700">
            <a:noFill/>
          </a:ln>
        </p:spPr>
        <p:style>
          <a:lnRef idx="2">
            <a:schemeClr val="accent1">
              <a:shade val="50000"/>
            </a:schemeClr>
          </a:lnRef>
          <a:fillRef idx="1">
            <a:schemeClr val="accent1"/>
          </a:fillRef>
          <a:effectRef idx="0">
            <a:schemeClr val="accent1"/>
          </a:effectRef>
          <a:fontRef idx="minor">
            <a:schemeClr val="lt1"/>
          </a:fontRef>
        </p:style>
        <p:txBody>
          <a:bodyPr lIns="0" tIns="36000" rIns="0" bIns="36000"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zh-CN" altLang="en-US" sz="1400">
              <a:solidFill>
                <a:schemeClr val="tx1"/>
              </a:solidFill>
              <a:latin typeface="Calibri" panose="020F0502020204030204" pitchFamily="34" charset="0"/>
              <a:ea typeface="Arial Unicode MS" panose="020B0604020202020204" charset="-122"/>
              <a:cs typeface="+mn-lt"/>
            </a:endParaRPr>
          </a:p>
        </p:txBody>
      </p:sp>
      <p:sp>
        <p:nvSpPr>
          <p:cNvPr id="82" name="箭头: 右 75">
            <a:extLst>
              <a:ext uri="{FF2B5EF4-FFF2-40B4-BE49-F238E27FC236}">
                <a16:creationId xmlns:a16="http://schemas.microsoft.com/office/drawing/2014/main" id="{DA2CD6B0-D497-40CF-B84E-7C8D122180C3}"/>
              </a:ext>
            </a:extLst>
          </p:cNvPr>
          <p:cNvSpPr/>
          <p:nvPr/>
        </p:nvSpPr>
        <p:spPr>
          <a:xfrm>
            <a:off x="4870161" y="1581832"/>
            <a:ext cx="158115" cy="252095"/>
          </a:xfrm>
          <a:prstGeom prst="rightArrow">
            <a:avLst/>
          </a:prstGeom>
          <a:solidFill>
            <a:srgbClr val="A6D0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r>
              <a:rPr lang="en-US" altLang="zh-CN" sz="1400" dirty="0">
                <a:latin typeface="Calibri" panose="020F0502020204030204" pitchFamily="34" charset="0"/>
                <a:ea typeface="Arial Unicode MS" panose="020B0604020202020204" charset="-122"/>
                <a:cs typeface="+mn-lt"/>
              </a:rPr>
              <a:t> </a:t>
            </a:r>
          </a:p>
        </p:txBody>
      </p:sp>
      <p:sp>
        <p:nvSpPr>
          <p:cNvPr id="83" name="矩形: 圆角 82">
            <a:extLst>
              <a:ext uri="{FF2B5EF4-FFF2-40B4-BE49-F238E27FC236}">
                <a16:creationId xmlns:a16="http://schemas.microsoft.com/office/drawing/2014/main" id="{34EACD4B-6B94-44BD-8C00-02B4A67C44F2}"/>
              </a:ext>
            </a:extLst>
          </p:cNvPr>
          <p:cNvSpPr/>
          <p:nvPr/>
        </p:nvSpPr>
        <p:spPr>
          <a:xfrm>
            <a:off x="2047586" y="1383712"/>
            <a:ext cx="1260000" cy="612000"/>
          </a:xfrm>
          <a:prstGeom prst="roundRect">
            <a:avLst>
              <a:gd name="adj" fmla="val 11392"/>
            </a:avLst>
          </a:prstGeom>
          <a:solidFill>
            <a:srgbClr val="9BC2E5"/>
          </a:solidFill>
          <a:ln w="12700">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lnSpc>
                <a:spcPts val="1500"/>
              </a:lnSpc>
            </a:pPr>
            <a:r>
              <a:rPr lang="en-US" altLang="zh-CN" sz="1400" dirty="0">
                <a:solidFill>
                  <a:schemeClr val="tx1"/>
                </a:solidFill>
                <a:latin typeface="Calibri" panose="020F0502020204030204" pitchFamily="34" charset="0"/>
                <a:ea typeface="Arial Unicode MS" panose="020B0604020202020204" charset="-122"/>
                <a:cs typeface="+mn-lt"/>
                <a:sym typeface="+mn-ea"/>
              </a:rPr>
              <a:t>Survival of the fit &amp; elimination of the unfit</a:t>
            </a:r>
          </a:p>
        </p:txBody>
      </p:sp>
      <p:sp>
        <p:nvSpPr>
          <p:cNvPr id="84" name="矩形: 圆角 83">
            <a:extLst>
              <a:ext uri="{FF2B5EF4-FFF2-40B4-BE49-F238E27FC236}">
                <a16:creationId xmlns:a16="http://schemas.microsoft.com/office/drawing/2014/main" id="{CE39357A-4717-4056-8BE3-396D65A20862}"/>
              </a:ext>
            </a:extLst>
          </p:cNvPr>
          <p:cNvSpPr/>
          <p:nvPr/>
        </p:nvSpPr>
        <p:spPr>
          <a:xfrm>
            <a:off x="5039071" y="1383712"/>
            <a:ext cx="1259840" cy="612000"/>
          </a:xfrm>
          <a:prstGeom prst="roundRect">
            <a:avLst>
              <a:gd name="adj" fmla="val 15302"/>
            </a:avLst>
          </a:prstGeom>
          <a:solidFill>
            <a:srgbClr val="A6D08C"/>
          </a:solidFill>
          <a:ln w="12700">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lnSpc>
                <a:spcPts val="1500"/>
              </a:lnSpc>
              <a:buClrTx/>
              <a:buSzTx/>
              <a:buFontTx/>
            </a:pPr>
            <a:r>
              <a:rPr lang="en-US" altLang="zh-CN" sz="1400" dirty="0">
                <a:solidFill>
                  <a:schemeClr val="tx1"/>
                </a:solidFill>
                <a:latin typeface="Calibri" panose="020F0502020204030204" pitchFamily="34" charset="0"/>
                <a:ea typeface="Arial Unicode MS" panose="020B0604020202020204" charset="-122"/>
                <a:cs typeface="+mn-lt"/>
                <a:sym typeface="+mn-ea"/>
              </a:rPr>
              <a:t>C</a:t>
            </a:r>
            <a:r>
              <a:rPr lang="en-US" sz="1400" dirty="0">
                <a:solidFill>
                  <a:schemeClr val="tx1"/>
                </a:solidFill>
                <a:latin typeface="Calibri" panose="020F0502020204030204" pitchFamily="34" charset="0"/>
                <a:ea typeface="Arial Unicode MS" panose="020B0604020202020204" charset="-122"/>
                <a:cs typeface="+mn-lt"/>
                <a:sym typeface="+mn-ea"/>
              </a:rPr>
              <a:t>omplicated functions </a:t>
            </a:r>
            <a:r>
              <a:rPr lang="en-US" altLang="zh-CN" sz="1400" dirty="0">
                <a:solidFill>
                  <a:schemeClr val="tx1"/>
                </a:solidFill>
                <a:latin typeface="Calibri" panose="020F0502020204030204" pitchFamily="34" charset="0"/>
                <a:ea typeface="Arial Unicode MS" panose="020B0604020202020204" charset="-122"/>
                <a:cs typeface="+mn-lt"/>
                <a:sym typeface="+mn-ea"/>
              </a:rPr>
              <a:t>of</a:t>
            </a:r>
            <a:r>
              <a:rPr lang="en-US" sz="1400" dirty="0">
                <a:solidFill>
                  <a:schemeClr val="tx1"/>
                </a:solidFill>
                <a:latin typeface="Calibri" panose="020F0502020204030204" pitchFamily="34" charset="0"/>
                <a:ea typeface="Arial Unicode MS" panose="020B0604020202020204" charset="-122"/>
                <a:cs typeface="+mn-lt"/>
                <a:sym typeface="+mn-ea"/>
              </a:rPr>
              <a:t> HHCBEs</a:t>
            </a:r>
          </a:p>
        </p:txBody>
      </p:sp>
      <p:sp>
        <p:nvSpPr>
          <p:cNvPr id="85" name="TextBox 29">
            <a:extLst>
              <a:ext uri="{FF2B5EF4-FFF2-40B4-BE49-F238E27FC236}">
                <a16:creationId xmlns:a16="http://schemas.microsoft.com/office/drawing/2014/main" id="{C002F478-0939-4C29-A281-F1DD8B231A65}"/>
              </a:ext>
            </a:extLst>
          </p:cNvPr>
          <p:cNvSpPr txBox="1"/>
          <p:nvPr/>
        </p:nvSpPr>
        <p:spPr>
          <a:xfrm>
            <a:off x="3505229" y="1383712"/>
            <a:ext cx="1332230" cy="612000"/>
          </a:xfrm>
          <a:prstGeom prst="roundRect">
            <a:avLst>
              <a:gd name="adj" fmla="val 10855"/>
            </a:avLst>
          </a:prstGeom>
          <a:solidFill>
            <a:srgbClr val="A6D08C"/>
          </a:solidFill>
        </p:spPr>
        <p:txBody>
          <a:bodyPr wrap="square" lIns="0" tIns="0" rIns="0" bIns="0" rtlCol="0">
            <a:spAutoFit/>
          </a:bodyPr>
          <a:lstStyle/>
          <a:p>
            <a:pPr algn="ctr">
              <a:lnSpc>
                <a:spcPts val="1500"/>
              </a:lnSpc>
            </a:pPr>
            <a:r>
              <a:rPr lang="en-US" altLang="zh-CN" sz="1400" dirty="0">
                <a:latin typeface="Calibri" panose="020F0502020204030204" pitchFamily="34" charset="0"/>
                <a:ea typeface="Arial Unicode MS" panose="020B0604020202020204" charset="-122"/>
                <a:cs typeface="+mn-lt"/>
              </a:rPr>
              <a:t>Collaboration &amp; altruism inside HHCBEs</a:t>
            </a:r>
          </a:p>
        </p:txBody>
      </p:sp>
      <p:sp>
        <p:nvSpPr>
          <p:cNvPr id="86" name="箭头: 右 75">
            <a:extLst>
              <a:ext uri="{FF2B5EF4-FFF2-40B4-BE49-F238E27FC236}">
                <a16:creationId xmlns:a16="http://schemas.microsoft.com/office/drawing/2014/main" id="{1F4C2CA1-74C0-490C-B3DE-7CCD8EBEBC2D}"/>
              </a:ext>
            </a:extLst>
          </p:cNvPr>
          <p:cNvSpPr/>
          <p:nvPr/>
        </p:nvSpPr>
        <p:spPr>
          <a:xfrm rot="10800000">
            <a:off x="3316977" y="1581832"/>
            <a:ext cx="158115" cy="252095"/>
          </a:xfrm>
          <a:prstGeom prst="rightArrow">
            <a:avLst/>
          </a:prstGeom>
          <a:solidFill>
            <a:srgbClr val="9BC2E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r>
              <a:rPr lang="en-US" altLang="zh-CN" sz="1400" dirty="0">
                <a:latin typeface="Calibri" panose="020F0502020204030204" pitchFamily="34" charset="0"/>
                <a:ea typeface="Arial Unicode MS" panose="020B0604020202020204" charset="-122"/>
                <a:cs typeface="+mn-lt"/>
              </a:rPr>
              <a:t> </a:t>
            </a:r>
          </a:p>
        </p:txBody>
      </p:sp>
      <p:sp>
        <p:nvSpPr>
          <p:cNvPr id="91" name="箭头: 右 64">
            <a:extLst>
              <a:ext uri="{FF2B5EF4-FFF2-40B4-BE49-F238E27FC236}">
                <a16:creationId xmlns:a16="http://schemas.microsoft.com/office/drawing/2014/main" id="{6EE5DA3C-2682-4EEA-87DF-0914977BAE17}"/>
              </a:ext>
            </a:extLst>
          </p:cNvPr>
          <p:cNvSpPr/>
          <p:nvPr/>
        </p:nvSpPr>
        <p:spPr>
          <a:xfrm rot="16200000">
            <a:off x="2605514" y="1159508"/>
            <a:ext cx="144145" cy="252095"/>
          </a:xfrm>
          <a:prstGeom prst="rightArrow">
            <a:avLst/>
          </a:prstGeom>
          <a:solidFill>
            <a:srgbClr val="9BC2E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zh-CN" altLang="en-US" sz="1400">
              <a:latin typeface="Calibri" panose="020F0502020204030204" pitchFamily="34" charset="0"/>
              <a:ea typeface="Arial Unicode MS" panose="020B0604020202020204" charset="-122"/>
              <a:cs typeface="+mn-lt"/>
              <a:sym typeface="+mn-ea"/>
            </a:endParaRPr>
          </a:p>
        </p:txBody>
      </p:sp>
      <p:sp>
        <p:nvSpPr>
          <p:cNvPr id="92" name="箭头: 右 64">
            <a:extLst>
              <a:ext uri="{FF2B5EF4-FFF2-40B4-BE49-F238E27FC236}">
                <a16:creationId xmlns:a16="http://schemas.microsoft.com/office/drawing/2014/main" id="{FB687A66-0DB7-4F54-8D84-6C4512FDA6EF}"/>
              </a:ext>
            </a:extLst>
          </p:cNvPr>
          <p:cNvSpPr/>
          <p:nvPr/>
        </p:nvSpPr>
        <p:spPr>
          <a:xfrm rot="16200000">
            <a:off x="5596919" y="1159508"/>
            <a:ext cx="144145" cy="252095"/>
          </a:xfrm>
          <a:prstGeom prst="rightArrow">
            <a:avLst/>
          </a:prstGeom>
          <a:solidFill>
            <a:srgbClr val="A6D0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zh-CN" altLang="en-US" sz="1400">
              <a:latin typeface="Calibri" panose="020F0502020204030204" pitchFamily="34" charset="0"/>
              <a:ea typeface="Arial Unicode MS" panose="020B0604020202020204" charset="-122"/>
              <a:cs typeface="+mn-lt"/>
              <a:sym typeface="+mn-ea"/>
            </a:endParaRPr>
          </a:p>
        </p:txBody>
      </p:sp>
      <p:grpSp>
        <p:nvGrpSpPr>
          <p:cNvPr id="94" name="组合 93">
            <a:extLst>
              <a:ext uri="{FF2B5EF4-FFF2-40B4-BE49-F238E27FC236}">
                <a16:creationId xmlns:a16="http://schemas.microsoft.com/office/drawing/2014/main" id="{44A9C996-ABD6-4102-A234-C503374CF689}"/>
              </a:ext>
            </a:extLst>
          </p:cNvPr>
          <p:cNvGrpSpPr/>
          <p:nvPr/>
        </p:nvGrpSpPr>
        <p:grpSpPr>
          <a:xfrm>
            <a:off x="2047586" y="789494"/>
            <a:ext cx="4229418" cy="397905"/>
            <a:chOff x="410210" y="3829050"/>
            <a:chExt cx="4229418" cy="397905"/>
          </a:xfrm>
        </p:grpSpPr>
        <p:sp>
          <p:nvSpPr>
            <p:cNvPr id="95" name="矩形: 圆角 94">
              <a:extLst>
                <a:ext uri="{FF2B5EF4-FFF2-40B4-BE49-F238E27FC236}">
                  <a16:creationId xmlns:a16="http://schemas.microsoft.com/office/drawing/2014/main" id="{D86A561D-EF3B-4D46-ACA0-81FBAC2FEFE5}"/>
                </a:ext>
              </a:extLst>
            </p:cNvPr>
            <p:cNvSpPr/>
            <p:nvPr/>
          </p:nvSpPr>
          <p:spPr>
            <a:xfrm>
              <a:off x="410210" y="3830955"/>
              <a:ext cx="1260000" cy="396000"/>
            </a:xfrm>
            <a:prstGeom prst="roundRect">
              <a:avLst>
                <a:gd name="adj" fmla="val 12227"/>
              </a:avLst>
            </a:prstGeom>
            <a:solidFill>
              <a:srgbClr val="9BC2E5"/>
            </a:solidFill>
            <a:ln w="12700">
              <a:noFill/>
            </a:ln>
          </p:spPr>
          <p:style>
            <a:lnRef idx="2">
              <a:schemeClr val="accent1">
                <a:shade val="50000"/>
              </a:schemeClr>
            </a:lnRef>
            <a:fillRef idx="1">
              <a:schemeClr val="accent1"/>
            </a:fillRef>
            <a:effectRef idx="0">
              <a:schemeClr val="accent1"/>
            </a:effectRef>
            <a:fontRef idx="minor">
              <a:schemeClr val="lt1"/>
            </a:fontRef>
          </p:style>
          <p:txBody>
            <a:bodyPr lIns="0" tIns="36195" rIns="0" bIns="36000"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lnSpc>
                  <a:spcPts val="1500"/>
                </a:lnSpc>
              </a:pPr>
              <a:r>
                <a:rPr lang="en-US" altLang="zh-CN" sz="1400" dirty="0">
                  <a:solidFill>
                    <a:schemeClr val="tx1"/>
                  </a:solidFill>
                  <a:latin typeface="Calibri" panose="020F0502020204030204" pitchFamily="34" charset="0"/>
                  <a:ea typeface="Arial Unicode MS" panose="020B0604020202020204" charset="-122"/>
                  <a:cs typeface="+mn-lt"/>
                  <a:sym typeface="+mn-ea"/>
                </a:rPr>
                <a:t>Increase of HHCBE diversity</a:t>
              </a:r>
            </a:p>
          </p:txBody>
        </p:sp>
        <p:sp>
          <p:nvSpPr>
            <p:cNvPr id="96" name="TextBox 22">
              <a:extLst>
                <a:ext uri="{FF2B5EF4-FFF2-40B4-BE49-F238E27FC236}">
                  <a16:creationId xmlns:a16="http://schemas.microsoft.com/office/drawing/2014/main" id="{0ABF6CF2-C3C2-44EF-9C06-1B9D814C9497}"/>
                </a:ext>
              </a:extLst>
            </p:cNvPr>
            <p:cNvSpPr txBox="1"/>
            <p:nvPr/>
          </p:nvSpPr>
          <p:spPr>
            <a:xfrm>
              <a:off x="1867853" y="3829050"/>
              <a:ext cx="2771775" cy="396000"/>
            </a:xfrm>
            <a:prstGeom prst="roundRect">
              <a:avLst/>
            </a:prstGeom>
            <a:solidFill>
              <a:srgbClr val="9BC2E5"/>
            </a:solidFill>
          </p:spPr>
          <p:txBody>
            <a:bodyPr wrap="square" lIns="36000" tIns="0" rIns="36000" bIns="0" rtlCol="0">
              <a:spAutoFit/>
            </a:bodyPr>
            <a:lstStyle/>
            <a:p>
              <a:pPr algn="ctr">
                <a:lnSpc>
                  <a:spcPts val="1500"/>
                </a:lnSpc>
              </a:pPr>
              <a:r>
                <a:rPr lang="en-US" altLang="zh-CN" sz="1400" dirty="0">
                  <a:latin typeface="Calibri" panose="020F0502020204030204" pitchFamily="34" charset="0"/>
                  <a:ea typeface="Arial Unicode MS" panose="020B0604020202020204" charset="-122"/>
                  <a:cs typeface="+mn-lt"/>
                </a:rPr>
                <a:t>Increase of HHCBE fitness</a:t>
              </a:r>
            </a:p>
            <a:p>
              <a:pPr algn="ctr">
                <a:lnSpc>
                  <a:spcPts val="1500"/>
                </a:lnSpc>
              </a:pPr>
              <a:r>
                <a:rPr lang="en-US" altLang="zh-CN" sz="1400" dirty="0">
                  <a:latin typeface="Calibri" panose="020F0502020204030204" pitchFamily="34" charset="0"/>
                  <a:ea typeface="Arial Unicode MS" panose="020B0604020202020204" charset="-122"/>
                  <a:cs typeface="+mn-lt"/>
                  <a:sym typeface="+mn-ea"/>
                </a:rPr>
                <a:t>Increase of HHCBE order</a:t>
              </a:r>
              <a:endParaRPr lang="zh-CN" altLang="en-US" sz="1400" dirty="0">
                <a:latin typeface="Calibri" panose="020F0502020204030204" pitchFamily="34" charset="0"/>
                <a:ea typeface="Arial Unicode MS" panose="020B0604020202020204" charset="-122"/>
                <a:cs typeface="+mn-lt"/>
              </a:endParaRPr>
            </a:p>
          </p:txBody>
        </p:sp>
      </p:grpSp>
      <p:sp>
        <p:nvSpPr>
          <p:cNvPr id="97" name="矩形: 圆角 96">
            <a:extLst>
              <a:ext uri="{FF2B5EF4-FFF2-40B4-BE49-F238E27FC236}">
                <a16:creationId xmlns:a16="http://schemas.microsoft.com/office/drawing/2014/main" id="{47139248-C7FE-4774-88D7-FEB01673D034}"/>
              </a:ext>
            </a:extLst>
          </p:cNvPr>
          <p:cNvSpPr/>
          <p:nvPr/>
        </p:nvSpPr>
        <p:spPr>
          <a:xfrm>
            <a:off x="2047269" y="3988651"/>
            <a:ext cx="4248150" cy="792000"/>
          </a:xfrm>
          <a:prstGeom prst="roundRect">
            <a:avLst>
              <a:gd name="adj" fmla="val 9959"/>
            </a:avLst>
          </a:prstGeom>
          <a:solidFill>
            <a:srgbClr val="FDAF9D"/>
          </a:solidFill>
          <a:ln w="12700">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lnSpc>
                <a:spcPts val="1500"/>
              </a:lnSpc>
            </a:pPr>
            <a:r>
              <a:rPr lang="en-US" altLang="zh-CN" sz="1400" dirty="0">
                <a:solidFill>
                  <a:schemeClr val="tx1"/>
                </a:solidFill>
                <a:latin typeface="Calibri" panose="020F0502020204030204" pitchFamily="34" charset="0"/>
                <a:ea typeface="Arial Unicode MS" panose="020B0604020202020204" charset="-122"/>
                <a:cs typeface="+mn-lt"/>
                <a:sym typeface="+mn-ea"/>
              </a:rPr>
              <a:t>Many CBEs form hi</a:t>
            </a:r>
            <a:r>
              <a:rPr lang="zh-CN" altLang="en-US" sz="1400" dirty="0">
                <a:solidFill>
                  <a:schemeClr val="tx1"/>
                </a:solidFill>
                <a:latin typeface="Calibri" panose="020F0502020204030204" pitchFamily="34" charset="0"/>
                <a:ea typeface="Arial Unicode MS" panose="020B0604020202020204" charset="-122"/>
                <a:cs typeface="+mn-lt"/>
                <a:sym typeface="+mn-ea"/>
              </a:rPr>
              <a:t>gher</a:t>
            </a:r>
            <a:r>
              <a:rPr lang="en-US" altLang="zh-CN" sz="1400" dirty="0">
                <a:solidFill>
                  <a:schemeClr val="tx1"/>
                </a:solidFill>
                <a:latin typeface="Calibri" panose="020F0502020204030204" pitchFamily="34" charset="0"/>
                <a:ea typeface="Arial Unicode MS" panose="020B0604020202020204" charset="-122"/>
                <a:cs typeface="+mn-lt"/>
                <a:sym typeface="+mn-ea"/>
              </a:rPr>
              <a:t>-hierarchy</a:t>
            </a:r>
            <a:r>
              <a:rPr lang="zh-CN" altLang="en-US" sz="1400" dirty="0">
                <a:solidFill>
                  <a:schemeClr val="tx1"/>
                </a:solidFill>
                <a:latin typeface="Calibri" panose="020F0502020204030204" pitchFamily="34" charset="0"/>
                <a:ea typeface="Arial Unicode MS" panose="020B0604020202020204" charset="-122"/>
                <a:cs typeface="+mn-lt"/>
                <a:sym typeface="+mn-ea"/>
              </a:rPr>
              <a:t> </a:t>
            </a:r>
            <a:r>
              <a:rPr lang="en-US" altLang="zh-CN" sz="1400" dirty="0">
                <a:solidFill>
                  <a:schemeClr val="tx1"/>
                </a:solidFill>
                <a:latin typeface="Calibri" panose="020F0502020204030204" pitchFamily="34" charset="0"/>
                <a:ea typeface="Arial Unicode MS" panose="020B0604020202020204" charset="-122"/>
                <a:cs typeface="+mn-lt"/>
                <a:sym typeface="+mn-ea"/>
              </a:rPr>
              <a:t>CBEs (HHCBEs) through covalent bonds after absorbing heat, and many CBEs are mobile and can hence meet and collaborate with other CBEs to form HHCBEs not through covalent bonds</a:t>
            </a:r>
            <a:endParaRPr lang="zh-CN" altLang="en-US" sz="1400" dirty="0">
              <a:solidFill>
                <a:schemeClr val="tx1"/>
              </a:solidFill>
              <a:latin typeface="Calibri" panose="020F0502020204030204" pitchFamily="34" charset="0"/>
              <a:ea typeface="Arial Unicode MS" panose="020B0604020202020204" charset="-122"/>
              <a:cs typeface="+mn-lt"/>
              <a:sym typeface="+mn-ea"/>
            </a:endParaRPr>
          </a:p>
        </p:txBody>
      </p:sp>
      <p:sp>
        <p:nvSpPr>
          <p:cNvPr id="98" name="箭头: 右 62">
            <a:extLst>
              <a:ext uri="{FF2B5EF4-FFF2-40B4-BE49-F238E27FC236}">
                <a16:creationId xmlns:a16="http://schemas.microsoft.com/office/drawing/2014/main" id="{0CEF4CDE-F155-4790-B86A-C25E100DC19B}"/>
              </a:ext>
            </a:extLst>
          </p:cNvPr>
          <p:cNvSpPr/>
          <p:nvPr/>
        </p:nvSpPr>
        <p:spPr>
          <a:xfrm rot="16200000">
            <a:off x="4099271" y="3764447"/>
            <a:ext cx="144145" cy="252095"/>
          </a:xfrm>
          <a:prstGeom prst="rightArrow">
            <a:avLst/>
          </a:prstGeom>
          <a:solidFill>
            <a:srgbClr val="FDAF9D"/>
          </a:solidFill>
          <a:ln w="12700">
            <a:noFill/>
          </a:ln>
        </p:spPr>
        <p:style>
          <a:lnRef idx="2">
            <a:schemeClr val="accent1">
              <a:shade val="50000"/>
            </a:schemeClr>
          </a:lnRef>
          <a:fillRef idx="1">
            <a:schemeClr val="accent1"/>
          </a:fillRef>
          <a:effectRef idx="0">
            <a:schemeClr val="accent1"/>
          </a:effectRef>
          <a:fontRef idx="minor">
            <a:schemeClr val="lt1"/>
          </a:fontRef>
        </p:style>
        <p:txBody>
          <a:bodyPr lIns="0" tIns="36000" rIns="0" bIns="36000"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zh-CN" altLang="en-US" sz="1400">
              <a:solidFill>
                <a:schemeClr val="tx1"/>
              </a:solidFill>
              <a:latin typeface="Calibri" panose="020F0502020204030204" pitchFamily="34" charset="0"/>
              <a:ea typeface="Arial Unicode MS" panose="020B0604020202020204" charset="-122"/>
              <a:cs typeface="+mn-lt"/>
            </a:endParaRPr>
          </a:p>
        </p:txBody>
      </p:sp>
      <p:sp>
        <p:nvSpPr>
          <p:cNvPr id="99" name="矩形: 圆角 98">
            <a:extLst>
              <a:ext uri="{FF2B5EF4-FFF2-40B4-BE49-F238E27FC236}">
                <a16:creationId xmlns:a16="http://schemas.microsoft.com/office/drawing/2014/main" id="{B2C78E69-20FE-4555-9B97-79DD155DD084}"/>
              </a:ext>
            </a:extLst>
          </p:cNvPr>
          <p:cNvSpPr/>
          <p:nvPr/>
        </p:nvSpPr>
        <p:spPr>
          <a:xfrm>
            <a:off x="2047269" y="4976964"/>
            <a:ext cx="4248150" cy="396000"/>
          </a:xfrm>
          <a:prstGeom prst="roundRect">
            <a:avLst>
              <a:gd name="adj" fmla="val 9959"/>
            </a:avLst>
          </a:prstGeom>
          <a:solidFill>
            <a:srgbClr val="FDAF9D"/>
          </a:solidFill>
          <a:ln w="12700">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lnSpc>
                <a:spcPts val="1500"/>
              </a:lnSpc>
            </a:pPr>
            <a:r>
              <a:rPr lang="en-US" altLang="zh-CN" sz="1400" dirty="0">
                <a:solidFill>
                  <a:schemeClr val="tx1"/>
                </a:solidFill>
                <a:latin typeface="Calibri" panose="020F0502020204030204" pitchFamily="34" charset="0"/>
                <a:ea typeface="Arial Unicode MS" panose="020B0604020202020204" charset="-122"/>
                <a:cs typeface="+mn-lt"/>
                <a:sym typeface="+mn-ea"/>
              </a:rPr>
              <a:t>Many carbon-based entities (CBEs) on the Earth spontaneously absorb heat from these heat streams</a:t>
            </a:r>
          </a:p>
        </p:txBody>
      </p:sp>
      <p:sp>
        <p:nvSpPr>
          <p:cNvPr id="100" name="箭头: 右 62">
            <a:extLst>
              <a:ext uri="{FF2B5EF4-FFF2-40B4-BE49-F238E27FC236}">
                <a16:creationId xmlns:a16="http://schemas.microsoft.com/office/drawing/2014/main" id="{E0A5920A-C3C8-4548-9734-A9FC6E5AA614}"/>
              </a:ext>
            </a:extLst>
          </p:cNvPr>
          <p:cNvSpPr/>
          <p:nvPr/>
        </p:nvSpPr>
        <p:spPr>
          <a:xfrm rot="16200000">
            <a:off x="4099271" y="4752760"/>
            <a:ext cx="144145" cy="252095"/>
          </a:xfrm>
          <a:prstGeom prst="rightArrow">
            <a:avLst/>
          </a:prstGeom>
          <a:solidFill>
            <a:srgbClr val="FDAF9D"/>
          </a:solidFill>
          <a:ln w="12700">
            <a:noFill/>
          </a:ln>
        </p:spPr>
        <p:style>
          <a:lnRef idx="2">
            <a:schemeClr val="accent1">
              <a:shade val="50000"/>
            </a:schemeClr>
          </a:lnRef>
          <a:fillRef idx="1">
            <a:schemeClr val="accent1"/>
          </a:fillRef>
          <a:effectRef idx="0">
            <a:schemeClr val="accent1"/>
          </a:effectRef>
          <a:fontRef idx="minor">
            <a:schemeClr val="lt1"/>
          </a:fontRef>
        </p:style>
        <p:txBody>
          <a:bodyPr lIns="0" tIns="36000" rIns="0" bIns="36000"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zh-CN" altLang="en-US" sz="1400">
              <a:solidFill>
                <a:schemeClr val="tx1"/>
              </a:solidFill>
              <a:latin typeface="Calibri" panose="020F0502020204030204" pitchFamily="34" charset="0"/>
              <a:ea typeface="Arial Unicode MS" panose="020B0604020202020204" charset="-122"/>
              <a:cs typeface="+mn-lt"/>
            </a:endParaRPr>
          </a:p>
        </p:txBody>
      </p:sp>
      <p:sp>
        <p:nvSpPr>
          <p:cNvPr id="101" name="箭头: 右 75">
            <a:extLst>
              <a:ext uri="{FF2B5EF4-FFF2-40B4-BE49-F238E27FC236}">
                <a16:creationId xmlns:a16="http://schemas.microsoft.com/office/drawing/2014/main" id="{55FE6161-2C56-401E-AFB0-8F61767F3BCF}"/>
              </a:ext>
            </a:extLst>
          </p:cNvPr>
          <p:cNvSpPr/>
          <p:nvPr/>
        </p:nvSpPr>
        <p:spPr>
          <a:xfrm rot="19680000">
            <a:off x="3324406" y="1155629"/>
            <a:ext cx="180000" cy="252095"/>
          </a:xfrm>
          <a:prstGeom prst="rightArrow">
            <a:avLst/>
          </a:prstGeom>
          <a:solidFill>
            <a:srgbClr val="9BC2E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r>
              <a:rPr lang="en-US" altLang="zh-CN" sz="1400" dirty="0">
                <a:latin typeface="Calibri" panose="020F0502020204030204" pitchFamily="34" charset="0"/>
                <a:ea typeface="Arial Unicode MS" panose="020B0604020202020204" charset="-122"/>
                <a:cs typeface="+mn-lt"/>
              </a:rPr>
              <a:t> </a:t>
            </a:r>
          </a:p>
        </p:txBody>
      </p:sp>
      <p:sp>
        <p:nvSpPr>
          <p:cNvPr id="102" name="箭头: 右 75">
            <a:extLst>
              <a:ext uri="{FF2B5EF4-FFF2-40B4-BE49-F238E27FC236}">
                <a16:creationId xmlns:a16="http://schemas.microsoft.com/office/drawing/2014/main" id="{DF5207AA-FE6E-4A47-81BB-16993EA0BBE3}"/>
              </a:ext>
            </a:extLst>
          </p:cNvPr>
          <p:cNvSpPr/>
          <p:nvPr/>
        </p:nvSpPr>
        <p:spPr>
          <a:xfrm rot="19680000">
            <a:off x="3324406" y="1997711"/>
            <a:ext cx="180000" cy="252095"/>
          </a:xfrm>
          <a:prstGeom prst="rightArrow">
            <a:avLst/>
          </a:prstGeom>
          <a:solidFill>
            <a:srgbClr val="9BC2E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r>
              <a:rPr lang="en-US" altLang="zh-CN" sz="1400" dirty="0">
                <a:latin typeface="Calibri" panose="020F0502020204030204" pitchFamily="34" charset="0"/>
                <a:ea typeface="Arial Unicode MS" panose="020B0604020202020204" charset="-122"/>
                <a:cs typeface="+mn-lt"/>
              </a:rPr>
              <a:t> </a:t>
            </a:r>
          </a:p>
        </p:txBody>
      </p:sp>
      <p:sp>
        <p:nvSpPr>
          <p:cNvPr id="103" name="箭头: 右 75">
            <a:extLst>
              <a:ext uri="{FF2B5EF4-FFF2-40B4-BE49-F238E27FC236}">
                <a16:creationId xmlns:a16="http://schemas.microsoft.com/office/drawing/2014/main" id="{2937383C-C25D-4985-BE57-2F118F79EE47}"/>
              </a:ext>
            </a:extLst>
          </p:cNvPr>
          <p:cNvSpPr/>
          <p:nvPr/>
        </p:nvSpPr>
        <p:spPr>
          <a:xfrm rot="13200000">
            <a:off x="4830948" y="1996476"/>
            <a:ext cx="180000" cy="252095"/>
          </a:xfrm>
          <a:prstGeom prst="rightArrow">
            <a:avLst/>
          </a:prstGeom>
          <a:solidFill>
            <a:srgbClr val="A6D0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r>
              <a:rPr lang="en-US" altLang="zh-CN" sz="1400" dirty="0">
                <a:latin typeface="Calibri" panose="020F0502020204030204" pitchFamily="34" charset="0"/>
                <a:ea typeface="Arial Unicode MS" panose="020B0604020202020204" charset="-122"/>
                <a:cs typeface="+mn-lt"/>
              </a:rPr>
              <a:t> </a:t>
            </a:r>
          </a:p>
        </p:txBody>
      </p:sp>
      <p:sp>
        <p:nvSpPr>
          <p:cNvPr id="106" name="文本框 69">
            <a:extLst>
              <a:ext uri="{FF2B5EF4-FFF2-40B4-BE49-F238E27FC236}">
                <a16:creationId xmlns:a16="http://schemas.microsoft.com/office/drawing/2014/main" id="{B6F7A6D2-B805-40B3-8304-0C4E43022D3A}"/>
              </a:ext>
            </a:extLst>
          </p:cNvPr>
          <p:cNvSpPr txBox="1"/>
          <p:nvPr/>
        </p:nvSpPr>
        <p:spPr>
          <a:xfrm>
            <a:off x="2047586" y="2192025"/>
            <a:ext cx="1260000" cy="1008000"/>
          </a:xfrm>
          <a:prstGeom prst="roundRect">
            <a:avLst>
              <a:gd name="adj" fmla="val 10713"/>
            </a:avLst>
          </a:prstGeom>
          <a:solidFill>
            <a:srgbClr val="FDAF9D"/>
          </a:solidFill>
          <a:ln w="12700">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defPPr>
              <a:defRPr lang="en-US"/>
            </a:defPPr>
            <a:lvl1pPr algn="ctr">
              <a:lnSpc>
                <a:spcPts val="1300"/>
              </a:lnSpc>
              <a:buClrTx/>
              <a:buSzTx/>
              <a:buFontTx/>
              <a:defRPr sz="1200">
                <a:solidFill>
                  <a:schemeClr val="tx1"/>
                </a:solidFill>
                <a:cs typeface="Arial" panose="020B0604020202020204" pitchFamily="34" charset="0"/>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a:lnSpc>
                <a:spcPts val="1500"/>
              </a:lnSpc>
            </a:pPr>
            <a:r>
              <a:rPr lang="en-US" altLang="zh-CN" sz="1400" dirty="0">
                <a:latin typeface="Calibri" panose="020F0502020204030204" pitchFamily="34" charset="0"/>
                <a:ea typeface="Arial Unicode MS" panose="020B0604020202020204" charset="-122"/>
                <a:cs typeface="+mn-lt"/>
                <a:sym typeface="+mn-ea"/>
              </a:rPr>
              <a:t>Regeneration </a:t>
            </a:r>
          </a:p>
          <a:p>
            <a:pPr>
              <a:lnSpc>
                <a:spcPts val="1500"/>
              </a:lnSpc>
            </a:pPr>
            <a:r>
              <a:rPr lang="en-US" altLang="zh-CN" sz="1400" dirty="0">
                <a:latin typeface="Calibri" panose="020F0502020204030204" pitchFamily="34" charset="0"/>
                <a:ea typeface="Arial Unicode MS" panose="020B0604020202020204" charset="-122"/>
                <a:cs typeface="+mn-lt"/>
                <a:sym typeface="+mn-ea"/>
              </a:rPr>
              <a:t>of HHCBEs which usually carry some</a:t>
            </a:r>
          </a:p>
          <a:p>
            <a:pPr>
              <a:lnSpc>
                <a:spcPts val="1500"/>
              </a:lnSpc>
            </a:pPr>
            <a:r>
              <a:rPr lang="en-US" altLang="zh-CN" sz="1400" dirty="0">
                <a:latin typeface="Calibri" panose="020F0502020204030204" pitchFamily="34" charset="0"/>
                <a:ea typeface="Arial Unicode MS" panose="020B0604020202020204" charset="-122"/>
                <a:cs typeface="+mn-lt"/>
                <a:sym typeface="+mn-ea"/>
              </a:rPr>
              <a:t>changes</a:t>
            </a:r>
          </a:p>
        </p:txBody>
      </p:sp>
      <p:sp>
        <p:nvSpPr>
          <p:cNvPr id="108" name="矩形: 圆角 107">
            <a:extLst>
              <a:ext uri="{FF2B5EF4-FFF2-40B4-BE49-F238E27FC236}">
                <a16:creationId xmlns:a16="http://schemas.microsoft.com/office/drawing/2014/main" id="{F8C793C6-0EE6-4D99-B0A2-32B16296EDF4}"/>
              </a:ext>
            </a:extLst>
          </p:cNvPr>
          <p:cNvSpPr/>
          <p:nvPr/>
        </p:nvSpPr>
        <p:spPr>
          <a:xfrm>
            <a:off x="5039071" y="2192025"/>
            <a:ext cx="1259840" cy="1008000"/>
          </a:xfrm>
          <a:prstGeom prst="roundRect">
            <a:avLst>
              <a:gd name="adj" fmla="val 11891"/>
            </a:avLst>
          </a:prstGeom>
          <a:solidFill>
            <a:srgbClr val="FDAF9D"/>
          </a:solidFill>
          <a:ln w="12700">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lnSpc>
                <a:spcPts val="1500"/>
              </a:lnSpc>
              <a:buClrTx/>
              <a:buSzTx/>
              <a:buFontTx/>
            </a:pPr>
            <a:r>
              <a:rPr lang="en-US" sz="1400" dirty="0">
                <a:solidFill>
                  <a:schemeClr val="tx1"/>
                </a:solidFill>
                <a:latin typeface="Calibri" panose="020F0502020204030204" pitchFamily="34" charset="0"/>
                <a:ea typeface="Arial Unicode MS" panose="020B0604020202020204" charset="-122"/>
                <a:cs typeface="+mn-lt"/>
                <a:sym typeface="+mn-ea"/>
              </a:rPr>
              <a:t>Increase  of </a:t>
            </a:r>
            <a:r>
              <a:rPr lang="en-US" altLang="zh-CN" sz="1400" dirty="0">
                <a:solidFill>
                  <a:schemeClr val="tx1"/>
                </a:solidFill>
                <a:latin typeface="Calibri" panose="020F0502020204030204" pitchFamily="34" charset="0"/>
                <a:ea typeface="Arial Unicode MS" panose="020B0604020202020204" charset="-122"/>
                <a:cs typeface="+mn-lt"/>
                <a:sym typeface="+mn-ea"/>
              </a:rPr>
              <a:t>structural complexity and </a:t>
            </a:r>
            <a:r>
              <a:rPr lang="en-US" sz="1400" dirty="0">
                <a:solidFill>
                  <a:schemeClr val="tx1"/>
                </a:solidFill>
                <a:latin typeface="Calibri" panose="020F0502020204030204" pitchFamily="34" charset="0"/>
                <a:ea typeface="Arial Unicode MS" panose="020B0604020202020204" charset="-122"/>
                <a:cs typeface="+mn-lt"/>
                <a:sym typeface="+mn-ea"/>
              </a:rPr>
              <a:t>hierarchy</a:t>
            </a:r>
            <a:r>
              <a:rPr lang="en-US" altLang="zh-CN" sz="1400" dirty="0">
                <a:solidFill>
                  <a:schemeClr val="tx1"/>
                </a:solidFill>
                <a:latin typeface="Calibri" panose="020F0502020204030204" pitchFamily="34" charset="0"/>
                <a:ea typeface="Arial Unicode MS" panose="020B0604020202020204" charset="-122"/>
                <a:cs typeface="+mn-lt"/>
                <a:sym typeface="+mn-ea"/>
              </a:rPr>
              <a:t> of CBEs</a:t>
            </a:r>
            <a:endParaRPr lang="en-US" sz="1400" dirty="0">
              <a:solidFill>
                <a:schemeClr val="tx1"/>
              </a:solidFill>
              <a:latin typeface="Calibri" panose="020F0502020204030204" pitchFamily="34" charset="0"/>
              <a:ea typeface="Arial Unicode MS" panose="020B0604020202020204" charset="-122"/>
              <a:cs typeface="+mn-lt"/>
              <a:sym typeface="+mn-ea"/>
            </a:endParaRPr>
          </a:p>
        </p:txBody>
      </p:sp>
      <p:sp>
        <p:nvSpPr>
          <p:cNvPr id="109" name="TextBox 29">
            <a:extLst>
              <a:ext uri="{FF2B5EF4-FFF2-40B4-BE49-F238E27FC236}">
                <a16:creationId xmlns:a16="http://schemas.microsoft.com/office/drawing/2014/main" id="{468286B4-27C7-4453-95E9-077D7C1CBC8A}"/>
              </a:ext>
            </a:extLst>
          </p:cNvPr>
          <p:cNvSpPr txBox="1"/>
          <p:nvPr/>
        </p:nvSpPr>
        <p:spPr>
          <a:xfrm>
            <a:off x="3505229" y="2192025"/>
            <a:ext cx="1332230" cy="1008000"/>
          </a:xfrm>
          <a:prstGeom prst="roundRect">
            <a:avLst>
              <a:gd name="adj" fmla="val 10855"/>
            </a:avLst>
          </a:prstGeom>
          <a:solidFill>
            <a:srgbClr val="FDAF9D"/>
          </a:solidFill>
        </p:spPr>
        <p:txBody>
          <a:bodyPr wrap="square" lIns="36000" tIns="36000" rIns="36000" bIns="36000" rtlCol="0">
            <a:spAutoFit/>
          </a:bodyPr>
          <a:lstStyle/>
          <a:p>
            <a:pPr algn="ctr">
              <a:lnSpc>
                <a:spcPts val="1500"/>
              </a:lnSpc>
            </a:pPr>
            <a:r>
              <a:rPr lang="en-US" altLang="zh-CN" sz="1400" dirty="0">
                <a:latin typeface="Calibri" panose="020F0502020204030204" pitchFamily="34" charset="0"/>
                <a:ea typeface="Arial Unicode MS" panose="020B0604020202020204" charset="-122"/>
                <a:cs typeface="+mn-lt"/>
              </a:rPr>
              <a:t>Increase of </a:t>
            </a:r>
          </a:p>
          <a:p>
            <a:pPr algn="ctr">
              <a:lnSpc>
                <a:spcPts val="1500"/>
              </a:lnSpc>
            </a:pPr>
            <a:r>
              <a:rPr lang="en-US" altLang="zh-CN" sz="1400" dirty="0">
                <a:latin typeface="Calibri" panose="020F0502020204030204" pitchFamily="34" charset="0"/>
                <a:ea typeface="Arial Unicode MS" panose="020B0604020202020204" charset="-122"/>
                <a:cs typeface="+mn-lt"/>
              </a:rPr>
              <a:t>the amount of HHCBEs which shall degrade later</a:t>
            </a:r>
            <a:endParaRPr lang="zh-CN" altLang="en-US" sz="1400" dirty="0">
              <a:latin typeface="Calibri" panose="020F0502020204030204" pitchFamily="34" charset="0"/>
              <a:ea typeface="Arial Unicode MS" panose="020B0604020202020204" charset="-122"/>
              <a:cs typeface="+mn-lt"/>
            </a:endParaRPr>
          </a:p>
        </p:txBody>
      </p:sp>
      <p:sp>
        <p:nvSpPr>
          <p:cNvPr id="110" name="箭头: 右 75">
            <a:extLst>
              <a:ext uri="{FF2B5EF4-FFF2-40B4-BE49-F238E27FC236}">
                <a16:creationId xmlns:a16="http://schemas.microsoft.com/office/drawing/2014/main" id="{8BF12B66-9289-4B65-9CD1-984AE68D8AB9}"/>
              </a:ext>
            </a:extLst>
          </p:cNvPr>
          <p:cNvSpPr/>
          <p:nvPr/>
        </p:nvSpPr>
        <p:spPr>
          <a:xfrm rot="10800000">
            <a:off x="3331556" y="2588265"/>
            <a:ext cx="144145" cy="252095"/>
          </a:xfrm>
          <a:prstGeom prst="rightArrow">
            <a:avLst/>
          </a:prstGeom>
          <a:solidFill>
            <a:srgbClr val="FDAF9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r>
              <a:rPr lang="en-US" altLang="zh-CN" sz="1400" dirty="0">
                <a:latin typeface="Calibri" panose="020F0502020204030204" pitchFamily="34" charset="0"/>
                <a:ea typeface="Arial Unicode MS" panose="020B0604020202020204" charset="-122"/>
                <a:cs typeface="+mn-lt"/>
              </a:rPr>
              <a:t> </a:t>
            </a:r>
          </a:p>
        </p:txBody>
      </p:sp>
      <p:sp>
        <p:nvSpPr>
          <p:cNvPr id="111" name="箭头: 右 110">
            <a:extLst>
              <a:ext uri="{FF2B5EF4-FFF2-40B4-BE49-F238E27FC236}">
                <a16:creationId xmlns:a16="http://schemas.microsoft.com/office/drawing/2014/main" id="{9F7FD3B5-F428-4F8C-B283-FA1D35762D28}"/>
              </a:ext>
            </a:extLst>
          </p:cNvPr>
          <p:cNvSpPr/>
          <p:nvPr/>
        </p:nvSpPr>
        <p:spPr>
          <a:xfrm>
            <a:off x="4861452" y="2588265"/>
            <a:ext cx="144145" cy="252095"/>
          </a:xfrm>
          <a:prstGeom prst="rightArrow">
            <a:avLst/>
          </a:prstGeom>
          <a:solidFill>
            <a:srgbClr val="FDAF9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r>
              <a:rPr lang="en-US" altLang="zh-CN" sz="1400" dirty="0">
                <a:latin typeface="Calibri" panose="020F0502020204030204" pitchFamily="34" charset="0"/>
                <a:ea typeface="Arial Unicode MS" panose="020B0604020202020204" charset="-122"/>
                <a:cs typeface="+mn-lt"/>
              </a:rPr>
              <a:t> </a:t>
            </a:r>
          </a:p>
        </p:txBody>
      </p:sp>
      <p:sp>
        <p:nvSpPr>
          <p:cNvPr id="112" name="箭头: 右 111">
            <a:extLst>
              <a:ext uri="{FF2B5EF4-FFF2-40B4-BE49-F238E27FC236}">
                <a16:creationId xmlns:a16="http://schemas.microsoft.com/office/drawing/2014/main" id="{1A126B33-3C53-4609-8CC8-F6CEBAA94EA2}"/>
              </a:ext>
            </a:extLst>
          </p:cNvPr>
          <p:cNvSpPr/>
          <p:nvPr/>
        </p:nvSpPr>
        <p:spPr>
          <a:xfrm>
            <a:off x="6325581" y="2588265"/>
            <a:ext cx="144145" cy="252095"/>
          </a:xfrm>
          <a:prstGeom prst="rightArrow">
            <a:avLst/>
          </a:prstGeom>
          <a:solidFill>
            <a:srgbClr val="FDAF9D"/>
          </a:solidFill>
          <a:ln>
            <a:noFill/>
          </a:ln>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numCol="1" spcCol="0" rtlCol="0" fromWordArt="0" anchor="ctr" anchorCtr="0" forceAA="0" compatLnSpc="1">
            <a:noAutofit/>
          </a:bodyP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lvl="0" algn="ctr">
              <a:buClrTx/>
              <a:buSzTx/>
              <a:buFontTx/>
            </a:pPr>
            <a:r>
              <a:rPr lang="zh-CN" altLang="en-US" sz="1400">
                <a:latin typeface="Calibri" panose="020F0502020204030204" pitchFamily="34" charset="0"/>
                <a:ea typeface="Arial Unicode MS" panose="020B0604020202020204" charset="-122"/>
                <a:cs typeface="+mn-lt"/>
                <a:sym typeface="+mn-ea"/>
              </a:rPr>
              <a:t> </a:t>
            </a:r>
          </a:p>
        </p:txBody>
      </p:sp>
      <p:sp>
        <p:nvSpPr>
          <p:cNvPr id="113" name="矩形: 圆角 77">
            <a:extLst>
              <a:ext uri="{FF2B5EF4-FFF2-40B4-BE49-F238E27FC236}">
                <a16:creationId xmlns:a16="http://schemas.microsoft.com/office/drawing/2014/main" id="{5643CEAE-1F5C-4756-9498-CE765A73188A}"/>
              </a:ext>
            </a:extLst>
          </p:cNvPr>
          <p:cNvSpPr/>
          <p:nvPr/>
        </p:nvSpPr>
        <p:spPr>
          <a:xfrm rot="16200000">
            <a:off x="3790094" y="3600707"/>
            <a:ext cx="5652000" cy="215900"/>
          </a:xfrm>
          <a:prstGeom prst="roundRect">
            <a:avLst/>
          </a:prstGeom>
          <a:solidFill>
            <a:srgbClr val="FDAF9D"/>
          </a:solidFill>
          <a:ln w="12700">
            <a:noFill/>
          </a:ln>
        </p:spPr>
        <p:style>
          <a:lnRef idx="2">
            <a:schemeClr val="accent1">
              <a:shade val="50000"/>
            </a:schemeClr>
          </a:lnRef>
          <a:fillRef idx="1">
            <a:schemeClr val="accent1"/>
          </a:fillRef>
          <a:effectRef idx="0">
            <a:schemeClr val="accent1"/>
          </a:effectRef>
          <a:fontRef idx="minor">
            <a:schemeClr val="lt1"/>
          </a:fontRef>
        </p:style>
        <p:txBody>
          <a:bodyPr lIns="72000" tIns="0" rIns="72000" bIns="0"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r>
              <a:rPr lang="en-US" altLang="zh-CN" sz="1400" dirty="0">
                <a:solidFill>
                  <a:schemeClr val="tx1"/>
                </a:solidFill>
                <a:latin typeface="Calibri" panose="020F0502020204030204" pitchFamily="34" charset="0"/>
                <a:ea typeface="Arial Unicode MS" panose="020B0604020202020204" charset="-122"/>
                <a:cs typeface="+mn-lt"/>
                <a:sym typeface="+mn-ea"/>
              </a:rPr>
              <a:t>                                Evolutionary process</a:t>
            </a:r>
          </a:p>
        </p:txBody>
      </p:sp>
      <p:sp>
        <p:nvSpPr>
          <p:cNvPr id="114" name="矩形: 圆角 78">
            <a:extLst>
              <a:ext uri="{FF2B5EF4-FFF2-40B4-BE49-F238E27FC236}">
                <a16:creationId xmlns:a16="http://schemas.microsoft.com/office/drawing/2014/main" id="{99EFE95F-C02C-4AC1-B2E4-A1DBA0452E0F}"/>
              </a:ext>
            </a:extLst>
          </p:cNvPr>
          <p:cNvSpPr/>
          <p:nvPr/>
        </p:nvSpPr>
        <p:spPr>
          <a:xfrm>
            <a:off x="6776431" y="800289"/>
            <a:ext cx="3672205" cy="467995"/>
          </a:xfrm>
          <a:prstGeom prst="roundRect">
            <a:avLst/>
          </a:prstGeom>
          <a:solidFill>
            <a:srgbClr val="FDAF9D"/>
          </a:solidFill>
          <a:ln w="12700">
            <a:noFill/>
          </a:ln>
        </p:spPr>
        <p:style>
          <a:lnRef idx="2">
            <a:schemeClr val="accent1">
              <a:shade val="50000"/>
            </a:schemeClr>
          </a:lnRef>
          <a:fillRef idx="1">
            <a:schemeClr val="accent1"/>
          </a:fillRef>
          <a:effectRef idx="0">
            <a:schemeClr val="accent1"/>
          </a:effectRef>
          <a:fontRef idx="minor">
            <a:schemeClr val="lt1"/>
          </a:fontRef>
        </p:style>
        <p:txBody>
          <a:bodyPr lIns="72000" tIns="0" rIns="72000" bIns="0"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lnSpc>
                <a:spcPts val="1600"/>
              </a:lnSpc>
            </a:pPr>
            <a:r>
              <a:rPr lang="en-US" altLang="zh-CN" sz="1400" dirty="0">
                <a:solidFill>
                  <a:schemeClr val="tx1"/>
                </a:solidFill>
                <a:latin typeface="Calibri" panose="020F0502020204030204" pitchFamily="34" charset="0"/>
                <a:ea typeface="Arial Unicode MS" panose="020B0604020202020204" charset="-122"/>
                <a:cs typeface="+mn-lt"/>
                <a:sym typeface="+mn-ea"/>
              </a:rPr>
              <a:t>Animal groups (e.g. societies of ants or bees with individual collaboration)</a:t>
            </a:r>
          </a:p>
        </p:txBody>
      </p:sp>
      <p:sp>
        <p:nvSpPr>
          <p:cNvPr id="115" name="矩形: 圆角 79">
            <a:extLst>
              <a:ext uri="{FF2B5EF4-FFF2-40B4-BE49-F238E27FC236}">
                <a16:creationId xmlns:a16="http://schemas.microsoft.com/office/drawing/2014/main" id="{0BF8A231-9929-41B1-B4D4-2505704B75CA}"/>
              </a:ext>
            </a:extLst>
          </p:cNvPr>
          <p:cNvSpPr/>
          <p:nvPr/>
        </p:nvSpPr>
        <p:spPr>
          <a:xfrm>
            <a:off x="6776431" y="1565464"/>
            <a:ext cx="3672205" cy="467995"/>
          </a:xfrm>
          <a:prstGeom prst="roundRect">
            <a:avLst/>
          </a:prstGeom>
          <a:solidFill>
            <a:srgbClr val="FDAF9D"/>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72000" tIns="0" rIns="72000" bIns="0" numCol="1" spcCol="0" rtlCol="0" fromWordArt="0" anchor="ctr" anchorCtr="0" forceAA="0" compatLnSpc="1">
            <a:noAutofit/>
          </a:bodyP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lnSpc>
                <a:spcPts val="1600"/>
              </a:lnSpc>
            </a:pPr>
            <a:r>
              <a:rPr lang="en-US" altLang="zh-CN" sz="1400" dirty="0">
                <a:solidFill>
                  <a:schemeClr val="tx1"/>
                </a:solidFill>
                <a:latin typeface="Calibri" panose="020F0502020204030204" pitchFamily="34" charset="0"/>
                <a:ea typeface="Arial Unicode MS" panose="020B0604020202020204" charset="-122"/>
                <a:cs typeface="+mn-lt"/>
                <a:sym typeface="+mn-ea"/>
              </a:rPr>
              <a:t>Multicellular organisms (e.g. fungi, animals, and plants with intracellular collaboration)</a:t>
            </a:r>
          </a:p>
        </p:txBody>
      </p:sp>
      <p:sp>
        <p:nvSpPr>
          <p:cNvPr id="116" name="矩形: 圆角 80">
            <a:extLst>
              <a:ext uri="{FF2B5EF4-FFF2-40B4-BE49-F238E27FC236}">
                <a16:creationId xmlns:a16="http://schemas.microsoft.com/office/drawing/2014/main" id="{45369F88-627B-4730-81BE-C3BDDFFF6FA8}"/>
              </a:ext>
            </a:extLst>
          </p:cNvPr>
          <p:cNvSpPr/>
          <p:nvPr/>
        </p:nvSpPr>
        <p:spPr>
          <a:xfrm>
            <a:off x="6776431" y="2330004"/>
            <a:ext cx="3672205" cy="467995"/>
          </a:xfrm>
          <a:prstGeom prst="roundRect">
            <a:avLst/>
          </a:prstGeom>
          <a:solidFill>
            <a:srgbClr val="FDAF9D"/>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72000" tIns="0" rIns="72000" bIns="0" numCol="1" spcCol="0" rtlCol="0" fromWordArt="0" anchor="ctr" anchorCtr="0" forceAA="0" compatLnSpc="1">
            <a:noAutofit/>
          </a:bodyP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lnSpc>
                <a:spcPts val="1600"/>
              </a:lnSpc>
            </a:pPr>
            <a:r>
              <a:rPr lang="en-US" altLang="zh-CN" sz="1400" dirty="0">
                <a:solidFill>
                  <a:schemeClr val="tx1"/>
                </a:solidFill>
                <a:latin typeface="Calibri" panose="020F0502020204030204" pitchFamily="34" charset="0"/>
                <a:ea typeface="Arial Unicode MS" panose="020B0604020202020204" charset="-122"/>
                <a:cs typeface="+mn-lt"/>
                <a:sym typeface="+mn-ea"/>
              </a:rPr>
              <a:t>Unicellular organisms (units with the functions of self-replication &amp; self-protection)</a:t>
            </a:r>
          </a:p>
        </p:txBody>
      </p:sp>
      <p:sp>
        <p:nvSpPr>
          <p:cNvPr id="117" name="矩形: 圆角 81">
            <a:extLst>
              <a:ext uri="{FF2B5EF4-FFF2-40B4-BE49-F238E27FC236}">
                <a16:creationId xmlns:a16="http://schemas.microsoft.com/office/drawing/2014/main" id="{35A6FB88-C214-4F5E-90B6-6287E55DD4DC}"/>
              </a:ext>
            </a:extLst>
          </p:cNvPr>
          <p:cNvSpPr/>
          <p:nvPr/>
        </p:nvSpPr>
        <p:spPr>
          <a:xfrm>
            <a:off x="6776431" y="3095179"/>
            <a:ext cx="3672205" cy="467995"/>
          </a:xfrm>
          <a:prstGeom prst="roundRect">
            <a:avLst/>
          </a:prstGeom>
          <a:solidFill>
            <a:srgbClr val="FDAF9D"/>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72000" tIns="0" rIns="72000" bIns="0" numCol="1" spcCol="0" rtlCol="0" fromWordArt="0" anchor="ctr" anchorCtr="0" forceAA="0" compatLnSpc="1">
            <a:noAutofit/>
          </a:bodyP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lnSpc>
                <a:spcPts val="1600"/>
              </a:lnSpc>
            </a:pPr>
            <a:r>
              <a:rPr lang="en-US" altLang="zh-CN" sz="1400" dirty="0">
                <a:solidFill>
                  <a:schemeClr val="tx1"/>
                </a:solidFill>
                <a:latin typeface="Calibri" panose="020F0502020204030204" pitchFamily="34" charset="0"/>
                <a:ea typeface="Arial Unicode MS" panose="020B0604020202020204" charset="-122"/>
                <a:cs typeface="+mn-lt"/>
                <a:sym typeface="+mn-ea"/>
              </a:rPr>
              <a:t>Complexes of l</a:t>
            </a:r>
            <a:r>
              <a:rPr lang="zh-CN" altLang="en-US" sz="1400" dirty="0">
                <a:solidFill>
                  <a:schemeClr val="tx1"/>
                </a:solidFill>
                <a:latin typeface="Calibri" panose="020F0502020204030204" pitchFamily="34" charset="0"/>
                <a:ea typeface="Arial Unicode MS" panose="020B0604020202020204" charset="-122"/>
                <a:cs typeface="+mn-lt"/>
                <a:sym typeface="+mn-ea"/>
              </a:rPr>
              <a:t>arge </a:t>
            </a:r>
            <a:r>
              <a:rPr lang="en-US" altLang="zh-CN" sz="1400" dirty="0">
                <a:solidFill>
                  <a:schemeClr val="tx1"/>
                </a:solidFill>
                <a:latin typeface="Calibri" panose="020F0502020204030204" pitchFamily="34" charset="0"/>
                <a:ea typeface="Arial Unicode MS" panose="020B0604020202020204" charset="-122"/>
                <a:cs typeface="+mn-lt"/>
                <a:sym typeface="+mn-ea"/>
              </a:rPr>
              <a:t>organic </a:t>
            </a:r>
            <a:r>
              <a:rPr lang="zh-CN" altLang="en-US" sz="1400" dirty="0">
                <a:solidFill>
                  <a:schemeClr val="tx1"/>
                </a:solidFill>
                <a:latin typeface="Calibri" panose="020F0502020204030204" pitchFamily="34" charset="0"/>
                <a:ea typeface="Arial Unicode MS" panose="020B0604020202020204" charset="-122"/>
                <a:cs typeface="+mn-lt"/>
                <a:sym typeface="+mn-ea"/>
              </a:rPr>
              <a:t>molecule aggregates</a:t>
            </a:r>
            <a:r>
              <a:rPr lang="en-US" altLang="zh-CN" sz="1400" dirty="0">
                <a:solidFill>
                  <a:schemeClr val="tx1"/>
                </a:solidFill>
                <a:latin typeface="Calibri" panose="020F0502020204030204" pitchFamily="34" charset="0"/>
                <a:ea typeface="Arial Unicode MS" panose="020B0604020202020204" charset="-122"/>
                <a:cs typeface="+mn-lt"/>
                <a:sym typeface="+mn-ea"/>
              </a:rPr>
              <a:t> (e.g. those for</a:t>
            </a:r>
            <a:r>
              <a:rPr lang="zh-CN" altLang="en-US" sz="1400" dirty="0">
                <a:solidFill>
                  <a:schemeClr val="tx1"/>
                </a:solidFill>
                <a:latin typeface="Calibri" panose="020F0502020204030204" pitchFamily="34" charset="0"/>
                <a:ea typeface="Arial Unicode MS" panose="020B0604020202020204" charset="-122"/>
                <a:cs typeface="+mn-lt"/>
                <a:sym typeface="+mn-ea"/>
              </a:rPr>
              <a:t> </a:t>
            </a:r>
            <a:r>
              <a:rPr lang="en-US" altLang="zh-CN" sz="1400" dirty="0">
                <a:solidFill>
                  <a:schemeClr val="tx1"/>
                </a:solidFill>
                <a:latin typeface="Calibri" panose="020F0502020204030204" pitchFamily="34" charset="0"/>
                <a:ea typeface="Arial Unicode MS" panose="020B0604020202020204" charset="-122"/>
                <a:cs typeface="+mn-lt"/>
                <a:sym typeface="+mn-ea"/>
              </a:rPr>
              <a:t>protein synthesis)</a:t>
            </a:r>
            <a:endParaRPr lang="zh-CN" altLang="en-US" sz="1400" dirty="0">
              <a:solidFill>
                <a:schemeClr val="tx1"/>
              </a:solidFill>
              <a:latin typeface="Calibri" panose="020F0502020204030204" pitchFamily="34" charset="0"/>
              <a:ea typeface="Arial Unicode MS" panose="020B0604020202020204" charset="-122"/>
              <a:cs typeface="+mn-lt"/>
            </a:endParaRPr>
          </a:p>
        </p:txBody>
      </p:sp>
      <p:sp>
        <p:nvSpPr>
          <p:cNvPr id="118" name="矩形: 圆角 82">
            <a:extLst>
              <a:ext uri="{FF2B5EF4-FFF2-40B4-BE49-F238E27FC236}">
                <a16:creationId xmlns:a16="http://schemas.microsoft.com/office/drawing/2014/main" id="{80F9F33B-3E97-4555-9336-27A0586BED29}"/>
              </a:ext>
            </a:extLst>
          </p:cNvPr>
          <p:cNvSpPr/>
          <p:nvPr/>
        </p:nvSpPr>
        <p:spPr>
          <a:xfrm>
            <a:off x="6776431" y="3859719"/>
            <a:ext cx="3672205" cy="467995"/>
          </a:xfrm>
          <a:prstGeom prst="roundRect">
            <a:avLst/>
          </a:prstGeom>
          <a:solidFill>
            <a:srgbClr val="FDAF9D"/>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72000" tIns="0" rIns="72000" bIns="0" numCol="1" spcCol="0" rtlCol="0" fromWordArt="0" anchor="ctr" anchorCtr="0" forceAA="0" compatLnSpc="1">
            <a:noAutofit/>
          </a:bodyP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lnSpc>
                <a:spcPts val="1600"/>
              </a:lnSpc>
            </a:pPr>
            <a:r>
              <a:rPr lang="zh-CN" altLang="en-US" sz="1400" dirty="0">
                <a:solidFill>
                  <a:schemeClr val="tx1"/>
                </a:solidFill>
                <a:latin typeface="Calibri" panose="020F0502020204030204" pitchFamily="34" charset="0"/>
                <a:ea typeface="Arial Unicode MS" panose="020B0604020202020204" charset="-122"/>
                <a:cs typeface="+mn-lt"/>
                <a:sym typeface="+mn-ea"/>
              </a:rPr>
              <a:t>Large </a:t>
            </a:r>
            <a:r>
              <a:rPr lang="en-US" altLang="zh-CN" sz="1400" dirty="0">
                <a:solidFill>
                  <a:schemeClr val="tx1"/>
                </a:solidFill>
                <a:latin typeface="Calibri" panose="020F0502020204030204" pitchFamily="34" charset="0"/>
                <a:ea typeface="Arial Unicode MS" panose="020B0604020202020204" charset="-122"/>
                <a:cs typeface="+mn-lt"/>
                <a:sym typeface="+mn-ea"/>
              </a:rPr>
              <a:t>organic </a:t>
            </a:r>
            <a:r>
              <a:rPr lang="zh-CN" altLang="en-US" sz="1400" dirty="0">
                <a:solidFill>
                  <a:schemeClr val="tx1"/>
                </a:solidFill>
                <a:latin typeface="Calibri" panose="020F0502020204030204" pitchFamily="34" charset="0"/>
                <a:ea typeface="Arial Unicode MS" panose="020B0604020202020204" charset="-122"/>
                <a:cs typeface="+mn-lt"/>
                <a:sym typeface="+mn-ea"/>
              </a:rPr>
              <a:t>molecule aggregates</a:t>
            </a:r>
            <a:endParaRPr lang="en-US" altLang="zh-CN" sz="1400" dirty="0">
              <a:solidFill>
                <a:schemeClr val="tx1"/>
              </a:solidFill>
              <a:latin typeface="Calibri" panose="020F0502020204030204" pitchFamily="34" charset="0"/>
              <a:ea typeface="Arial Unicode MS" panose="020B0604020202020204" charset="-122"/>
              <a:cs typeface="+mn-lt"/>
              <a:sym typeface="+mn-ea"/>
            </a:endParaRPr>
          </a:p>
          <a:p>
            <a:pPr algn="ctr">
              <a:lnSpc>
                <a:spcPts val="1600"/>
              </a:lnSpc>
            </a:pPr>
            <a:r>
              <a:rPr lang="en-US" altLang="zh-CN" sz="1400" dirty="0">
                <a:solidFill>
                  <a:schemeClr val="tx1"/>
                </a:solidFill>
                <a:latin typeface="Calibri" panose="020F0502020204030204" pitchFamily="34" charset="0"/>
                <a:ea typeface="Arial Unicode MS" panose="020B0604020202020204" charset="-122"/>
                <a:cs typeface="+mn-lt"/>
                <a:sym typeface="+mn-ea"/>
              </a:rPr>
              <a:t>(e.g. lipid bilayer membrane, ion channels)</a:t>
            </a:r>
            <a:endParaRPr lang="zh-CN" altLang="en-US" sz="1400" dirty="0">
              <a:solidFill>
                <a:schemeClr val="tx1"/>
              </a:solidFill>
              <a:latin typeface="Calibri" panose="020F0502020204030204" pitchFamily="34" charset="0"/>
              <a:ea typeface="Arial Unicode MS" panose="020B0604020202020204" charset="-122"/>
              <a:cs typeface="+mn-lt"/>
            </a:endParaRPr>
          </a:p>
        </p:txBody>
      </p:sp>
      <p:sp>
        <p:nvSpPr>
          <p:cNvPr id="119" name="矩形: 圆角 83">
            <a:extLst>
              <a:ext uri="{FF2B5EF4-FFF2-40B4-BE49-F238E27FC236}">
                <a16:creationId xmlns:a16="http://schemas.microsoft.com/office/drawing/2014/main" id="{42CFAC5F-E1B5-4F1D-A4DF-71978971B591}"/>
              </a:ext>
            </a:extLst>
          </p:cNvPr>
          <p:cNvSpPr/>
          <p:nvPr/>
        </p:nvSpPr>
        <p:spPr>
          <a:xfrm>
            <a:off x="6776431" y="4624894"/>
            <a:ext cx="3672205" cy="467995"/>
          </a:xfrm>
          <a:prstGeom prst="roundRect">
            <a:avLst/>
          </a:prstGeom>
          <a:solidFill>
            <a:srgbClr val="FDAF9D"/>
          </a:solidFill>
          <a:ln w="12700">
            <a:noFill/>
          </a:ln>
        </p:spPr>
        <p:style>
          <a:lnRef idx="2">
            <a:schemeClr val="accent1">
              <a:shade val="50000"/>
            </a:schemeClr>
          </a:lnRef>
          <a:fillRef idx="1">
            <a:schemeClr val="accent1"/>
          </a:fillRef>
          <a:effectRef idx="0">
            <a:schemeClr val="accent1"/>
          </a:effectRef>
          <a:fontRef idx="minor">
            <a:schemeClr val="lt1"/>
          </a:fontRef>
        </p:style>
        <p:txBody>
          <a:bodyPr lIns="72000" tIns="0" rIns="72000" bIns="0"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lnSpc>
                <a:spcPts val="1600"/>
              </a:lnSpc>
            </a:pPr>
            <a:r>
              <a:rPr lang="en-US" altLang="zh-CN" sz="1400" dirty="0">
                <a:solidFill>
                  <a:schemeClr val="tx1"/>
                </a:solidFill>
                <a:latin typeface="Calibri" panose="020F0502020204030204" pitchFamily="34" charset="0"/>
                <a:ea typeface="Arial Unicode MS" panose="020B0604020202020204" charset="-122"/>
                <a:cs typeface="+mn-lt"/>
                <a:sym typeface="+mn-ea"/>
              </a:rPr>
              <a:t>Large organic molecules </a:t>
            </a:r>
          </a:p>
          <a:p>
            <a:pPr algn="ctr">
              <a:lnSpc>
                <a:spcPts val="1600"/>
              </a:lnSpc>
            </a:pPr>
            <a:r>
              <a:rPr lang="en-US" altLang="zh-CN" sz="1400" dirty="0">
                <a:solidFill>
                  <a:schemeClr val="tx1"/>
                </a:solidFill>
                <a:latin typeface="Calibri" panose="020F0502020204030204" pitchFamily="34" charset="0"/>
                <a:ea typeface="Arial Unicode MS" panose="020B0604020202020204" charset="-122"/>
                <a:cs typeface="+mn-lt"/>
                <a:sym typeface="+mn-ea"/>
              </a:rPr>
              <a:t>(e.g. proteins, nucleic acids, lipids) </a:t>
            </a:r>
            <a:endParaRPr lang="zh-CN" altLang="en-US" sz="1400" dirty="0">
              <a:solidFill>
                <a:schemeClr val="tx1"/>
              </a:solidFill>
              <a:latin typeface="Calibri" panose="020F0502020204030204" pitchFamily="34" charset="0"/>
              <a:ea typeface="Arial Unicode MS" panose="020B0604020202020204" charset="-122"/>
              <a:cs typeface="+mn-lt"/>
            </a:endParaRPr>
          </a:p>
        </p:txBody>
      </p:sp>
      <p:sp>
        <p:nvSpPr>
          <p:cNvPr id="120" name="矩形: 圆角 84">
            <a:extLst>
              <a:ext uri="{FF2B5EF4-FFF2-40B4-BE49-F238E27FC236}">
                <a16:creationId xmlns:a16="http://schemas.microsoft.com/office/drawing/2014/main" id="{837BD254-90D9-4947-BFA3-93385189E3E4}"/>
              </a:ext>
            </a:extLst>
          </p:cNvPr>
          <p:cNvSpPr/>
          <p:nvPr/>
        </p:nvSpPr>
        <p:spPr>
          <a:xfrm>
            <a:off x="6776431" y="5390069"/>
            <a:ext cx="3672205" cy="467995"/>
          </a:xfrm>
          <a:prstGeom prst="roundRect">
            <a:avLst/>
          </a:prstGeom>
          <a:solidFill>
            <a:srgbClr val="FDAF9D"/>
          </a:solidFill>
          <a:ln w="12700">
            <a:noFill/>
          </a:ln>
        </p:spPr>
        <p:style>
          <a:lnRef idx="2">
            <a:schemeClr val="accent1">
              <a:shade val="50000"/>
            </a:schemeClr>
          </a:lnRef>
          <a:fillRef idx="1">
            <a:schemeClr val="accent1"/>
          </a:fillRef>
          <a:effectRef idx="0">
            <a:schemeClr val="accent1"/>
          </a:effectRef>
          <a:fontRef idx="minor">
            <a:schemeClr val="lt1"/>
          </a:fontRef>
        </p:style>
        <p:txBody>
          <a:bodyPr lIns="72000" tIns="0" rIns="72000" bIns="0"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lnSpc>
                <a:spcPts val="1600"/>
              </a:lnSpc>
            </a:pPr>
            <a:r>
              <a:rPr lang="en-US" altLang="zh-CN" sz="1400" dirty="0">
                <a:solidFill>
                  <a:schemeClr val="tx1"/>
                </a:solidFill>
                <a:latin typeface="Calibri" panose="020F0502020204030204" pitchFamily="34" charset="0"/>
                <a:ea typeface="Arial Unicode MS" panose="020B0604020202020204" charset="-122"/>
                <a:cs typeface="+mn-lt"/>
                <a:sym typeface="+mn-ea"/>
              </a:rPr>
              <a:t>Middle organic molecules </a:t>
            </a:r>
          </a:p>
          <a:p>
            <a:pPr algn="ctr">
              <a:lnSpc>
                <a:spcPts val="1600"/>
              </a:lnSpc>
            </a:pPr>
            <a:r>
              <a:rPr lang="en-US" altLang="zh-CN" sz="1400" dirty="0">
                <a:solidFill>
                  <a:schemeClr val="tx1"/>
                </a:solidFill>
                <a:latin typeface="Calibri" panose="020F0502020204030204" pitchFamily="34" charset="0"/>
                <a:ea typeface="Arial Unicode MS" panose="020B0604020202020204" charset="-122"/>
                <a:cs typeface="+mn-lt"/>
                <a:sym typeface="+mn-ea"/>
              </a:rPr>
              <a:t>(e.g. amino acids, nucleotides, glucose)</a:t>
            </a:r>
            <a:endParaRPr lang="zh-CN" altLang="en-US" sz="1400" dirty="0">
              <a:solidFill>
                <a:schemeClr val="tx1"/>
              </a:solidFill>
              <a:latin typeface="Calibri" panose="020F0502020204030204" pitchFamily="34" charset="0"/>
              <a:ea typeface="Arial Unicode MS" panose="020B0604020202020204" charset="-122"/>
              <a:cs typeface="+mn-lt"/>
            </a:endParaRPr>
          </a:p>
        </p:txBody>
      </p:sp>
      <p:sp>
        <p:nvSpPr>
          <p:cNvPr id="121" name="矩形: 圆角 85">
            <a:extLst>
              <a:ext uri="{FF2B5EF4-FFF2-40B4-BE49-F238E27FC236}">
                <a16:creationId xmlns:a16="http://schemas.microsoft.com/office/drawing/2014/main" id="{91F196C3-5DEB-4D69-B895-C64EC278EBBB}"/>
              </a:ext>
            </a:extLst>
          </p:cNvPr>
          <p:cNvSpPr/>
          <p:nvPr/>
        </p:nvSpPr>
        <p:spPr>
          <a:xfrm>
            <a:off x="6776431" y="6154609"/>
            <a:ext cx="3672205" cy="467995"/>
          </a:xfrm>
          <a:prstGeom prst="roundRect">
            <a:avLst/>
          </a:prstGeom>
          <a:solidFill>
            <a:srgbClr val="FDAF9D"/>
          </a:solidFill>
          <a:ln w="12700">
            <a:noFill/>
          </a:ln>
        </p:spPr>
        <p:style>
          <a:lnRef idx="2">
            <a:schemeClr val="accent1">
              <a:shade val="50000"/>
            </a:schemeClr>
          </a:lnRef>
          <a:fillRef idx="1">
            <a:schemeClr val="accent1"/>
          </a:fillRef>
          <a:effectRef idx="0">
            <a:schemeClr val="accent1"/>
          </a:effectRef>
          <a:fontRef idx="minor">
            <a:schemeClr val="lt1"/>
          </a:fontRef>
        </p:style>
        <p:txBody>
          <a:bodyPr lIns="72000" tIns="0" rIns="72000" bIns="0"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lnSpc>
                <a:spcPts val="1600"/>
              </a:lnSpc>
            </a:pPr>
            <a:r>
              <a:rPr lang="en-US" altLang="zh-CN" sz="1400" dirty="0">
                <a:solidFill>
                  <a:schemeClr val="tx1"/>
                </a:solidFill>
                <a:latin typeface="Calibri" panose="020F0502020204030204" pitchFamily="34" charset="0"/>
                <a:ea typeface="Arial Unicode MS" panose="020B0604020202020204" charset="-122"/>
                <a:cs typeface="+mn-lt"/>
                <a:sym typeface="+mn-ea"/>
              </a:rPr>
              <a:t>Small inorganic and organic molecules</a:t>
            </a:r>
          </a:p>
          <a:p>
            <a:pPr algn="ctr">
              <a:lnSpc>
                <a:spcPts val="1600"/>
              </a:lnSpc>
            </a:pPr>
            <a:r>
              <a:rPr lang="en-US" altLang="zh-CN" sz="1400" dirty="0">
                <a:solidFill>
                  <a:schemeClr val="tx1"/>
                </a:solidFill>
                <a:latin typeface="Calibri" panose="020F0502020204030204" pitchFamily="34" charset="0"/>
                <a:ea typeface="Arial Unicode MS" panose="020B0604020202020204" charset="-122"/>
                <a:cs typeface="+mn-lt"/>
                <a:sym typeface="+mn-ea"/>
              </a:rPr>
              <a:t>(e.g. CO</a:t>
            </a:r>
            <a:r>
              <a:rPr lang="en-US" altLang="zh-CN" sz="1400" baseline="-25000" dirty="0">
                <a:solidFill>
                  <a:schemeClr val="tx1"/>
                </a:solidFill>
                <a:latin typeface="Calibri" panose="020F0502020204030204" pitchFamily="34" charset="0"/>
                <a:ea typeface="Arial Unicode MS" panose="020B0604020202020204" charset="-122"/>
                <a:cs typeface="+mn-lt"/>
                <a:sym typeface="+mn-ea"/>
              </a:rPr>
              <a:t>2</a:t>
            </a:r>
            <a:r>
              <a:rPr lang="en-US" altLang="zh-CN" sz="1400" dirty="0">
                <a:solidFill>
                  <a:schemeClr val="tx1"/>
                </a:solidFill>
                <a:latin typeface="Calibri" panose="020F0502020204030204" pitchFamily="34" charset="0"/>
                <a:ea typeface="Arial Unicode MS" panose="020B0604020202020204" charset="-122"/>
                <a:cs typeface="+mn-lt"/>
                <a:sym typeface="+mn-ea"/>
              </a:rPr>
              <a:t>, CH</a:t>
            </a:r>
            <a:r>
              <a:rPr lang="en-US" altLang="zh-CN" sz="1400" baseline="-25000" dirty="0">
                <a:solidFill>
                  <a:schemeClr val="tx1"/>
                </a:solidFill>
                <a:latin typeface="Calibri" panose="020F0502020204030204" pitchFamily="34" charset="0"/>
                <a:ea typeface="Arial Unicode MS" panose="020B0604020202020204" charset="-122"/>
                <a:cs typeface="+mn-lt"/>
                <a:sym typeface="+mn-ea"/>
              </a:rPr>
              <a:t>4</a:t>
            </a:r>
            <a:r>
              <a:rPr lang="en-US" altLang="zh-CN" sz="1400" dirty="0">
                <a:solidFill>
                  <a:schemeClr val="tx1"/>
                </a:solidFill>
                <a:latin typeface="Calibri" panose="020F0502020204030204" pitchFamily="34" charset="0"/>
                <a:ea typeface="Arial Unicode MS" panose="020B0604020202020204" charset="-122"/>
                <a:cs typeface="+mn-lt"/>
                <a:sym typeface="+mn-ea"/>
              </a:rPr>
              <a:t>, H</a:t>
            </a:r>
            <a:r>
              <a:rPr lang="en-US" altLang="zh-CN" sz="1400" baseline="-25000" dirty="0">
                <a:solidFill>
                  <a:schemeClr val="tx1"/>
                </a:solidFill>
                <a:latin typeface="Calibri" panose="020F0502020204030204" pitchFamily="34" charset="0"/>
                <a:ea typeface="Arial Unicode MS" panose="020B0604020202020204" charset="-122"/>
                <a:cs typeface="+mn-lt"/>
                <a:sym typeface="+mn-ea"/>
              </a:rPr>
              <a:t>2</a:t>
            </a:r>
            <a:r>
              <a:rPr lang="en-US" altLang="zh-CN" sz="1400" dirty="0">
                <a:solidFill>
                  <a:schemeClr val="tx1"/>
                </a:solidFill>
                <a:latin typeface="Calibri" panose="020F0502020204030204" pitchFamily="34" charset="0"/>
                <a:ea typeface="Arial Unicode MS" panose="020B0604020202020204" charset="-122"/>
                <a:cs typeface="+mn-lt"/>
                <a:sym typeface="+mn-ea"/>
              </a:rPr>
              <a:t>O, H</a:t>
            </a:r>
            <a:r>
              <a:rPr lang="en-US" altLang="zh-CN" sz="1400" baseline="-25000" dirty="0">
                <a:solidFill>
                  <a:schemeClr val="tx1"/>
                </a:solidFill>
                <a:latin typeface="Calibri" panose="020F0502020204030204" pitchFamily="34" charset="0"/>
                <a:ea typeface="Arial Unicode MS" panose="020B0604020202020204" charset="-122"/>
                <a:cs typeface="+mn-lt"/>
                <a:sym typeface="+mn-ea"/>
              </a:rPr>
              <a:t>2</a:t>
            </a:r>
            <a:r>
              <a:rPr lang="en-US" altLang="zh-CN" sz="1400" dirty="0">
                <a:solidFill>
                  <a:schemeClr val="tx1"/>
                </a:solidFill>
                <a:latin typeface="Calibri" panose="020F0502020204030204" pitchFamily="34" charset="0"/>
                <a:ea typeface="Arial Unicode MS" panose="020B0604020202020204" charset="-122"/>
                <a:cs typeface="+mn-lt"/>
                <a:sym typeface="+mn-ea"/>
              </a:rPr>
              <a:t>S, NH</a:t>
            </a:r>
            <a:r>
              <a:rPr lang="en-US" altLang="zh-CN" sz="1400" baseline="-25000" dirty="0">
                <a:solidFill>
                  <a:schemeClr val="tx1"/>
                </a:solidFill>
                <a:latin typeface="Calibri" panose="020F0502020204030204" pitchFamily="34" charset="0"/>
                <a:ea typeface="Arial Unicode MS" panose="020B0604020202020204" charset="-122"/>
                <a:cs typeface="+mn-lt"/>
                <a:sym typeface="+mn-ea"/>
              </a:rPr>
              <a:t>3</a:t>
            </a:r>
            <a:r>
              <a:rPr lang="en-US" altLang="zh-CN" sz="1400" dirty="0">
                <a:solidFill>
                  <a:schemeClr val="tx1"/>
                </a:solidFill>
                <a:latin typeface="Calibri" panose="020F0502020204030204" pitchFamily="34" charset="0"/>
                <a:ea typeface="Arial Unicode MS" panose="020B0604020202020204" charset="-122"/>
                <a:cs typeface="+mn-lt"/>
                <a:sym typeface="+mn-ea"/>
              </a:rPr>
              <a:t>)</a:t>
            </a:r>
            <a:endParaRPr lang="zh-CN" altLang="en-US" sz="1400" dirty="0">
              <a:solidFill>
                <a:schemeClr val="tx1"/>
              </a:solidFill>
              <a:latin typeface="Calibri" panose="020F0502020204030204" pitchFamily="34" charset="0"/>
              <a:ea typeface="Arial Unicode MS" panose="020B0604020202020204" charset="-122"/>
              <a:cs typeface="+mn-lt"/>
            </a:endParaRPr>
          </a:p>
        </p:txBody>
      </p:sp>
      <p:sp>
        <p:nvSpPr>
          <p:cNvPr id="122" name="箭头: 右 86">
            <a:extLst>
              <a:ext uri="{FF2B5EF4-FFF2-40B4-BE49-F238E27FC236}">
                <a16:creationId xmlns:a16="http://schemas.microsoft.com/office/drawing/2014/main" id="{1B1B5D5C-A4E4-461B-B085-5FB51915F56E}"/>
              </a:ext>
            </a:extLst>
          </p:cNvPr>
          <p:cNvSpPr/>
          <p:nvPr/>
        </p:nvSpPr>
        <p:spPr>
          <a:xfrm rot="16200000">
            <a:off x="8522681" y="5880289"/>
            <a:ext cx="179705" cy="252095"/>
          </a:xfrm>
          <a:prstGeom prst="rightArrow">
            <a:avLst/>
          </a:prstGeom>
          <a:solidFill>
            <a:srgbClr val="FDAF9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zh-CN" altLang="en-US" sz="1400">
              <a:latin typeface="Calibri" panose="020F0502020204030204" pitchFamily="34" charset="0"/>
              <a:ea typeface="Arial Unicode MS" panose="020B0604020202020204" charset="-122"/>
              <a:cs typeface="+mn-lt"/>
            </a:endParaRPr>
          </a:p>
        </p:txBody>
      </p:sp>
      <p:sp>
        <p:nvSpPr>
          <p:cNvPr id="123" name="箭头: 右 87">
            <a:extLst>
              <a:ext uri="{FF2B5EF4-FFF2-40B4-BE49-F238E27FC236}">
                <a16:creationId xmlns:a16="http://schemas.microsoft.com/office/drawing/2014/main" id="{17EDEBD2-F7B9-40CC-B7EC-1A64B68C72FA}"/>
              </a:ext>
            </a:extLst>
          </p:cNvPr>
          <p:cNvSpPr/>
          <p:nvPr/>
        </p:nvSpPr>
        <p:spPr>
          <a:xfrm rot="16200000">
            <a:off x="8522681" y="5115114"/>
            <a:ext cx="179705" cy="252095"/>
          </a:xfrm>
          <a:prstGeom prst="rightArrow">
            <a:avLst/>
          </a:prstGeom>
          <a:solidFill>
            <a:srgbClr val="FDAF9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zh-CN" altLang="en-US" sz="1400">
              <a:latin typeface="Calibri" panose="020F0502020204030204" pitchFamily="34" charset="0"/>
              <a:ea typeface="Arial Unicode MS" panose="020B0604020202020204" charset="-122"/>
              <a:cs typeface="+mn-lt"/>
            </a:endParaRPr>
          </a:p>
        </p:txBody>
      </p:sp>
      <p:sp>
        <p:nvSpPr>
          <p:cNvPr id="124" name="箭头: 右 88">
            <a:extLst>
              <a:ext uri="{FF2B5EF4-FFF2-40B4-BE49-F238E27FC236}">
                <a16:creationId xmlns:a16="http://schemas.microsoft.com/office/drawing/2014/main" id="{E789BA03-0AE9-4F2E-8125-E7F4B80C75DC}"/>
              </a:ext>
            </a:extLst>
          </p:cNvPr>
          <p:cNvSpPr/>
          <p:nvPr/>
        </p:nvSpPr>
        <p:spPr>
          <a:xfrm rot="16200000">
            <a:off x="8522681" y="4350574"/>
            <a:ext cx="179705" cy="252095"/>
          </a:xfrm>
          <a:prstGeom prst="rightArrow">
            <a:avLst/>
          </a:prstGeom>
          <a:solidFill>
            <a:srgbClr val="FDAF9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zh-CN" altLang="en-US" sz="1400">
              <a:latin typeface="Calibri" panose="020F0502020204030204" pitchFamily="34" charset="0"/>
              <a:ea typeface="Arial Unicode MS" panose="020B0604020202020204" charset="-122"/>
              <a:cs typeface="+mn-lt"/>
            </a:endParaRPr>
          </a:p>
        </p:txBody>
      </p:sp>
      <p:sp>
        <p:nvSpPr>
          <p:cNvPr id="125" name="箭头: 右 89">
            <a:extLst>
              <a:ext uri="{FF2B5EF4-FFF2-40B4-BE49-F238E27FC236}">
                <a16:creationId xmlns:a16="http://schemas.microsoft.com/office/drawing/2014/main" id="{042C4594-69F8-4FA2-A9A1-C7B9B73112F2}"/>
              </a:ext>
            </a:extLst>
          </p:cNvPr>
          <p:cNvSpPr/>
          <p:nvPr/>
        </p:nvSpPr>
        <p:spPr>
          <a:xfrm rot="16200000">
            <a:off x="8522681" y="3585399"/>
            <a:ext cx="179705" cy="252095"/>
          </a:xfrm>
          <a:prstGeom prst="rightArrow">
            <a:avLst/>
          </a:prstGeom>
          <a:solidFill>
            <a:srgbClr val="FDAF9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zh-CN" altLang="en-US" sz="1400">
              <a:latin typeface="Calibri" panose="020F0502020204030204" pitchFamily="34" charset="0"/>
              <a:ea typeface="Arial Unicode MS" panose="020B0604020202020204" charset="-122"/>
              <a:cs typeface="+mn-lt"/>
            </a:endParaRPr>
          </a:p>
        </p:txBody>
      </p:sp>
      <p:sp>
        <p:nvSpPr>
          <p:cNvPr id="126" name="箭头: 右 90">
            <a:extLst>
              <a:ext uri="{FF2B5EF4-FFF2-40B4-BE49-F238E27FC236}">
                <a16:creationId xmlns:a16="http://schemas.microsoft.com/office/drawing/2014/main" id="{0679B8A3-5CF7-45D4-AC5A-289F1F5D976C}"/>
              </a:ext>
            </a:extLst>
          </p:cNvPr>
          <p:cNvSpPr/>
          <p:nvPr/>
        </p:nvSpPr>
        <p:spPr>
          <a:xfrm rot="16200000">
            <a:off x="8522681" y="2820859"/>
            <a:ext cx="179705" cy="252095"/>
          </a:xfrm>
          <a:prstGeom prst="rightArrow">
            <a:avLst/>
          </a:prstGeom>
          <a:solidFill>
            <a:srgbClr val="FDAF9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zh-CN" altLang="en-US" sz="1400">
              <a:latin typeface="Calibri" panose="020F0502020204030204" pitchFamily="34" charset="0"/>
              <a:ea typeface="Arial Unicode MS" panose="020B0604020202020204" charset="-122"/>
              <a:cs typeface="+mn-lt"/>
            </a:endParaRPr>
          </a:p>
        </p:txBody>
      </p:sp>
      <p:sp>
        <p:nvSpPr>
          <p:cNvPr id="127" name="箭头: 右 91">
            <a:extLst>
              <a:ext uri="{FF2B5EF4-FFF2-40B4-BE49-F238E27FC236}">
                <a16:creationId xmlns:a16="http://schemas.microsoft.com/office/drawing/2014/main" id="{5BF269F3-BFB8-4AB9-89B8-96500EDE6BDF}"/>
              </a:ext>
            </a:extLst>
          </p:cNvPr>
          <p:cNvSpPr/>
          <p:nvPr/>
        </p:nvSpPr>
        <p:spPr>
          <a:xfrm rot="16200000">
            <a:off x="8522681" y="2055684"/>
            <a:ext cx="179705" cy="252095"/>
          </a:xfrm>
          <a:prstGeom prst="rightArrow">
            <a:avLst/>
          </a:prstGeom>
          <a:solidFill>
            <a:srgbClr val="FDAF9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zh-CN" altLang="en-US" sz="1400">
              <a:latin typeface="Calibri" panose="020F0502020204030204" pitchFamily="34" charset="0"/>
              <a:ea typeface="Arial Unicode MS" panose="020B0604020202020204" charset="-122"/>
              <a:cs typeface="+mn-lt"/>
            </a:endParaRPr>
          </a:p>
        </p:txBody>
      </p:sp>
      <p:sp>
        <p:nvSpPr>
          <p:cNvPr id="128" name="箭头: 右 92">
            <a:extLst>
              <a:ext uri="{FF2B5EF4-FFF2-40B4-BE49-F238E27FC236}">
                <a16:creationId xmlns:a16="http://schemas.microsoft.com/office/drawing/2014/main" id="{2C01880F-86B1-4FBB-84E9-89BE631C6AEE}"/>
              </a:ext>
            </a:extLst>
          </p:cNvPr>
          <p:cNvSpPr/>
          <p:nvPr/>
        </p:nvSpPr>
        <p:spPr>
          <a:xfrm rot="16200000">
            <a:off x="8522681" y="1291144"/>
            <a:ext cx="179705" cy="252095"/>
          </a:xfrm>
          <a:prstGeom prst="rightArrow">
            <a:avLst/>
          </a:prstGeom>
          <a:solidFill>
            <a:srgbClr val="FDAF9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zh-CN" altLang="en-US" sz="1400">
              <a:latin typeface="Calibri" panose="020F0502020204030204" pitchFamily="34" charset="0"/>
              <a:ea typeface="Arial Unicode MS" panose="020B0604020202020204" charset="-122"/>
              <a:cs typeface="+mn-lt"/>
            </a:endParaRPr>
          </a:p>
        </p:txBody>
      </p:sp>
      <p:sp>
        <p:nvSpPr>
          <p:cNvPr id="129" name="矩形: 圆角 101">
            <a:extLst>
              <a:ext uri="{FF2B5EF4-FFF2-40B4-BE49-F238E27FC236}">
                <a16:creationId xmlns:a16="http://schemas.microsoft.com/office/drawing/2014/main" id="{23E12CD9-FFD1-4108-A5F7-A40830961680}"/>
              </a:ext>
            </a:extLst>
          </p:cNvPr>
          <p:cNvSpPr/>
          <p:nvPr/>
        </p:nvSpPr>
        <p:spPr>
          <a:xfrm rot="16200000">
            <a:off x="96231" y="2530029"/>
            <a:ext cx="3564255" cy="215900"/>
          </a:xfrm>
          <a:prstGeom prst="roundRect">
            <a:avLst/>
          </a:prstGeom>
          <a:solidFill>
            <a:srgbClr val="5A9AD4">
              <a:alpha val="41000"/>
            </a:srgb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0" tIns="36000" rIns="0" bIns="36000"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r>
              <a:rPr lang="en-US" altLang="zh-CN" sz="1400" dirty="0">
                <a:solidFill>
                  <a:schemeClr val="tx1"/>
                </a:solidFill>
                <a:latin typeface="Calibri" panose="020F0502020204030204" pitchFamily="34" charset="0"/>
                <a:ea typeface="Arial Unicode MS" panose="020B0604020202020204" charset="-122"/>
                <a:cs typeface="+mn-lt"/>
                <a:sym typeface="+mn-ea"/>
              </a:rPr>
              <a:t>Progressive mechanisms</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标题 1"/>
          <p:cNvSpPr>
            <a:spLocks noGrp="1"/>
          </p:cNvSpPr>
          <p:nvPr>
            <p:ph type="title"/>
          </p:nvPr>
        </p:nvSpPr>
        <p:spPr>
          <a:xfrm>
            <a:off x="2050817" y="793242"/>
            <a:ext cx="6814458" cy="879023"/>
          </a:xfrm>
        </p:spPr>
        <p:txBody>
          <a:bodyPr>
            <a:noAutofit/>
          </a:bodyPr>
          <a:lstStyle/>
          <a:p>
            <a:pPr algn="ctr"/>
            <a:r>
              <a:rPr lang="en-US" altLang="zh-CN" sz="3200" b="1" dirty="0">
                <a:solidFill>
                  <a:srgbClr val="800000"/>
                </a:solidFill>
                <a:latin typeface="Arial" panose="020B0604020202020204" pitchFamily="34" charset="0"/>
                <a:cs typeface="Arial" panose="020B0604020202020204" pitchFamily="34" charset="0"/>
              </a:rPr>
              <a:t>2. Thermodynamics of the CBEET</a:t>
            </a:r>
          </a:p>
        </p:txBody>
      </p:sp>
      <p:sp>
        <p:nvSpPr>
          <p:cNvPr id="6" name="标题 1"/>
          <p:cNvSpPr txBox="1"/>
          <p:nvPr/>
        </p:nvSpPr>
        <p:spPr>
          <a:xfrm>
            <a:off x="2193851" y="2072843"/>
            <a:ext cx="7804297" cy="3265113"/>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457200" lvl="3" indent="-457200">
              <a:lnSpc>
                <a:spcPct val="120000"/>
              </a:lnSpc>
              <a:spcBef>
                <a:spcPts val="600"/>
              </a:spcBef>
              <a:buFont typeface="Wingdings" panose="05000000000000000000" pitchFamily="2" charset="2"/>
              <a:buChar char="ü"/>
            </a:pPr>
            <a:r>
              <a:rPr lang="en-US" altLang="zh-CN" sz="2400" dirty="0">
                <a:latin typeface="Arial" panose="020B0604020202020204" pitchFamily="34" charset="0"/>
                <a:ea typeface="宋体" panose="02010600030101010101" pitchFamily="2" charset="-122"/>
                <a:cs typeface="Arial" panose="020B0604020202020204" pitchFamily="34" charset="0"/>
              </a:rPr>
              <a:t>Four laws of thermodynamics</a:t>
            </a:r>
          </a:p>
          <a:p>
            <a:pPr marL="457200" lvl="3" indent="-457200">
              <a:lnSpc>
                <a:spcPct val="120000"/>
              </a:lnSpc>
              <a:spcBef>
                <a:spcPts val="600"/>
              </a:spcBef>
              <a:buFont typeface="Wingdings" panose="05000000000000000000" pitchFamily="2" charset="2"/>
              <a:buChar char="ü"/>
            </a:pPr>
            <a:r>
              <a:rPr lang="en-US" altLang="zh-CN" sz="2400" dirty="0">
                <a:latin typeface="Arial" panose="020B0604020202020204" pitchFamily="34" charset="0"/>
                <a:ea typeface="宋体" panose="02010600030101010101" pitchFamily="2" charset="-122"/>
                <a:cs typeface="Arial" panose="020B0604020202020204" pitchFamily="34" charset="0"/>
              </a:rPr>
              <a:t>Two formulas of entropy </a:t>
            </a:r>
          </a:p>
          <a:p>
            <a:pPr marL="457200" lvl="3" indent="-457200">
              <a:lnSpc>
                <a:spcPct val="120000"/>
              </a:lnSpc>
              <a:spcBef>
                <a:spcPts val="600"/>
              </a:spcBef>
              <a:buFont typeface="Wingdings" panose="05000000000000000000" pitchFamily="2" charset="2"/>
              <a:buChar char="ü"/>
            </a:pPr>
            <a:r>
              <a:rPr lang="en-US" altLang="zh-CN" sz="2400" dirty="0">
                <a:latin typeface="Arial" panose="020B0604020202020204" pitchFamily="34" charset="0"/>
                <a:ea typeface="宋体" panose="02010600030101010101" pitchFamily="2" charset="-122"/>
                <a:cs typeface="Arial" panose="020B0604020202020204" pitchFamily="34" charset="0"/>
              </a:rPr>
              <a:t>Deduction of the driving force of evolution</a:t>
            </a:r>
          </a:p>
          <a:p>
            <a:pPr marL="457200" lvl="3" indent="-457200">
              <a:lnSpc>
                <a:spcPct val="120000"/>
              </a:lnSpc>
              <a:spcBef>
                <a:spcPts val="600"/>
              </a:spcBef>
              <a:buFont typeface="Wingdings" panose="05000000000000000000" pitchFamily="2" charset="2"/>
              <a:buChar char="ü"/>
            </a:pPr>
            <a:r>
              <a:rPr lang="en-US" altLang="zh-CN" sz="2400" dirty="0">
                <a:latin typeface="Arial" panose="020B0604020202020204" pitchFamily="34" charset="0"/>
                <a:ea typeface="宋体" panose="02010600030101010101" pitchFamily="2" charset="-122"/>
                <a:cs typeface="Arial" panose="020B0604020202020204" pitchFamily="34" charset="0"/>
              </a:rPr>
              <a:t>Deduction of progressive mechanisms of evolution</a:t>
            </a:r>
            <a:endParaRPr lang="zh-CN" altLang="en-US" sz="2400" dirty="0">
              <a:latin typeface="Arial" panose="020B0604020202020204" pitchFamily="34" charset="0"/>
              <a:ea typeface="宋体" panose="02010600030101010101" pitchFamily="2" charset="-122"/>
              <a:cs typeface="Arial" panose="020B0604020202020204" pitchFamily="34" charset="0"/>
            </a:endParaRPr>
          </a:p>
          <a:p>
            <a:pPr marL="457200" lvl="3" indent="-457200">
              <a:lnSpc>
                <a:spcPct val="120000"/>
              </a:lnSpc>
              <a:spcBef>
                <a:spcPts val="600"/>
              </a:spcBef>
              <a:buFont typeface="Wingdings" panose="05000000000000000000" pitchFamily="2" charset="2"/>
              <a:buChar char="ü"/>
            </a:pPr>
            <a:r>
              <a:rPr lang="en-US" altLang="zh-CN" sz="2400" dirty="0">
                <a:latin typeface="Arial" panose="020B0604020202020204" pitchFamily="34" charset="0"/>
                <a:ea typeface="宋体" panose="02010600030101010101" pitchFamily="2" charset="-122"/>
                <a:cs typeface="Arial" panose="020B0604020202020204" pitchFamily="34" charset="0"/>
              </a:rPr>
              <a:t>Order, entropy, and evolution</a:t>
            </a:r>
            <a:endParaRPr lang="zh-CN" altLang="zh-CN" sz="2400" dirty="0">
              <a:latin typeface="Arial" panose="020B0604020202020204" pitchFamily="34" charset="0"/>
              <a:ea typeface="宋体" panose="02010600030101010101" pitchFamily="2" charset="-122"/>
              <a:cs typeface="Arial" panose="020B0604020202020204" pitchFamily="34" charset="0"/>
            </a:endParaRPr>
          </a:p>
          <a:p>
            <a:pPr marL="514350" indent="-514350">
              <a:lnSpc>
                <a:spcPct val="100000"/>
              </a:lnSpc>
              <a:buFont typeface="Wingdings" panose="05000000000000000000" pitchFamily="2" charset="2"/>
              <a:buChar char="ü"/>
            </a:pPr>
            <a:endParaRPr lang="zh-CN" altLang="en-US" sz="2400" dirty="0">
              <a:solidFill>
                <a:schemeClr val="tx1">
                  <a:lumMod val="95000"/>
                  <a:lumOff val="5000"/>
                </a:schemeClr>
              </a:solidFill>
              <a:latin typeface="Calibri" panose="020F0502020204030204" pitchFamily="34" charset="0"/>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标题 1"/>
          <p:cNvSpPr txBox="1"/>
          <p:nvPr/>
        </p:nvSpPr>
        <p:spPr>
          <a:xfrm>
            <a:off x="870790" y="330607"/>
            <a:ext cx="10381602" cy="632343"/>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altLang="zh-CN" sz="3200" b="1" dirty="0">
                <a:solidFill>
                  <a:srgbClr val="800000"/>
                </a:solidFill>
                <a:latin typeface="Arial" panose="020B0604020202020204" pitchFamily="34" charset="0"/>
                <a:cs typeface="Arial" panose="020B0604020202020204" pitchFamily="34" charset="0"/>
              </a:rPr>
              <a:t>2.1   Four laws of thermodynamics</a:t>
            </a:r>
          </a:p>
        </p:txBody>
      </p:sp>
      <p:graphicFrame>
        <p:nvGraphicFramePr>
          <p:cNvPr id="5" name="表格 5"/>
          <p:cNvGraphicFramePr>
            <a:graphicFrameLocks noGrp="1"/>
          </p:cNvGraphicFramePr>
          <p:nvPr>
            <p:custDataLst>
              <p:tags r:id="rId1"/>
            </p:custDataLst>
          </p:nvPr>
        </p:nvGraphicFramePr>
        <p:xfrm>
          <a:off x="870839" y="1436769"/>
          <a:ext cx="10729982" cy="3605858"/>
        </p:xfrm>
        <a:graphic>
          <a:graphicData uri="http://schemas.openxmlformats.org/drawingml/2006/table">
            <a:tbl>
              <a:tblPr firstRow="1" bandRow="1">
                <a:tableStyleId>{5C22544A-7EE6-4342-B048-85BDC9FD1C3A}</a:tableStyleId>
              </a:tblPr>
              <a:tblGrid>
                <a:gridCol w="1935480">
                  <a:extLst>
                    <a:ext uri="{9D8B030D-6E8A-4147-A177-3AD203B41FA5}">
                      <a16:colId xmlns:a16="http://schemas.microsoft.com/office/drawing/2014/main" val="20000"/>
                    </a:ext>
                  </a:extLst>
                </a:gridCol>
                <a:gridCol w="8794502">
                  <a:extLst>
                    <a:ext uri="{9D8B030D-6E8A-4147-A177-3AD203B41FA5}">
                      <a16:colId xmlns:a16="http://schemas.microsoft.com/office/drawing/2014/main" val="20001"/>
                    </a:ext>
                  </a:extLst>
                </a:gridCol>
              </a:tblGrid>
              <a:tr h="394902">
                <a:tc>
                  <a:txBody>
                    <a:bodyPr/>
                    <a:lstStyle/>
                    <a:p>
                      <a:pPr algn="ctr">
                        <a:spcBef>
                          <a:spcPts val="1200"/>
                        </a:spcBef>
                        <a:spcAft>
                          <a:spcPts val="1200"/>
                        </a:spcAft>
                      </a:pPr>
                      <a:r>
                        <a:rPr lang="en-US" altLang="zh-CN" b="0" dirty="0">
                          <a:solidFill>
                            <a:schemeClr val="bg1"/>
                          </a:solidFill>
                          <a:latin typeface="Arial" panose="020B0604020202020204" pitchFamily="34" charset="0"/>
                          <a:cs typeface="Arial" panose="020B0604020202020204" pitchFamily="34" charset="0"/>
                        </a:rPr>
                        <a:t>Name</a:t>
                      </a:r>
                    </a:p>
                  </a:txBody>
                  <a:tcPr/>
                </a:tc>
                <a:tc>
                  <a:txBody>
                    <a:bodyPr/>
                    <a:lstStyle/>
                    <a:p>
                      <a:pPr algn="ctr">
                        <a:spcBef>
                          <a:spcPts val="1200"/>
                        </a:spcBef>
                        <a:spcAft>
                          <a:spcPts val="1200"/>
                        </a:spcAft>
                      </a:pPr>
                      <a:r>
                        <a:rPr lang="en-US" altLang="zh-CN" dirty="0">
                          <a:solidFill>
                            <a:schemeClr val="bg1"/>
                          </a:solidFill>
                          <a:latin typeface="Arial" panose="020B0604020202020204" pitchFamily="34" charset="0"/>
                          <a:cs typeface="Arial" panose="020B0604020202020204" pitchFamily="34" charset="0"/>
                        </a:rPr>
                        <a:t>Statement</a:t>
                      </a:r>
                    </a:p>
                  </a:txBody>
                  <a:tcPr/>
                </a:tc>
                <a:extLst>
                  <a:ext uri="{0D108BD9-81ED-4DB2-BD59-A6C34878D82A}">
                    <a16:rowId xmlns:a16="http://schemas.microsoft.com/office/drawing/2014/main" val="10000"/>
                  </a:ext>
                </a:extLst>
              </a:tr>
              <a:tr h="691078">
                <a:tc>
                  <a:txBody>
                    <a:bodyPr/>
                    <a:lstStyle/>
                    <a:p>
                      <a:pPr>
                        <a:spcBef>
                          <a:spcPts val="0"/>
                        </a:spcBef>
                        <a:spcAft>
                          <a:spcPts val="0"/>
                        </a:spcAft>
                      </a:pPr>
                      <a:r>
                        <a:rPr lang="en-US" altLang="zh-CN" b="0" dirty="0">
                          <a:solidFill>
                            <a:srgbClr val="000000"/>
                          </a:solidFill>
                          <a:latin typeface="Arial" panose="020B0604020202020204" pitchFamily="34" charset="0"/>
                          <a:ea typeface="宋体" panose="02010600030101010101" pitchFamily="2" charset="-122"/>
                          <a:cs typeface="Arial" panose="020B0604020202020204" pitchFamily="34" charset="0"/>
                        </a:rPr>
                        <a:t>Zeroth law of thermodynamics</a:t>
                      </a:r>
                    </a:p>
                  </a:txBody>
                  <a:tcPr/>
                </a:tc>
                <a:tc>
                  <a:txBody>
                    <a:bodyPr/>
                    <a:lstStyle/>
                    <a:p>
                      <a:pPr>
                        <a:spcBef>
                          <a:spcPts val="0"/>
                        </a:spcBef>
                        <a:spcAft>
                          <a:spcPts val="0"/>
                        </a:spcAft>
                      </a:pPr>
                      <a:r>
                        <a:rPr lang="en-US" altLang="zh-CN" dirty="0">
                          <a:solidFill>
                            <a:srgbClr val="000000"/>
                          </a:solidFill>
                          <a:latin typeface="Arial" panose="020B0604020202020204" pitchFamily="34" charset="0"/>
                          <a:ea typeface="宋体" panose="02010600030101010101" pitchFamily="2" charset="-122"/>
                          <a:cs typeface="Arial" panose="020B0604020202020204" pitchFamily="34" charset="0"/>
                        </a:rPr>
                        <a:t>If two systems are both in thermal equilibrium with a third system (i.e. they are of the same temperature), then they are in thermal equilibrium with each other</a:t>
                      </a:r>
                    </a:p>
                  </a:txBody>
                  <a:tcPr/>
                </a:tc>
                <a:extLst>
                  <a:ext uri="{0D108BD9-81ED-4DB2-BD59-A6C34878D82A}">
                    <a16:rowId xmlns:a16="http://schemas.microsoft.com/office/drawing/2014/main" val="10001"/>
                  </a:ext>
                </a:extLst>
              </a:tr>
              <a:tr h="691078">
                <a:tc>
                  <a:txBody>
                    <a:bodyPr/>
                    <a:lstStyle/>
                    <a:p>
                      <a:pPr>
                        <a:spcBef>
                          <a:spcPts val="0"/>
                        </a:spcBef>
                        <a:spcAft>
                          <a:spcPts val="0"/>
                        </a:spcAft>
                      </a:pPr>
                      <a:r>
                        <a:rPr lang="en-US" altLang="zh-CN" b="0" dirty="0">
                          <a:solidFill>
                            <a:srgbClr val="000000"/>
                          </a:solidFill>
                          <a:latin typeface="Arial" panose="020B0604020202020204" pitchFamily="34" charset="0"/>
                          <a:ea typeface="宋体" panose="02010600030101010101" pitchFamily="2" charset="-122"/>
                          <a:cs typeface="Arial" panose="020B0604020202020204" pitchFamily="34" charset="0"/>
                        </a:rPr>
                        <a:t>First law of thermodynamics</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defRPr/>
                      </a:pPr>
                      <a:r>
                        <a:rPr lang="en-US" altLang="zh-CN" dirty="0">
                          <a:solidFill>
                            <a:srgbClr val="000000"/>
                          </a:solidFill>
                          <a:latin typeface="Arial" panose="020B0604020202020204" pitchFamily="34" charset="0"/>
                          <a:ea typeface="宋体" panose="02010600030101010101" pitchFamily="2" charset="-122"/>
                          <a:cs typeface="Arial" panose="020B0604020202020204" pitchFamily="34" charset="0"/>
                        </a:rPr>
                        <a:t>Increase of internal energy of a closed system </a:t>
                      </a:r>
                    </a:p>
                    <a:p>
                      <a:pPr marL="0" marR="0" lvl="0" indent="0" algn="l" defTabSz="914400" rtl="0" eaLnBrk="1" fontAlgn="auto" latinLnBrk="0" hangingPunct="1">
                        <a:lnSpc>
                          <a:spcPct val="100000"/>
                        </a:lnSpc>
                        <a:spcBef>
                          <a:spcPts val="0"/>
                        </a:spcBef>
                        <a:spcAft>
                          <a:spcPts val="0"/>
                        </a:spcAft>
                        <a:buClrTx/>
                        <a:buSzTx/>
                        <a:buFontTx/>
                        <a:buNone/>
                        <a:defRPr/>
                      </a:pPr>
                      <a:r>
                        <a:rPr lang="en-US" altLang="zh-CN" dirty="0">
                          <a:solidFill>
                            <a:srgbClr val="000000"/>
                          </a:solidFill>
                          <a:latin typeface="Arial" panose="020B0604020202020204" pitchFamily="34" charset="0"/>
                          <a:ea typeface="宋体" panose="02010600030101010101" pitchFamily="2" charset="-122"/>
                          <a:cs typeface="Arial" panose="020B0604020202020204" pitchFamily="34" charset="0"/>
                        </a:rPr>
                        <a:t>= the work the outside gives to the system + the heat the outside gives to the system</a:t>
                      </a:r>
                      <a:endParaRPr lang="zh-CN" altLang="en-US"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10002"/>
                  </a:ext>
                </a:extLst>
              </a:tr>
              <a:tr h="691078">
                <a:tc>
                  <a:txBody>
                    <a:bodyPr/>
                    <a:lstStyle/>
                    <a:p>
                      <a:pPr>
                        <a:spcBef>
                          <a:spcPts val="0"/>
                        </a:spcBef>
                        <a:spcAft>
                          <a:spcPts val="0"/>
                        </a:spcAft>
                      </a:pPr>
                      <a:r>
                        <a:rPr lang="en-US" altLang="zh-CN" b="0" dirty="0">
                          <a:solidFill>
                            <a:srgbClr val="000000"/>
                          </a:solidFill>
                          <a:latin typeface="Arial" panose="020B0604020202020204" pitchFamily="34" charset="0"/>
                          <a:ea typeface="宋体" panose="02010600030101010101" pitchFamily="2" charset="-122"/>
                          <a:cs typeface="Arial" panose="020B0604020202020204" pitchFamily="34" charset="0"/>
                        </a:rPr>
                        <a:t>Second law of thermodynamics</a:t>
                      </a:r>
                    </a:p>
                  </a:txBody>
                  <a:tcPr/>
                </a:tc>
                <a:tc>
                  <a:txBody>
                    <a:bodyPr/>
                    <a:lstStyle/>
                    <a:p>
                      <a:pPr>
                        <a:spcBef>
                          <a:spcPts val="0"/>
                        </a:spcBef>
                        <a:spcAft>
                          <a:spcPts val="0"/>
                        </a:spcAft>
                      </a:pPr>
                      <a:r>
                        <a:rPr lang="en-US" altLang="zh-CN" sz="1800" kern="1200" dirty="0">
                          <a:solidFill>
                            <a:srgbClr val="000000"/>
                          </a:solidFill>
                          <a:latin typeface="Arial" panose="020B0604020202020204" pitchFamily="34" charset="0"/>
                          <a:ea typeface="宋体" panose="02010600030101010101" pitchFamily="2" charset="-122"/>
                          <a:cs typeface="Arial" panose="020B0604020202020204" pitchFamily="34" charset="0"/>
                        </a:rPr>
                        <a:t>Heat can spontaneously flow from a hotter location to a colder location, and cannot spontaneously flow from a colder body to a </a:t>
                      </a:r>
                      <a:r>
                        <a:rPr lang="en-US" altLang="zh-CN" dirty="0">
                          <a:solidFill>
                            <a:srgbClr val="000000"/>
                          </a:solidFill>
                          <a:latin typeface="Arial" panose="020B0604020202020204" pitchFamily="34" charset="0"/>
                          <a:ea typeface="宋体" panose="02010600030101010101" pitchFamily="2" charset="-122"/>
                          <a:cs typeface="Arial" panose="020B0604020202020204" pitchFamily="34" charset="0"/>
                        </a:rPr>
                        <a:t>hotter body; the entropy of an isolated system never decreases over time</a:t>
                      </a:r>
                      <a:endParaRPr lang="zh-CN" altLang="en-US"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10003"/>
                  </a:ext>
                </a:extLst>
              </a:tr>
              <a:tr h="874124">
                <a:tc>
                  <a:txBody>
                    <a:bodyPr/>
                    <a:lstStyle/>
                    <a:p>
                      <a:pPr>
                        <a:spcBef>
                          <a:spcPts val="0"/>
                        </a:spcBef>
                        <a:spcAft>
                          <a:spcPts val="0"/>
                        </a:spcAft>
                      </a:pPr>
                      <a:r>
                        <a:rPr lang="en-US" altLang="zh-CN" b="0" dirty="0">
                          <a:solidFill>
                            <a:srgbClr val="000000"/>
                          </a:solidFill>
                          <a:latin typeface="Arial" panose="020B0604020202020204" pitchFamily="34" charset="0"/>
                          <a:ea typeface="宋体" panose="02010600030101010101" pitchFamily="2" charset="-122"/>
                          <a:cs typeface="Arial" panose="020B0604020202020204" pitchFamily="34" charset="0"/>
                        </a:rPr>
                        <a:t>Third law of thermodynamics</a:t>
                      </a:r>
                    </a:p>
                  </a:txBody>
                  <a:tcPr/>
                </a:tc>
                <a:tc>
                  <a:txBody>
                    <a:bodyPr/>
                    <a:lstStyle/>
                    <a:p>
                      <a:pPr>
                        <a:spcBef>
                          <a:spcPts val="0"/>
                        </a:spcBef>
                        <a:spcAft>
                          <a:spcPts val="0"/>
                        </a:spcAft>
                      </a:pPr>
                      <a:r>
                        <a:rPr lang="en-US" altLang="zh-CN" dirty="0">
                          <a:solidFill>
                            <a:srgbClr val="000000"/>
                          </a:solidFill>
                          <a:latin typeface="Arial" panose="020B0604020202020204" pitchFamily="34" charset="0"/>
                          <a:ea typeface="宋体" panose="02010600030101010101" pitchFamily="2" charset="-122"/>
                          <a:cs typeface="Arial" panose="020B0604020202020204" pitchFamily="34" charset="0"/>
                        </a:rPr>
                        <a:t>The entropy of a system approaches a constant value as its temperature approaches absolute zero, and the entropies of perfect crystals at absolute zero temperature are zero</a:t>
                      </a:r>
                    </a:p>
                  </a:txBody>
                  <a:tcPr/>
                </a:tc>
                <a:extLst>
                  <a:ext uri="{0D108BD9-81ED-4DB2-BD59-A6C34878D82A}">
                    <a16:rowId xmlns:a16="http://schemas.microsoft.com/office/drawing/2014/main" val="10004"/>
                  </a:ext>
                </a:extLst>
              </a:tr>
            </a:tbl>
          </a:graphicData>
        </a:graphic>
      </p:graphicFrame>
      <p:sp>
        <p:nvSpPr>
          <p:cNvPr id="2" name="矩形 1"/>
          <p:cNvSpPr/>
          <p:nvPr/>
        </p:nvSpPr>
        <p:spPr>
          <a:xfrm>
            <a:off x="2079263" y="5526981"/>
            <a:ext cx="8313906" cy="1031051"/>
          </a:xfrm>
          <a:prstGeom prst="rect">
            <a:avLst/>
          </a:prstGeom>
        </p:spPr>
        <p:txBody>
          <a:bodyPr wrap="square">
            <a:spAutoFit/>
          </a:bodyPr>
          <a:lstStyle/>
          <a:p>
            <a:pPr marL="228600" indent="-228600">
              <a:spcBef>
                <a:spcPts val="600"/>
              </a:spcBef>
              <a:buFont typeface="+mj-lt"/>
              <a:buAutoNum type="arabicPeriod"/>
            </a:pPr>
            <a:r>
              <a:rPr lang="en-US" altLang="zh-CN" sz="1400" dirty="0" err="1">
                <a:latin typeface="Arial" panose="020B0604020202020204" pitchFamily="34" charset="0"/>
                <a:ea typeface="宋体" panose="02010600030101010101" pitchFamily="2" charset="-122"/>
                <a:cs typeface="Arial" panose="020B0604020202020204" pitchFamily="34" charset="0"/>
              </a:rPr>
              <a:t>DeVoe</a:t>
            </a:r>
            <a:r>
              <a:rPr lang="en-US" altLang="zh-CN" sz="1400" dirty="0">
                <a:latin typeface="Arial" panose="020B0604020202020204" pitchFamily="34" charset="0"/>
                <a:ea typeface="宋体" panose="02010600030101010101" pitchFamily="2" charset="-122"/>
                <a:cs typeface="Arial" panose="020B0604020202020204" pitchFamily="34" charset="0"/>
              </a:rPr>
              <a:t> H. Thermodynamics and chemistry. 2nd Edition. Version 10. http://www2.chem.umd.edu/thermobook/v10-screen.pdf. Accessed on Sep. 20, 2020. </a:t>
            </a:r>
            <a:endParaRPr lang="zh-CN" altLang="zh-CN" sz="1400" dirty="0">
              <a:latin typeface="Arial" panose="020B0604020202020204" pitchFamily="34" charset="0"/>
              <a:ea typeface="宋体" panose="02010600030101010101" pitchFamily="2" charset="-122"/>
              <a:cs typeface="Arial" panose="020B0604020202020204" pitchFamily="34" charset="0"/>
            </a:endParaRPr>
          </a:p>
          <a:p>
            <a:pPr marL="228600" indent="-228600">
              <a:spcBef>
                <a:spcPts val="600"/>
              </a:spcBef>
              <a:buFont typeface="+mj-lt"/>
              <a:buAutoNum type="arabicPeriod"/>
            </a:pPr>
            <a:r>
              <a:rPr lang="en-US" altLang="zh-CN" sz="1400" dirty="0" err="1">
                <a:latin typeface="Arial" panose="020B0604020202020204" pitchFamily="34" charset="0"/>
                <a:ea typeface="宋体" panose="02010600030101010101" pitchFamily="2" charset="-122"/>
                <a:cs typeface="Arial" panose="020B0604020202020204" pitchFamily="34" charset="0"/>
              </a:rPr>
              <a:t>Borgnakke</a:t>
            </a:r>
            <a:r>
              <a:rPr lang="en-US" altLang="zh-CN" sz="1400" dirty="0">
                <a:latin typeface="Arial" panose="020B0604020202020204" pitchFamily="34" charset="0"/>
                <a:ea typeface="宋体" panose="02010600030101010101" pitchFamily="2" charset="-122"/>
                <a:cs typeface="Arial" panose="020B0604020202020204" pitchFamily="34" charset="0"/>
              </a:rPr>
              <a:t> C, Sonntag RE. Fundamentals of Thermodynamics. 8th edition. Hoboken, USA: John Wiley &amp; Sons, 2013. </a:t>
            </a:r>
            <a:endParaRPr lang="zh-CN" altLang="en-US" sz="1400" dirty="0">
              <a:latin typeface="Arial" panose="020B0604020202020204" pitchFamily="34" charset="0"/>
              <a:ea typeface="宋体" panose="02010600030101010101" pitchFamily="2" charset="-122"/>
              <a:cs typeface="Arial" panose="020B0604020202020204" pitchFamily="34" charset="0"/>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标题 1"/>
          <p:cNvSpPr txBox="1"/>
          <p:nvPr/>
        </p:nvSpPr>
        <p:spPr>
          <a:xfrm>
            <a:off x="1302982" y="334499"/>
            <a:ext cx="9403227" cy="561007"/>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altLang="zh-CN" sz="3200" b="1" dirty="0">
                <a:solidFill>
                  <a:srgbClr val="800000"/>
                </a:solidFill>
                <a:latin typeface="Arial" panose="020B0604020202020204" pitchFamily="34" charset="0"/>
                <a:cs typeface="Arial" panose="020B0604020202020204" pitchFamily="34" charset="0"/>
              </a:rPr>
              <a:t>2.2   Two formulas of entropy</a:t>
            </a:r>
          </a:p>
        </p:txBody>
      </p:sp>
      <p:graphicFrame>
        <p:nvGraphicFramePr>
          <p:cNvPr id="3" name="表格 4"/>
          <p:cNvGraphicFramePr>
            <a:graphicFrameLocks noGrp="1"/>
          </p:cNvGraphicFramePr>
          <p:nvPr/>
        </p:nvGraphicFramePr>
        <p:xfrm>
          <a:off x="987752" y="1215448"/>
          <a:ext cx="10033686" cy="3483551"/>
        </p:xfrm>
        <a:graphic>
          <a:graphicData uri="http://schemas.openxmlformats.org/drawingml/2006/table">
            <a:tbl>
              <a:tblPr firstRow="1" bandRow="1">
                <a:tableStyleId>{5C22544A-7EE6-4342-B048-85BDC9FD1C3A}</a:tableStyleId>
              </a:tblPr>
              <a:tblGrid>
                <a:gridCol w="1336348">
                  <a:extLst>
                    <a:ext uri="{9D8B030D-6E8A-4147-A177-3AD203B41FA5}">
                      <a16:colId xmlns:a16="http://schemas.microsoft.com/office/drawing/2014/main" val="20000"/>
                    </a:ext>
                  </a:extLst>
                </a:gridCol>
                <a:gridCol w="1511300">
                  <a:extLst>
                    <a:ext uri="{9D8B030D-6E8A-4147-A177-3AD203B41FA5}">
                      <a16:colId xmlns:a16="http://schemas.microsoft.com/office/drawing/2014/main" val="20001"/>
                    </a:ext>
                  </a:extLst>
                </a:gridCol>
                <a:gridCol w="7186038">
                  <a:extLst>
                    <a:ext uri="{9D8B030D-6E8A-4147-A177-3AD203B41FA5}">
                      <a16:colId xmlns:a16="http://schemas.microsoft.com/office/drawing/2014/main" val="20002"/>
                    </a:ext>
                  </a:extLst>
                </a:gridCol>
              </a:tblGrid>
              <a:tr h="383510">
                <a:tc>
                  <a:txBody>
                    <a:bodyPr/>
                    <a:lstStyle/>
                    <a:p>
                      <a:pPr algn="ctr">
                        <a:spcBef>
                          <a:spcPts val="0"/>
                        </a:spcBef>
                        <a:spcAft>
                          <a:spcPts val="600"/>
                        </a:spcAft>
                      </a:pPr>
                      <a:r>
                        <a:rPr lang="en-US" altLang="zh-CN" dirty="0">
                          <a:solidFill>
                            <a:schemeClr val="bg1"/>
                          </a:solidFill>
                          <a:latin typeface="Arial" panose="020B0604020202020204" pitchFamily="34" charset="0"/>
                          <a:cs typeface="Arial" panose="020B0604020202020204" pitchFamily="34" charset="0"/>
                        </a:rPr>
                        <a:t>Name</a:t>
                      </a:r>
                    </a:p>
                  </a:txBody>
                  <a:tcPr anchor="ctr"/>
                </a:tc>
                <a:tc>
                  <a:txBody>
                    <a:bodyPr/>
                    <a:lstStyle/>
                    <a:p>
                      <a:pPr algn="ctr">
                        <a:spcBef>
                          <a:spcPts val="0"/>
                        </a:spcBef>
                        <a:spcAft>
                          <a:spcPts val="600"/>
                        </a:spcAft>
                      </a:pPr>
                      <a:r>
                        <a:rPr lang="en-US" altLang="zh-CN" dirty="0">
                          <a:solidFill>
                            <a:schemeClr val="bg1"/>
                          </a:solidFill>
                          <a:latin typeface="Arial" panose="020B0604020202020204" pitchFamily="34" charset="0"/>
                          <a:cs typeface="Arial" panose="020B0604020202020204" pitchFamily="34" charset="0"/>
                        </a:rPr>
                        <a:t>Formula</a:t>
                      </a:r>
                    </a:p>
                  </a:txBody>
                  <a:tcPr anchor="ctr"/>
                </a:tc>
                <a:tc>
                  <a:txBody>
                    <a:bodyPr/>
                    <a:lstStyle/>
                    <a:p>
                      <a:pPr algn="ctr">
                        <a:spcBef>
                          <a:spcPts val="0"/>
                        </a:spcBef>
                        <a:spcAft>
                          <a:spcPts val="600"/>
                        </a:spcAft>
                      </a:pPr>
                      <a:r>
                        <a:rPr lang="en-US" altLang="zh-CN" dirty="0">
                          <a:solidFill>
                            <a:schemeClr val="bg1"/>
                          </a:solidFill>
                          <a:latin typeface="Arial" panose="020B0604020202020204" pitchFamily="34" charset="0"/>
                          <a:cs typeface="Arial" panose="020B0604020202020204" pitchFamily="34" charset="0"/>
                        </a:rPr>
                        <a:t>Explanation</a:t>
                      </a:r>
                    </a:p>
                  </a:txBody>
                  <a:tcPr anchor="ctr"/>
                </a:tc>
                <a:extLst>
                  <a:ext uri="{0D108BD9-81ED-4DB2-BD59-A6C34878D82A}">
                    <a16:rowId xmlns:a16="http://schemas.microsoft.com/office/drawing/2014/main" val="10000"/>
                  </a:ext>
                </a:extLst>
              </a:tr>
              <a:tr h="1326306">
                <a:tc>
                  <a:txBody>
                    <a:bodyPr/>
                    <a:lstStyle/>
                    <a:p>
                      <a:pPr algn="ctr">
                        <a:spcBef>
                          <a:spcPts val="0"/>
                        </a:spcBef>
                        <a:spcAft>
                          <a:spcPts val="600"/>
                        </a:spcAft>
                      </a:pPr>
                      <a:r>
                        <a:rPr lang="en-US" altLang="zh-CN" b="0" dirty="0">
                          <a:latin typeface="Arial" panose="020B0604020202020204" pitchFamily="34" charset="0"/>
                          <a:cs typeface="Arial" panose="020B0604020202020204" pitchFamily="34" charset="0"/>
                        </a:rPr>
                        <a:t>Clausius inequality</a:t>
                      </a:r>
                    </a:p>
                  </a:txBody>
                  <a:tcPr anchor="ctr"/>
                </a:tc>
                <a:tc>
                  <a:txBody>
                    <a:bodyPr/>
                    <a:lstStyle/>
                    <a:p>
                      <a:pPr algn="ctr">
                        <a:spcBef>
                          <a:spcPts val="0"/>
                        </a:spcBef>
                        <a:spcAft>
                          <a:spcPts val="600"/>
                        </a:spcAft>
                      </a:pPr>
                      <a:r>
                        <a:rPr lang="en-US" altLang="zh-CN" b="0" dirty="0" err="1">
                          <a:latin typeface="Arial" panose="020B0604020202020204" pitchFamily="34" charset="0"/>
                          <a:cs typeface="Arial" panose="020B0604020202020204" pitchFamily="34" charset="0"/>
                        </a:rPr>
                        <a:t>dS</a:t>
                      </a:r>
                      <a:r>
                        <a:rPr lang="en-US" altLang="zh-CN" b="0" dirty="0">
                          <a:latin typeface="Arial" panose="020B0604020202020204" pitchFamily="34" charset="0"/>
                          <a:cs typeface="Arial" panose="020B0604020202020204" pitchFamily="34" charset="0"/>
                        </a:rPr>
                        <a:t> </a:t>
                      </a:r>
                      <a:r>
                        <a:rPr lang="en-US" altLang="zh-CN" b="0" dirty="0">
                          <a:latin typeface="Arial" panose="020B0604020202020204" pitchFamily="34" charset="0"/>
                          <a:cs typeface="Arial" panose="020B0604020202020204" pitchFamily="34" charset="0"/>
                          <a:sym typeface="Symbol" panose="05050102010706020507" pitchFamily="18" charset="2"/>
                        </a:rPr>
                        <a:t></a:t>
                      </a:r>
                      <a:r>
                        <a:rPr lang="en-US" altLang="zh-CN" b="0" dirty="0">
                          <a:latin typeface="Arial" panose="020B0604020202020204" pitchFamily="34" charset="0"/>
                          <a:cs typeface="Arial" panose="020B0604020202020204" pitchFamily="34" charset="0"/>
                        </a:rPr>
                        <a:t> </a:t>
                      </a:r>
                      <a:r>
                        <a:rPr lang="en-US" altLang="zh-CN" b="0" dirty="0">
                          <a:latin typeface="Arial" panose="020B0604020202020204" pitchFamily="34" charset="0"/>
                          <a:cs typeface="Arial" panose="020B0604020202020204" pitchFamily="34" charset="0"/>
                          <a:sym typeface="Symbol" panose="05050102010706020507" pitchFamily="18" charset="2"/>
                        </a:rPr>
                        <a:t></a:t>
                      </a:r>
                      <a:r>
                        <a:rPr lang="en-US" altLang="zh-CN" b="0" dirty="0">
                          <a:latin typeface="Arial" panose="020B0604020202020204" pitchFamily="34" charset="0"/>
                          <a:cs typeface="Arial" panose="020B0604020202020204" pitchFamily="34" charset="0"/>
                        </a:rPr>
                        <a:t>Q/T </a:t>
                      </a:r>
                      <a:endParaRPr lang="zh-CN" altLang="en-US" b="0" dirty="0">
                        <a:latin typeface="Arial" panose="020B0604020202020204" pitchFamily="34" charset="0"/>
                        <a:cs typeface="Arial" panose="020B0604020202020204" pitchFamily="34" charset="0"/>
                      </a:endParaRPr>
                    </a:p>
                  </a:txBody>
                  <a:tcPr anchor="ctr"/>
                </a:tc>
                <a:tc>
                  <a:txBody>
                    <a:bodyPr/>
                    <a:lstStyle/>
                    <a:p>
                      <a:pPr marL="285750" marR="0" lvl="0" indent="-285750" algn="l" defTabSz="914400" rtl="0" eaLnBrk="1" fontAlgn="auto" latinLnBrk="0" hangingPunct="1">
                        <a:lnSpc>
                          <a:spcPct val="100000"/>
                        </a:lnSpc>
                        <a:spcBef>
                          <a:spcPts val="0"/>
                        </a:spcBef>
                        <a:spcAft>
                          <a:spcPts val="600"/>
                        </a:spcAft>
                        <a:buClrTx/>
                        <a:buSzTx/>
                        <a:buFont typeface="Arial" panose="020B0604020202020204" pitchFamily="34" charset="0"/>
                        <a:buChar char="•"/>
                        <a:defRPr/>
                      </a:pPr>
                      <a:r>
                        <a:rPr lang="en-US" altLang="zh-CN" b="0" dirty="0">
                          <a:latin typeface="Arial" panose="020B0604020202020204" pitchFamily="34" charset="0"/>
                          <a:cs typeface="Arial" panose="020B0604020202020204" pitchFamily="34" charset="0"/>
                        </a:rPr>
                        <a:t>Macroscopically and thermodynamically, changes of entropy (</a:t>
                      </a:r>
                      <a:r>
                        <a:rPr lang="en-US" altLang="zh-CN" b="0" dirty="0" err="1">
                          <a:latin typeface="Arial" panose="020B0604020202020204" pitchFamily="34" charset="0"/>
                          <a:cs typeface="Arial" panose="020B0604020202020204" pitchFamily="34" charset="0"/>
                        </a:rPr>
                        <a:t>dS</a:t>
                      </a:r>
                      <a:r>
                        <a:rPr lang="en-US" altLang="zh-CN" b="0" dirty="0">
                          <a:latin typeface="Arial" panose="020B0604020202020204" pitchFamily="34" charset="0"/>
                          <a:cs typeface="Arial" panose="020B0604020202020204" pitchFamily="34" charset="0"/>
                        </a:rPr>
                        <a:t>) of a closed system are no less than </a:t>
                      </a:r>
                      <a:r>
                        <a:rPr lang="en-US" altLang="zh-CN" b="0" dirty="0">
                          <a:latin typeface="Arial" panose="020B0604020202020204" pitchFamily="34" charset="0"/>
                          <a:cs typeface="Arial" panose="020B0604020202020204" pitchFamily="34" charset="0"/>
                          <a:sym typeface="Symbol" panose="05050102010706020507" pitchFamily="18" charset="2"/>
                        </a:rPr>
                        <a:t></a:t>
                      </a:r>
                      <a:r>
                        <a:rPr lang="en-US" altLang="zh-CN" b="0" dirty="0">
                          <a:latin typeface="Arial" panose="020B0604020202020204" pitchFamily="34" charset="0"/>
                          <a:cs typeface="Arial" panose="020B0604020202020204" pitchFamily="34" charset="0"/>
                        </a:rPr>
                        <a:t>Q/T, where </a:t>
                      </a:r>
                      <a:r>
                        <a:rPr lang="en-US" altLang="zh-CN" b="0" dirty="0">
                          <a:latin typeface="Arial" panose="020B0604020202020204" pitchFamily="34" charset="0"/>
                          <a:cs typeface="Arial" panose="020B0604020202020204" pitchFamily="34" charset="0"/>
                          <a:sym typeface="Symbol" panose="05050102010706020507" pitchFamily="18" charset="2"/>
                        </a:rPr>
                        <a:t></a:t>
                      </a:r>
                      <a:r>
                        <a:rPr lang="en-US" altLang="zh-CN" b="0" dirty="0">
                          <a:latin typeface="Arial" panose="020B0604020202020204" pitchFamily="34" charset="0"/>
                          <a:cs typeface="Arial" panose="020B0604020202020204" pitchFamily="34" charset="0"/>
                        </a:rPr>
                        <a:t>Q denotes the amount of heat the outside gives to the target system</a:t>
                      </a:r>
                      <a:endParaRPr lang="zh-CN" altLang="en-US" b="0" dirty="0">
                        <a:latin typeface="Arial" panose="020B0604020202020204" pitchFamily="34" charset="0"/>
                        <a:cs typeface="Arial" panose="020B0604020202020204" pitchFamily="34" charset="0"/>
                      </a:endParaRPr>
                    </a:p>
                  </a:txBody>
                  <a:tcPr anchor="ctr"/>
                </a:tc>
                <a:extLst>
                  <a:ext uri="{0D108BD9-81ED-4DB2-BD59-A6C34878D82A}">
                    <a16:rowId xmlns:a16="http://schemas.microsoft.com/office/drawing/2014/main" val="10001"/>
                  </a:ext>
                </a:extLst>
              </a:tr>
              <a:tr h="1773735">
                <a:tc>
                  <a:txBody>
                    <a:bodyPr/>
                    <a:lstStyle/>
                    <a:p>
                      <a:pPr algn="ctr">
                        <a:spcBef>
                          <a:spcPts val="0"/>
                        </a:spcBef>
                        <a:spcAft>
                          <a:spcPts val="600"/>
                        </a:spcAft>
                      </a:pPr>
                      <a:r>
                        <a:rPr lang="en-US" altLang="zh-CN" b="0" dirty="0">
                          <a:latin typeface="Arial" panose="020B0604020202020204" pitchFamily="34" charset="0"/>
                          <a:cs typeface="Arial" panose="020B0604020202020204" pitchFamily="34" charset="0"/>
                        </a:rPr>
                        <a:t>Boltzmann formula</a:t>
                      </a:r>
                    </a:p>
                  </a:txBody>
                  <a:tcPr anchor="ctr"/>
                </a:tc>
                <a:tc>
                  <a:txBody>
                    <a:bodyPr/>
                    <a:lstStyle/>
                    <a:p>
                      <a:pPr algn="ctr">
                        <a:spcBef>
                          <a:spcPts val="0"/>
                        </a:spcBef>
                        <a:spcAft>
                          <a:spcPts val="600"/>
                        </a:spcAft>
                      </a:pPr>
                      <a:r>
                        <a:rPr lang="en-US" altLang="zh-CN" b="0" dirty="0">
                          <a:latin typeface="Arial" panose="020B0604020202020204" pitchFamily="34" charset="0"/>
                          <a:cs typeface="Arial" panose="020B0604020202020204" pitchFamily="34" charset="0"/>
                        </a:rPr>
                        <a:t>S = </a:t>
                      </a:r>
                      <a:r>
                        <a:rPr lang="en-US" altLang="zh-CN" b="0" dirty="0" err="1">
                          <a:latin typeface="Arial" panose="020B0604020202020204" pitchFamily="34" charset="0"/>
                          <a:cs typeface="Arial" panose="020B0604020202020204" pitchFamily="34" charset="0"/>
                        </a:rPr>
                        <a:t>K</a:t>
                      </a:r>
                      <a:r>
                        <a:rPr lang="en-US" altLang="zh-CN" b="0" dirty="0" err="1">
                          <a:latin typeface="Arial" panose="020B0604020202020204" pitchFamily="34" charset="0"/>
                          <a:cs typeface="Arial" panose="020B0604020202020204" pitchFamily="34" charset="0"/>
                          <a:sym typeface="Symbol" panose="05050102010706020507" pitchFamily="18" charset="2"/>
                        </a:rPr>
                        <a:t></a:t>
                      </a:r>
                      <a:r>
                        <a:rPr lang="en-US" altLang="zh-CN" b="0" dirty="0" err="1">
                          <a:latin typeface="Arial" panose="020B0604020202020204" pitchFamily="34" charset="0"/>
                          <a:cs typeface="Arial" panose="020B0604020202020204" pitchFamily="34" charset="0"/>
                        </a:rPr>
                        <a:t>Ln</a:t>
                      </a:r>
                      <a:r>
                        <a:rPr lang="en-US" altLang="zh-CN" b="0" dirty="0">
                          <a:latin typeface="Arial" panose="020B0604020202020204" pitchFamily="34" charset="0"/>
                          <a:cs typeface="Arial" panose="020B0604020202020204" pitchFamily="34" charset="0"/>
                          <a:sym typeface="Symbol" panose="05050102010706020507" pitchFamily="18" charset="2"/>
                        </a:rPr>
                        <a:t></a:t>
                      </a:r>
                      <a:r>
                        <a:rPr lang="en-US" altLang="zh-CN" b="0" dirty="0">
                          <a:latin typeface="Arial" panose="020B0604020202020204" pitchFamily="34" charset="0"/>
                          <a:cs typeface="Arial" panose="020B0604020202020204" pitchFamily="34" charset="0"/>
                        </a:rPr>
                        <a:t> </a:t>
                      </a:r>
                      <a:endParaRPr lang="zh-CN" altLang="en-US" b="0" dirty="0">
                        <a:latin typeface="Arial" panose="020B0604020202020204" pitchFamily="34" charset="0"/>
                        <a:cs typeface="Arial" panose="020B0604020202020204" pitchFamily="34" charset="0"/>
                      </a:endParaRPr>
                    </a:p>
                  </a:txBody>
                  <a:tcPr anchor="ctr"/>
                </a:tc>
                <a:tc>
                  <a:txBody>
                    <a:bodyPr/>
                    <a:lstStyle/>
                    <a:p>
                      <a:pPr marL="285750" indent="-285750" algn="l" defTabSz="914400" rtl="0" eaLnBrk="1" latinLnBrk="0" hangingPunct="1">
                        <a:spcBef>
                          <a:spcPts val="0"/>
                        </a:spcBef>
                        <a:spcAft>
                          <a:spcPts val="600"/>
                        </a:spcAft>
                        <a:buFont typeface="Arial" panose="020B0604020202020204" pitchFamily="34" charset="0"/>
                        <a:buChar char="•"/>
                      </a:pPr>
                      <a:r>
                        <a:rPr lang="en-US" altLang="zh-CN" sz="1800" b="0" kern="1200" dirty="0">
                          <a:solidFill>
                            <a:schemeClr val="dk1"/>
                          </a:solidFill>
                          <a:latin typeface="Arial" panose="020B0604020202020204" pitchFamily="34" charset="0"/>
                          <a:ea typeface="+mn-ea"/>
                          <a:cs typeface="Arial" panose="020B0604020202020204" pitchFamily="34" charset="0"/>
                        </a:rPr>
                        <a:t>Microscopically and statistically, entropy (S) quantifies the number of microscopic configurations termed microstates (</a:t>
                      </a:r>
                      <a:r>
                        <a:rPr lang="en-US" altLang="zh-CN" sz="1800" b="0" kern="1200" dirty="0">
                          <a:solidFill>
                            <a:schemeClr val="dk1"/>
                          </a:solidFill>
                          <a:latin typeface="Arial" panose="020B0604020202020204" pitchFamily="34" charset="0"/>
                          <a:ea typeface="+mn-ea"/>
                          <a:cs typeface="Arial" panose="020B0604020202020204" pitchFamily="34" charset="0"/>
                          <a:sym typeface="Symbol" panose="05050102010706020507" pitchFamily="18" charset="2"/>
                        </a:rPr>
                        <a:t></a:t>
                      </a:r>
                      <a:r>
                        <a:rPr lang="en-US" altLang="zh-CN" sz="1800" b="0" kern="1200" dirty="0">
                          <a:solidFill>
                            <a:schemeClr val="dk1"/>
                          </a:solidFill>
                          <a:latin typeface="Arial" panose="020B0604020202020204" pitchFamily="34" charset="0"/>
                          <a:ea typeface="+mn-ea"/>
                          <a:cs typeface="Arial" panose="020B0604020202020204" pitchFamily="34" charset="0"/>
                        </a:rPr>
                        <a:t> ) using Boltzmann constant (K). </a:t>
                      </a:r>
                    </a:p>
                    <a:p>
                      <a:pPr marL="285750" indent="-285750" algn="l" defTabSz="914400" rtl="0" eaLnBrk="1" latinLnBrk="0" hangingPunct="1">
                        <a:spcBef>
                          <a:spcPts val="0"/>
                        </a:spcBef>
                        <a:spcAft>
                          <a:spcPts val="600"/>
                        </a:spcAft>
                        <a:buFont typeface="Arial" panose="020B0604020202020204" pitchFamily="34" charset="0"/>
                        <a:buChar char="•"/>
                      </a:pPr>
                      <a:r>
                        <a:rPr lang="en-US" altLang="zh-CN" sz="1800" b="0" kern="1200" dirty="0">
                          <a:solidFill>
                            <a:schemeClr val="dk1"/>
                          </a:solidFill>
                          <a:latin typeface="Arial" panose="020B0604020202020204" pitchFamily="34" charset="0"/>
                          <a:ea typeface="+mn-ea"/>
                          <a:cs typeface="Arial" panose="020B0604020202020204" pitchFamily="34" charset="0"/>
                        </a:rPr>
                        <a:t>When a system has fewer microstates, its entropy declines</a:t>
                      </a:r>
                    </a:p>
                    <a:p>
                      <a:pPr marL="285750" indent="-285750" algn="l" defTabSz="914400" rtl="0" eaLnBrk="1" latinLnBrk="0" hangingPunct="1">
                        <a:spcBef>
                          <a:spcPts val="0"/>
                        </a:spcBef>
                        <a:spcAft>
                          <a:spcPts val="600"/>
                        </a:spcAft>
                        <a:buFont typeface="Arial" panose="020B0604020202020204" pitchFamily="34" charset="0"/>
                        <a:buChar char="•"/>
                      </a:pPr>
                      <a:r>
                        <a:rPr lang="en-US" altLang="zh-CN" sz="1800" b="0" kern="1200" dirty="0">
                          <a:solidFill>
                            <a:schemeClr val="dk1"/>
                          </a:solidFill>
                          <a:latin typeface="Arial" panose="020B0604020202020204" pitchFamily="34" charset="0"/>
                          <a:ea typeface="+mn-ea"/>
                          <a:cs typeface="Arial" panose="020B0604020202020204" pitchFamily="34" charset="0"/>
                        </a:rPr>
                        <a:t>Entropy is of additivity</a:t>
                      </a:r>
                      <a:endParaRPr lang="zh-CN" altLang="en-US" sz="1800" b="0" kern="1200" dirty="0">
                        <a:solidFill>
                          <a:schemeClr val="dk1"/>
                        </a:solidFill>
                        <a:latin typeface="Arial" panose="020B0604020202020204" pitchFamily="34" charset="0"/>
                        <a:ea typeface="+mn-ea"/>
                        <a:cs typeface="Arial" panose="020B0604020202020204" pitchFamily="34" charset="0"/>
                      </a:endParaRPr>
                    </a:p>
                  </a:txBody>
                  <a:tcPr anchor="ctr"/>
                </a:tc>
                <a:extLst>
                  <a:ext uri="{0D108BD9-81ED-4DB2-BD59-A6C34878D82A}">
                    <a16:rowId xmlns:a16="http://schemas.microsoft.com/office/drawing/2014/main" val="10002"/>
                  </a:ext>
                </a:extLst>
              </a:tr>
            </a:tbl>
          </a:graphicData>
        </a:graphic>
      </p:graphicFrame>
      <p:sp>
        <p:nvSpPr>
          <p:cNvPr id="4" name="矩形 3"/>
          <p:cNvSpPr/>
          <p:nvPr/>
        </p:nvSpPr>
        <p:spPr>
          <a:xfrm>
            <a:off x="1939047" y="4809450"/>
            <a:ext cx="8313906" cy="1031051"/>
          </a:xfrm>
          <a:prstGeom prst="rect">
            <a:avLst/>
          </a:prstGeom>
        </p:spPr>
        <p:txBody>
          <a:bodyPr wrap="square">
            <a:spAutoFit/>
          </a:bodyPr>
          <a:lstStyle/>
          <a:p>
            <a:pPr marL="228600" indent="-228600">
              <a:spcBef>
                <a:spcPts val="600"/>
              </a:spcBef>
              <a:buFont typeface="+mj-lt"/>
              <a:buAutoNum type="arabicPeriod"/>
            </a:pPr>
            <a:r>
              <a:rPr lang="en-US" altLang="zh-CN" sz="1400" dirty="0" err="1">
                <a:latin typeface="Arial" panose="020B0604020202020204" pitchFamily="34" charset="0"/>
                <a:ea typeface="宋体" panose="02010600030101010101" pitchFamily="2" charset="-122"/>
                <a:cs typeface="Arial" panose="020B0604020202020204" pitchFamily="34" charset="0"/>
              </a:rPr>
              <a:t>DeVoe</a:t>
            </a:r>
            <a:r>
              <a:rPr lang="en-US" altLang="zh-CN" sz="1400" dirty="0">
                <a:latin typeface="Arial" panose="020B0604020202020204" pitchFamily="34" charset="0"/>
                <a:ea typeface="宋体" panose="02010600030101010101" pitchFamily="2" charset="-122"/>
                <a:cs typeface="Arial" panose="020B0604020202020204" pitchFamily="34" charset="0"/>
              </a:rPr>
              <a:t> H. Thermodynamics and chemistry. 2nd Edition. Version 10. http://www2.chem.umd.edu/thermobook/v10-screen.pdf. Accessed on Sep. 20, 2020. </a:t>
            </a:r>
            <a:endParaRPr lang="zh-CN" altLang="zh-CN" sz="1400" dirty="0">
              <a:latin typeface="Arial" panose="020B0604020202020204" pitchFamily="34" charset="0"/>
              <a:ea typeface="宋体" panose="02010600030101010101" pitchFamily="2" charset="-122"/>
              <a:cs typeface="Arial" panose="020B0604020202020204" pitchFamily="34" charset="0"/>
            </a:endParaRPr>
          </a:p>
          <a:p>
            <a:pPr marL="228600" indent="-228600">
              <a:spcBef>
                <a:spcPts val="600"/>
              </a:spcBef>
              <a:buFont typeface="+mj-lt"/>
              <a:buAutoNum type="arabicPeriod"/>
            </a:pPr>
            <a:r>
              <a:rPr lang="en-US" altLang="zh-CN" sz="1400" dirty="0" err="1">
                <a:latin typeface="Arial" panose="020B0604020202020204" pitchFamily="34" charset="0"/>
                <a:ea typeface="宋体" panose="02010600030101010101" pitchFamily="2" charset="-122"/>
                <a:cs typeface="Arial" panose="020B0604020202020204" pitchFamily="34" charset="0"/>
              </a:rPr>
              <a:t>Borgnakke</a:t>
            </a:r>
            <a:r>
              <a:rPr lang="en-US" altLang="zh-CN" sz="1400" dirty="0">
                <a:latin typeface="Arial" panose="020B0604020202020204" pitchFamily="34" charset="0"/>
                <a:ea typeface="宋体" panose="02010600030101010101" pitchFamily="2" charset="-122"/>
                <a:cs typeface="Arial" panose="020B0604020202020204" pitchFamily="34" charset="0"/>
              </a:rPr>
              <a:t> C, Sonntag RE. Fundamentals of Thermodynamics. 8th edition. Hoboken, USA: John Wiley &amp; Sons, 2013. </a:t>
            </a:r>
            <a:endParaRPr lang="zh-CN" altLang="en-US" sz="1400" dirty="0">
              <a:latin typeface="Arial" panose="020B0604020202020204" pitchFamily="34" charset="0"/>
              <a:ea typeface="宋体" panose="02010600030101010101" pitchFamily="2" charset="-122"/>
              <a:cs typeface="Arial" panose="020B0604020202020204" pitchFamily="34" charset="0"/>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4"/>
          <p:cNvSpPr/>
          <p:nvPr/>
        </p:nvSpPr>
        <p:spPr>
          <a:xfrm>
            <a:off x="5619044" y="1867599"/>
            <a:ext cx="4842852" cy="1981440"/>
          </a:xfrm>
          <a:prstGeom prst="rect">
            <a:avLst/>
          </a:prstGeom>
        </p:spPr>
        <p:txBody>
          <a:bodyPr wrap="square">
            <a:spAutoFit/>
          </a:bodyPr>
          <a:lstStyle/>
          <a:p>
            <a:pPr algn="ctr">
              <a:lnSpc>
                <a:spcPts val="3600"/>
              </a:lnSpc>
            </a:pPr>
            <a:r>
              <a:rPr lang="en-US" altLang="zh-CN" sz="2800" b="1" dirty="0">
                <a:latin typeface="Arial" panose="020B0604020202020204" pitchFamily="34" charset="0"/>
                <a:ea typeface="黑体" panose="02010609060101010101" pitchFamily="49" charset="-122"/>
                <a:cs typeface="Arial" panose="020B0604020202020204" pitchFamily="34" charset="0"/>
              </a:rPr>
              <a:t>Perfect crystals </a:t>
            </a:r>
          </a:p>
          <a:p>
            <a:pPr algn="ctr">
              <a:lnSpc>
                <a:spcPts val="3600"/>
              </a:lnSpc>
            </a:pPr>
            <a:r>
              <a:rPr lang="en-US" altLang="zh-CN" sz="2800" b="1" dirty="0">
                <a:latin typeface="Arial" panose="020B0604020202020204" pitchFamily="34" charset="0"/>
                <a:ea typeface="黑体" panose="02010609060101010101" pitchFamily="49" charset="-122"/>
                <a:cs typeface="Arial" panose="020B0604020202020204" pitchFamily="34" charset="0"/>
              </a:rPr>
              <a:t>at absolute zero is of </a:t>
            </a:r>
          </a:p>
          <a:p>
            <a:pPr algn="ctr">
              <a:lnSpc>
                <a:spcPts val="3600"/>
              </a:lnSpc>
            </a:pPr>
            <a:r>
              <a:rPr lang="en-US" altLang="zh-CN" sz="2800" b="1" dirty="0">
                <a:latin typeface="Arial" panose="020B0604020202020204" pitchFamily="34" charset="0"/>
                <a:ea typeface="黑体" panose="02010609060101010101" pitchFamily="49" charset="-122"/>
                <a:cs typeface="Arial" panose="020B0604020202020204" pitchFamily="34" charset="0"/>
              </a:rPr>
              <a:t>the lowest entropy</a:t>
            </a:r>
          </a:p>
          <a:p>
            <a:pPr algn="ctr">
              <a:lnSpc>
                <a:spcPts val="3600"/>
              </a:lnSpc>
              <a:spcBef>
                <a:spcPts val="600"/>
              </a:spcBef>
            </a:pPr>
            <a:r>
              <a:rPr lang="en-US" altLang="zh-CN" sz="2800" b="1" dirty="0">
                <a:solidFill>
                  <a:srgbClr val="800000"/>
                </a:solidFill>
                <a:latin typeface="Arial" panose="020B0604020202020204" pitchFamily="34" charset="0"/>
                <a:ea typeface="黑体" panose="02010609060101010101" pitchFamily="49" charset="-122"/>
                <a:cs typeface="Arial" panose="020B0604020202020204" pitchFamily="34" charset="0"/>
              </a:rPr>
              <a:t>S = </a:t>
            </a:r>
            <a:r>
              <a:rPr lang="en-US" altLang="zh-CN" sz="2800" b="1" dirty="0" err="1">
                <a:solidFill>
                  <a:srgbClr val="800000"/>
                </a:solidFill>
                <a:latin typeface="Arial" panose="020B0604020202020204" pitchFamily="34" charset="0"/>
                <a:ea typeface="黑体" panose="02010609060101010101" pitchFamily="49" charset="-122"/>
                <a:cs typeface="Arial" panose="020B0604020202020204" pitchFamily="34" charset="0"/>
              </a:rPr>
              <a:t>K</a:t>
            </a:r>
            <a:r>
              <a:rPr lang="en-US" altLang="zh-CN" sz="2800" b="1" dirty="0" err="1">
                <a:solidFill>
                  <a:srgbClr val="800000"/>
                </a:solidFill>
                <a:latin typeface="Arial" panose="020B0604020202020204" pitchFamily="34" charset="0"/>
                <a:ea typeface="黑体" panose="02010609060101010101" pitchFamily="49" charset="-122"/>
                <a:cs typeface="Arial" panose="020B0604020202020204" pitchFamily="34" charset="0"/>
                <a:sym typeface="Symbol" panose="05050102010706020507" pitchFamily="18" charset="2"/>
              </a:rPr>
              <a:t></a:t>
            </a:r>
            <a:r>
              <a:rPr lang="en-US" altLang="zh-CN" sz="2800" b="1" dirty="0" err="1">
                <a:solidFill>
                  <a:srgbClr val="800000"/>
                </a:solidFill>
                <a:latin typeface="Arial" panose="020B0604020202020204" pitchFamily="34" charset="0"/>
                <a:ea typeface="黑体" panose="02010609060101010101" pitchFamily="49" charset="-122"/>
                <a:cs typeface="Arial" panose="020B0604020202020204" pitchFamily="34" charset="0"/>
              </a:rPr>
              <a:t>Ln</a:t>
            </a:r>
            <a:r>
              <a:rPr lang="en-US" altLang="zh-CN" sz="2800" b="1" dirty="0">
                <a:solidFill>
                  <a:srgbClr val="800000"/>
                </a:solidFill>
                <a:latin typeface="Arial" panose="020B0604020202020204" pitchFamily="34" charset="0"/>
                <a:ea typeface="黑体" panose="02010609060101010101" pitchFamily="49" charset="-122"/>
                <a:cs typeface="Arial" panose="020B0604020202020204" pitchFamily="34" charset="0"/>
                <a:sym typeface="Symbol" panose="05050102010706020507" pitchFamily="18" charset="2"/>
              </a:rPr>
              <a:t></a:t>
            </a:r>
            <a:r>
              <a:rPr lang="en-US" altLang="zh-CN" sz="2800" b="1" dirty="0">
                <a:solidFill>
                  <a:srgbClr val="800000"/>
                </a:solidFill>
                <a:latin typeface="Arial" panose="020B0604020202020204" pitchFamily="34" charset="0"/>
                <a:ea typeface="黑体" panose="02010609060101010101" pitchFamily="49" charset="-122"/>
                <a:cs typeface="Arial" panose="020B0604020202020204" pitchFamily="34" charset="0"/>
              </a:rPr>
              <a:t> = K</a:t>
            </a:r>
            <a:r>
              <a:rPr lang="en-US" altLang="zh-CN" sz="2800" b="1" dirty="0">
                <a:solidFill>
                  <a:srgbClr val="800000"/>
                </a:solidFill>
                <a:latin typeface="Arial" panose="020B0604020202020204" pitchFamily="34" charset="0"/>
                <a:ea typeface="黑体" panose="02010609060101010101" pitchFamily="49" charset="-122"/>
                <a:cs typeface="Arial" panose="020B0604020202020204" pitchFamily="34" charset="0"/>
                <a:sym typeface="Symbol" panose="05050102010706020507" pitchFamily="18" charset="2"/>
              </a:rPr>
              <a:t></a:t>
            </a:r>
            <a:r>
              <a:rPr lang="en-US" altLang="zh-CN" sz="2800" b="1" dirty="0">
                <a:solidFill>
                  <a:srgbClr val="800000"/>
                </a:solidFill>
                <a:latin typeface="Arial" panose="020B0604020202020204" pitchFamily="34" charset="0"/>
                <a:ea typeface="黑体" panose="02010609060101010101" pitchFamily="49" charset="-122"/>
                <a:cs typeface="Arial" panose="020B0604020202020204" pitchFamily="34" charset="0"/>
              </a:rPr>
              <a:t>Ln</a:t>
            </a:r>
            <a:r>
              <a:rPr lang="en-US" altLang="zh-CN" sz="2800" b="1" dirty="0">
                <a:solidFill>
                  <a:srgbClr val="800000"/>
                </a:solidFill>
                <a:latin typeface="Arial" panose="020B0604020202020204" pitchFamily="34" charset="0"/>
                <a:ea typeface="黑体" panose="02010609060101010101" pitchFamily="49" charset="-122"/>
                <a:cs typeface="Arial" panose="020B0604020202020204" pitchFamily="34" charset="0"/>
                <a:sym typeface="Symbol" panose="05050102010706020507" pitchFamily="18" charset="2"/>
              </a:rPr>
              <a:t>1</a:t>
            </a:r>
            <a:r>
              <a:rPr lang="en-US" altLang="zh-CN" sz="2800" b="1" dirty="0">
                <a:solidFill>
                  <a:srgbClr val="800000"/>
                </a:solidFill>
                <a:latin typeface="Arial" panose="020B0604020202020204" pitchFamily="34" charset="0"/>
                <a:ea typeface="黑体" panose="02010609060101010101" pitchFamily="49" charset="-122"/>
                <a:cs typeface="Arial" panose="020B0604020202020204" pitchFamily="34" charset="0"/>
              </a:rPr>
              <a:t> =0</a:t>
            </a:r>
          </a:p>
        </p:txBody>
      </p:sp>
      <p:sp>
        <p:nvSpPr>
          <p:cNvPr id="6" name="矩形: 圆角 5"/>
          <p:cNvSpPr/>
          <p:nvPr/>
        </p:nvSpPr>
        <p:spPr>
          <a:xfrm>
            <a:off x="1483361" y="1867599"/>
            <a:ext cx="4396940" cy="2059200"/>
          </a:xfrm>
          <a:prstGeom prst="roundRect">
            <a:avLst>
              <a:gd name="adj" fmla="val 4985"/>
            </a:avLst>
          </a:prstGeom>
          <a:blipFill dpi="0" rotWithShape="1">
            <a:blip r:embed="rId2">
              <a:extLst>
                <a:ext uri="{BEBA8EAE-BF5A-486C-A8C5-ECC9F3942E4B}">
                  <a14:imgProps xmlns:a14="http://schemas.microsoft.com/office/drawing/2010/main">
                    <a14:imgLayer r:embed="rId3">
                      <a14:imgEffect>
                        <a14:saturation sat="33000"/>
                      </a14:imgEffect>
                    </a14:imgLayer>
                  </a14:imgProps>
                </a:ex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KSO_WM_UNIT_TABLE_BEAUTIFY" val="smartTable{6ce80988-6ebc-4145-9ed4-3deef4485e1d}"/>
</p:tagLst>
</file>

<file path=ppt/theme/theme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75</TotalTime>
  <Words>2722</Words>
  <Application>Microsoft Office PowerPoint</Application>
  <PresentationFormat>宽屏</PresentationFormat>
  <Paragraphs>338</Paragraphs>
  <Slides>29</Slides>
  <Notes>10</Notes>
  <HiddenSlides>0</HiddenSlides>
  <MMClips>0</MMClips>
  <ScaleCrop>false</ScaleCrop>
  <HeadingPairs>
    <vt:vector size="6" baseType="variant">
      <vt:variant>
        <vt:lpstr>已用的字体</vt:lpstr>
      </vt:variant>
      <vt:variant>
        <vt:i4>7</vt:i4>
      </vt:variant>
      <vt:variant>
        <vt:lpstr>主题</vt:lpstr>
      </vt:variant>
      <vt:variant>
        <vt:i4>2</vt:i4>
      </vt:variant>
      <vt:variant>
        <vt:lpstr>幻灯片标题</vt:lpstr>
      </vt:variant>
      <vt:variant>
        <vt:i4>29</vt:i4>
      </vt:variant>
    </vt:vector>
  </HeadingPairs>
  <TitlesOfParts>
    <vt:vector size="38" baseType="lpstr">
      <vt:lpstr>lucida Grande</vt:lpstr>
      <vt:lpstr>等线</vt:lpstr>
      <vt:lpstr>等线 Light</vt:lpstr>
      <vt:lpstr>Arial</vt:lpstr>
      <vt:lpstr>Calibri</vt:lpstr>
      <vt:lpstr>Times New Roman</vt:lpstr>
      <vt:lpstr>Wingdings</vt:lpstr>
      <vt:lpstr>Office 主题​​</vt:lpstr>
      <vt:lpstr>1_Office 主题​​</vt:lpstr>
      <vt:lpstr>Article title: The Driving Force and Progressive Mechanisms of Evolution Deduced from Thermodynamics</vt:lpstr>
      <vt:lpstr>This article proposes a novel evolutionary theory  termed the CBEET = The CBE Evolutionary Theory</vt:lpstr>
      <vt:lpstr>Contents of this PPT</vt:lpstr>
      <vt:lpstr>1. Major views of the CBEET versus previous theories</vt:lpstr>
      <vt:lpstr>1. Major views of the CBEET versus previous theories</vt:lpstr>
      <vt:lpstr>2. Thermodynamics of the CBEET</vt:lpstr>
      <vt:lpstr>PowerPoint 演示文稿</vt:lpstr>
      <vt:lpstr>PowerPoint 演示文稿</vt:lpstr>
      <vt:lpstr>PowerPoint 演示文稿</vt:lpstr>
      <vt:lpstr>2.3   Deduction of the driving force of evolution</vt:lpstr>
      <vt:lpstr>PowerPoint 演示文稿</vt:lpstr>
      <vt:lpstr>PowerPoint 演示文稿</vt:lpstr>
      <vt:lpstr>PowerPoint 演示文稿</vt:lpstr>
      <vt:lpstr>CBEs: different from stones</vt:lpstr>
      <vt:lpstr>PowerPoint 演示文稿</vt:lpstr>
      <vt:lpstr>PowerPoint 演示文稿</vt:lpstr>
      <vt:lpstr>PowerPoint 演示文稿</vt:lpstr>
      <vt:lpstr>PowerPoint 演示文稿</vt:lpstr>
      <vt:lpstr>2.5   Order, entropy, and evolution</vt:lpstr>
      <vt:lpstr>The thermodynamic view of the CBEET is consistent with what Boltzmann said in 1886</vt:lpstr>
      <vt:lpstr>How Wikipedia cited these sentences? (https://en.wikipedia.org/wiki/Entropy_and_life)</vt:lpstr>
      <vt:lpstr>“Negative entropy” developed by Erwin Schrödinger </vt:lpstr>
      <vt:lpstr>We believe “Negative entropy” is wrong Order in biology is largely contrary to order in physics as per the two formulas of entropy</vt:lpstr>
      <vt:lpstr>We believe “Negative entropy” is wrong Entropy of what we eat &gt; Entropy of what we discharge</vt:lpstr>
      <vt:lpstr>We believe “Negative entropy” is wrong Order in biology is accumulated through natural selection for billions of years</vt:lpstr>
      <vt:lpstr>Orders in the wonderful world  are more than order in physics  are not always with low entropy</vt:lpstr>
      <vt:lpstr>When “negative entropy” was proposed</vt:lpstr>
      <vt:lpstr>Without the interference of “negative entropy” The driving force of evolution is so simple</vt:lpstr>
      <vt:lpstr>Thank you for watching the thermodynamic part of the article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Driving Force and Progressive Mechanisms of Evolution Deduced from Thermodynamics</dc:title>
  <dc:creator>Administrator</dc:creator>
  <cp:lastModifiedBy>Administrator</cp:lastModifiedBy>
  <cp:revision>195</cp:revision>
  <dcterms:created xsi:type="dcterms:W3CDTF">2020-10-03T07:58:00Z</dcterms:created>
  <dcterms:modified xsi:type="dcterms:W3CDTF">2020-11-03T01:48:27Z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2052-11.1.0.9999</vt:lpwstr>
  </property>
</Properties>
</file>