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02" r:id="rId2"/>
    <p:sldId id="301" r:id="rId3"/>
    <p:sldId id="283" r:id="rId4"/>
    <p:sldId id="300" r:id="rId5"/>
    <p:sldId id="298" r:id="rId6"/>
    <p:sldId id="289" r:id="rId7"/>
    <p:sldId id="304" r:id="rId8"/>
    <p:sldId id="294" r:id="rId9"/>
    <p:sldId id="296" r:id="rId10"/>
    <p:sldId id="303" r:id="rId11"/>
  </p:sldIdLst>
  <p:sldSz cx="6858000" cy="9144000" type="screen4x3"/>
  <p:notesSz cx="6805613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2F"/>
    <a:srgbClr val="FF5B5B"/>
    <a:srgbClr val="FF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58" autoAdjust="0"/>
    <p:restoredTop sz="94430" autoAdjust="0"/>
  </p:normalViewPr>
  <p:slideViewPr>
    <p:cSldViewPr>
      <p:cViewPr varScale="1">
        <p:scale>
          <a:sx n="48" d="100"/>
          <a:sy n="48" d="100"/>
        </p:scale>
        <p:origin x="1460" y="3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'data for ErbB4 paper'!$R$21</c:f>
              <c:strCache>
                <c:ptCount val="1"/>
                <c:pt idx="0">
                  <c:v>p/t Erk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A51-44CF-A016-7E16D6F9CD63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3-CA51-44CF-A016-7E16D6F9CD63}"/>
              </c:ext>
            </c:extLst>
          </c:dPt>
          <c:errBars>
            <c:errBarType val="both"/>
            <c:errValType val="cust"/>
            <c:noEndCap val="0"/>
            <c:plus>
              <c:numRef>
                <c:f>'data for ErbB4 paper'!$S$22:$S$23</c:f>
                <c:numCache>
                  <c:formatCode>General</c:formatCode>
                  <c:ptCount val="2"/>
                  <c:pt idx="0">
                    <c:v>4.2843043632696149</c:v>
                  </c:pt>
                  <c:pt idx="1">
                    <c:v>4.9091072505464366</c:v>
                  </c:pt>
                </c:numCache>
              </c:numRef>
            </c:plus>
            <c:minus>
              <c:numRef>
                <c:f>'data for ErbB4 paper'!$S$22:$S$23</c:f>
                <c:numCache>
                  <c:formatCode>General</c:formatCode>
                  <c:ptCount val="2"/>
                  <c:pt idx="0">
                    <c:v>4.2843043632696149</c:v>
                  </c:pt>
                  <c:pt idx="1">
                    <c:v>4.9091072505464366</c:v>
                  </c:pt>
                </c:numCache>
              </c:numRef>
            </c:minus>
          </c:errBars>
          <c:cat>
            <c:strRef>
              <c:f>'data for ErbB4 paper'!$P$22:$P$23</c:f>
              <c:strCache>
                <c:ptCount val="2"/>
                <c:pt idx="0">
                  <c:v>U87 Her4</c:v>
                </c:pt>
                <c:pt idx="1">
                  <c:v>U87 Her4 317 </c:v>
                </c:pt>
              </c:strCache>
            </c:strRef>
          </c:cat>
          <c:val>
            <c:numRef>
              <c:f>'data for ErbB4 paper'!$R$22:$R$23</c:f>
              <c:numCache>
                <c:formatCode>General</c:formatCode>
                <c:ptCount val="2"/>
                <c:pt idx="0">
                  <c:v>183.5804352976715</c:v>
                </c:pt>
                <c:pt idx="1">
                  <c:v>244.67472189502541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A51-44CF-A016-7E16D6F9CD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5371848"/>
        <c:axId val="375372240"/>
      </c:barChart>
      <c:catAx>
        <c:axId val="375371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75372240"/>
        <c:crosses val="autoZero"/>
        <c:auto val="1"/>
        <c:lblAlgn val="ctr"/>
        <c:lblOffset val="100"/>
        <c:noMultiLvlLbl val="0"/>
      </c:catAx>
      <c:valAx>
        <c:axId val="375372240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AU" dirty="0"/>
                  <a:t>Signal ratio</a:t>
                </a:r>
              </a:p>
            </c:rich>
          </c:tx>
          <c:layout>
            <c:manualLayout>
              <c:xMode val="edge"/>
              <c:yMode val="edge"/>
              <c:x val="1.6726403823177999E-2"/>
              <c:y val="0.27977034120734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3753718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9E25-497A-A89E-810BB23A4721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3-9E25-497A-A89E-810BB23A4721}"/>
              </c:ext>
            </c:extLst>
          </c:dPt>
          <c:errBars>
            <c:errBarType val="both"/>
            <c:errValType val="cust"/>
            <c:noEndCap val="0"/>
            <c:plus>
              <c:numRef>
                <c:f>'data for ErbB4 paper'!$E$22:$E$25</c:f>
                <c:numCache>
                  <c:formatCode>General</c:formatCode>
                  <c:ptCount val="4"/>
                  <c:pt idx="0">
                    <c:v>77.969219413894606</c:v>
                  </c:pt>
                  <c:pt idx="1">
                    <c:v>105.0197112292976</c:v>
                  </c:pt>
                </c:numCache>
              </c:numRef>
            </c:plus>
            <c:minus>
              <c:numRef>
                <c:f>'data for ErbB4 paper'!$E$22:$E$25</c:f>
                <c:numCache>
                  <c:formatCode>General</c:formatCode>
                  <c:ptCount val="4"/>
                  <c:pt idx="0">
                    <c:v>77.969219413894606</c:v>
                  </c:pt>
                  <c:pt idx="1">
                    <c:v>105.0197112292976</c:v>
                  </c:pt>
                </c:numCache>
              </c:numRef>
            </c:minus>
          </c:errBars>
          <c:cat>
            <c:strRef>
              <c:f>'data for ErbB4 paper'!$B$22:$B$23</c:f>
              <c:strCache>
                <c:ptCount val="2"/>
                <c:pt idx="0">
                  <c:v>U87 Her4</c:v>
                </c:pt>
                <c:pt idx="1">
                  <c:v>U87 Her4E317k</c:v>
                </c:pt>
              </c:strCache>
            </c:strRef>
          </c:cat>
          <c:val>
            <c:numRef>
              <c:f>'data for ErbB4 paper'!$D$22:$D$23</c:f>
              <c:numCache>
                <c:formatCode>General</c:formatCode>
                <c:ptCount val="2"/>
                <c:pt idx="0">
                  <c:v>1705.5641803662829</c:v>
                </c:pt>
                <c:pt idx="1">
                  <c:v>1646.6027953100111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E25-497A-A89E-810BB23A47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5373024"/>
        <c:axId val="375373416"/>
      </c:barChart>
      <c:catAx>
        <c:axId val="37537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75373416"/>
        <c:crosses val="autoZero"/>
        <c:auto val="1"/>
        <c:lblAlgn val="ctr"/>
        <c:lblOffset val="100"/>
        <c:noMultiLvlLbl val="0"/>
      </c:catAx>
      <c:valAx>
        <c:axId val="375373416"/>
        <c:scaling>
          <c:orientation val="minMax"/>
          <c:max val="3000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AU" dirty="0"/>
                  <a:t>Signal ratio</a:t>
                </a:r>
              </a:p>
            </c:rich>
          </c:tx>
          <c:layout>
            <c:manualLayout>
              <c:xMode val="edge"/>
              <c:yMode val="edge"/>
              <c:x val="2.7777777777777801E-2"/>
              <c:y val="0.2566221930592009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375373024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'erbb4 PAPER DATA'!$K$38</c:f>
              <c:strCache>
                <c:ptCount val="1"/>
                <c:pt idx="0">
                  <c:v>pErk:tErk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955E-4C41-9A67-9B40A0B378A7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3-955E-4C41-9A67-9B40A0B378A7}"/>
              </c:ext>
            </c:extLst>
          </c:dPt>
          <c:errBars>
            <c:errBarType val="both"/>
            <c:errValType val="cust"/>
            <c:noEndCap val="0"/>
            <c:plus>
              <c:numRef>
                <c:f>'erbb4 PAPER DATA'!$O$48:$O$49</c:f>
                <c:numCache>
                  <c:formatCode>General</c:formatCode>
                  <c:ptCount val="2"/>
                  <c:pt idx="0">
                    <c:v>6.9370257108985403</c:v>
                  </c:pt>
                  <c:pt idx="1">
                    <c:v>19.902833293465331</c:v>
                  </c:pt>
                </c:numCache>
              </c:numRef>
            </c:plus>
            <c:minus>
              <c:numRef>
                <c:f>'erbb4 PAPER DATA'!$O$48:$O$49</c:f>
                <c:numCache>
                  <c:formatCode>General</c:formatCode>
                  <c:ptCount val="2"/>
                  <c:pt idx="0">
                    <c:v>6.9370257108985403</c:v>
                  </c:pt>
                  <c:pt idx="1">
                    <c:v>19.902833293465331</c:v>
                  </c:pt>
                </c:numCache>
              </c:numRef>
            </c:minus>
          </c:errBars>
          <c:cat>
            <c:strRef>
              <c:f>'erbb4 PAPER DATA'!$F$49:$F$50</c:f>
              <c:strCache>
                <c:ptCount val="2"/>
                <c:pt idx="0">
                  <c:v>Vehicle</c:v>
                </c:pt>
                <c:pt idx="1">
                  <c:v> Panitumumab</c:v>
                </c:pt>
              </c:strCache>
            </c:strRef>
          </c:cat>
          <c:val>
            <c:numRef>
              <c:f>'erbb4 PAPER DATA'!$N$48:$N$49</c:f>
              <c:numCache>
                <c:formatCode>0.0000</c:formatCode>
                <c:ptCount val="2"/>
                <c:pt idx="0">
                  <c:v>26.817219477769939</c:v>
                </c:pt>
                <c:pt idx="1">
                  <c:v>51.046025104602492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55E-4C41-9A67-9B40A0B378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6187304"/>
        <c:axId val="376187696"/>
      </c:barChart>
      <c:catAx>
        <c:axId val="37618730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AU"/>
                  <a:t>treatment</a:t>
                </a:r>
              </a:p>
            </c:rich>
          </c:tx>
          <c:layout>
            <c:manualLayout>
              <c:xMode val="edge"/>
              <c:yMode val="edge"/>
              <c:x val="0.51407764654418198"/>
              <c:y val="0.87868037328667303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376187696"/>
        <c:crosses val="autoZero"/>
        <c:auto val="1"/>
        <c:lblAlgn val="ctr"/>
        <c:lblOffset val="100"/>
        <c:noMultiLvlLbl val="0"/>
      </c:catAx>
      <c:valAx>
        <c:axId val="37618769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AU" dirty="0"/>
                  <a:t>Signal ratio</a:t>
                </a:r>
              </a:p>
            </c:rich>
          </c:tx>
          <c:layout>
            <c:manualLayout>
              <c:xMode val="edge"/>
              <c:yMode val="edge"/>
              <c:x val="2.2222222222222199E-2"/>
              <c:y val="0.29828885972586799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376187304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8AB8-44F9-8099-709749C717CB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3-8AB8-44F9-8099-709749C717CB}"/>
              </c:ext>
            </c:extLst>
          </c:dPt>
          <c:errBars>
            <c:errBarType val="both"/>
            <c:errValType val="cust"/>
            <c:noEndCap val="0"/>
            <c:plus>
              <c:numRef>
                <c:f>'erbb4 PAPER DATA'!$O$11:$O$12</c:f>
                <c:numCache>
                  <c:formatCode>General</c:formatCode>
                  <c:ptCount val="2"/>
                  <c:pt idx="0">
                    <c:v>2.804096183764198</c:v>
                  </c:pt>
                  <c:pt idx="1">
                    <c:v>4.845290348134637</c:v>
                  </c:pt>
                </c:numCache>
              </c:numRef>
            </c:plus>
            <c:minus>
              <c:numRef>
                <c:f>'erbb4 PAPER DATA'!$O$11:$O$12</c:f>
                <c:numCache>
                  <c:formatCode>General</c:formatCode>
                  <c:ptCount val="2"/>
                  <c:pt idx="0">
                    <c:v>2.804096183764198</c:v>
                  </c:pt>
                  <c:pt idx="1">
                    <c:v>4.845290348134637</c:v>
                  </c:pt>
                </c:numCache>
              </c:numRef>
            </c:minus>
          </c:errBars>
          <c:cat>
            <c:strRef>
              <c:f>'erbb4 PAPER DATA'!$F$12:$F$13</c:f>
              <c:strCache>
                <c:ptCount val="2"/>
                <c:pt idx="0">
                  <c:v>Vehicle</c:v>
                </c:pt>
                <c:pt idx="1">
                  <c:v> Panitumumab</c:v>
                </c:pt>
              </c:strCache>
            </c:strRef>
          </c:cat>
          <c:val>
            <c:numRef>
              <c:f>'erbb4 PAPER DATA'!$N$11:$N$12</c:f>
              <c:numCache>
                <c:formatCode>0.0000</c:formatCode>
                <c:ptCount val="2"/>
                <c:pt idx="0">
                  <c:v>18.522906793048971</c:v>
                </c:pt>
                <c:pt idx="1">
                  <c:v>17.105006818624592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AB8-44F9-8099-709749C717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6188480"/>
        <c:axId val="376188872"/>
      </c:barChart>
      <c:catAx>
        <c:axId val="3761884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b="1"/>
                </a:pPr>
                <a:r>
                  <a:rPr lang="en-AU" b="1"/>
                  <a:t>treatment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376188872"/>
        <c:crosses val="autoZero"/>
        <c:auto val="1"/>
        <c:lblAlgn val="ctr"/>
        <c:lblOffset val="100"/>
        <c:noMultiLvlLbl val="0"/>
      </c:catAx>
      <c:valAx>
        <c:axId val="376188872"/>
        <c:scaling>
          <c:orientation val="minMax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b="1"/>
                </a:pPr>
                <a:r>
                  <a:rPr lang="en-AU" b="1" dirty="0"/>
                  <a:t>Signal ratio</a:t>
                </a:r>
              </a:p>
            </c:rich>
          </c:tx>
          <c:layout>
            <c:manualLayout>
              <c:xMode val="edge"/>
              <c:yMode val="edge"/>
              <c:x val="1.94444444444444E-2"/>
              <c:y val="0.30125182268883099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37618848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</cdr:x>
      <cdr:y>0.86528</cdr:y>
    </cdr:from>
    <cdr:to>
      <cdr:x>0.52613</cdr:x>
      <cdr:y>0.97308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1838798"/>
          <a:ext cx="886150" cy="22909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AU" sz="1000" dirty="0"/>
            <a:t>U87ERBB4</a:t>
          </a:r>
        </a:p>
      </cdr:txBody>
    </cdr:sp>
  </cdr:relSizeAnchor>
  <cdr:relSizeAnchor xmlns:cdr="http://schemas.openxmlformats.org/drawingml/2006/chartDrawing">
    <cdr:from>
      <cdr:x>0.66</cdr:x>
      <cdr:y>0.86528</cdr:y>
    </cdr:from>
    <cdr:to>
      <cdr:x>0.90613</cdr:x>
      <cdr:y>0.97308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376264" y="1838798"/>
          <a:ext cx="886150" cy="22909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AU" sz="1000" dirty="0"/>
            <a:t>U87ERBB4</a:t>
          </a:r>
          <a:r>
            <a:rPr lang="en-AU" sz="1000" baseline="30000" dirty="0"/>
            <a:t>E317K</a:t>
          </a:r>
        </a:p>
      </cdr:txBody>
    </cdr:sp>
  </cdr:relSizeAnchor>
  <cdr:relSizeAnchor xmlns:cdr="http://schemas.openxmlformats.org/drawingml/2006/chartDrawing">
    <cdr:from>
      <cdr:x>0.72</cdr:x>
      <cdr:y>0.05243</cdr:y>
    </cdr:from>
    <cdr:to>
      <cdr:x>0.86</cdr:x>
      <cdr:y>0.22185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592288" y="111410"/>
          <a:ext cx="50405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AU" sz="1600" b="1" dirty="0"/>
            <a:t>*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0.29412</cdr:x>
      <cdr:y>0.86689</cdr:y>
    </cdr:from>
    <cdr:to>
      <cdr:x>0.53542</cdr:x>
      <cdr:y>0.97277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80120" y="1875673"/>
          <a:ext cx="886150" cy="22909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AU" sz="1000" dirty="0"/>
            <a:t>U87ERBB4</a:t>
          </a:r>
        </a:p>
      </cdr:txBody>
    </cdr:sp>
  </cdr:relSizeAnchor>
  <cdr:relSizeAnchor xmlns:cdr="http://schemas.openxmlformats.org/drawingml/2006/chartDrawing">
    <cdr:from>
      <cdr:x>0.64706</cdr:x>
      <cdr:y>0.86689</cdr:y>
    </cdr:from>
    <cdr:to>
      <cdr:x>0.92157</cdr:x>
      <cdr:y>0.96673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376264" y="1875673"/>
          <a:ext cx="1008112" cy="21602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AU" sz="1000" dirty="0"/>
            <a:t>  U87ERBB4</a:t>
          </a:r>
          <a:r>
            <a:rPr lang="en-AU" sz="1000" baseline="30000" dirty="0"/>
            <a:t>E317K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9099" cy="496967"/>
          </a:xfrm>
          <a:prstGeom prst="rect">
            <a:avLst/>
          </a:prstGeom>
        </p:spPr>
        <p:txBody>
          <a:bodyPr vert="horz" lIns="91538" tIns="45769" rIns="91538" bIns="45769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2" y="2"/>
            <a:ext cx="2949099" cy="496967"/>
          </a:xfrm>
          <a:prstGeom prst="rect">
            <a:avLst/>
          </a:prstGeom>
        </p:spPr>
        <p:txBody>
          <a:bodyPr vert="horz" lIns="91538" tIns="45769" rIns="91538" bIns="45769" rtlCol="0"/>
          <a:lstStyle>
            <a:lvl1pPr algn="r">
              <a:defRPr sz="1200"/>
            </a:lvl1pPr>
          </a:lstStyle>
          <a:p>
            <a:fld id="{F4090AC9-991A-49D3-8D60-BD086C01BBEB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5013" y="746125"/>
            <a:ext cx="27955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38" tIns="45769" rIns="91538" bIns="45769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5"/>
            <a:ext cx="5444490" cy="4472702"/>
          </a:xfrm>
          <a:prstGeom prst="rect">
            <a:avLst/>
          </a:prstGeom>
        </p:spPr>
        <p:txBody>
          <a:bodyPr vert="horz" lIns="91538" tIns="45769" rIns="91538" bIns="4576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8"/>
            <a:ext cx="2949099" cy="496967"/>
          </a:xfrm>
          <a:prstGeom prst="rect">
            <a:avLst/>
          </a:prstGeom>
        </p:spPr>
        <p:txBody>
          <a:bodyPr vert="horz" lIns="91538" tIns="45769" rIns="91538" bIns="45769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2" y="9440648"/>
            <a:ext cx="2949099" cy="496967"/>
          </a:xfrm>
          <a:prstGeom prst="rect">
            <a:avLst/>
          </a:prstGeom>
        </p:spPr>
        <p:txBody>
          <a:bodyPr vert="horz" lIns="91538" tIns="45769" rIns="91538" bIns="45769" rtlCol="0" anchor="b"/>
          <a:lstStyle>
            <a:lvl1pPr algn="r">
              <a:defRPr sz="1200"/>
            </a:lvl1pPr>
          </a:lstStyle>
          <a:p>
            <a:fld id="{5F97825D-F9BA-4648-92D5-70C7A5B4D55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4702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5013" y="746125"/>
            <a:ext cx="2795587" cy="3727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7825D-F9BA-4648-92D5-70C7A5B4D55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1664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76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6120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031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90"/>
            <a:ext cx="1543050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90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9181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9686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6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2079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9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9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9035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4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4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5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5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7946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2076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9234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4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91" y="364075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4" y="1913474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5755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4206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9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42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C00A5-E97F-40E9-85F2-8CFA335361A1}" type="datetimeFigureOut">
              <a:rPr lang="en-AU" smtClean="0"/>
              <a:t>12/06/2018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42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42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EB3BF-0785-40D4-B476-C05B602BFD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835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microsoft.com/office/2007/relationships/hdphoto" Target="../media/hdphoto14.wdp"/><Relationship Id="rId7" Type="http://schemas.openxmlformats.org/officeDocument/2006/relationships/image" Target="../media/image25.png"/><Relationship Id="rId12" Type="http://schemas.microsoft.com/office/2007/relationships/hdphoto" Target="../media/hdphoto18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7.png"/><Relationship Id="rId5" Type="http://schemas.microsoft.com/office/2007/relationships/hdphoto" Target="../media/hdphoto15.wdp"/><Relationship Id="rId10" Type="http://schemas.microsoft.com/office/2007/relationships/hdphoto" Target="../media/hdphoto17.wdp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9.wdp"/><Relationship Id="rId3" Type="http://schemas.openxmlformats.org/officeDocument/2006/relationships/chart" Target="../charts/chart4.xml"/><Relationship Id="rId7" Type="http://schemas.microsoft.com/office/2007/relationships/hdphoto" Target="../media/hdphoto6.wdp"/><Relationship Id="rId12" Type="http://schemas.openxmlformats.org/officeDocument/2006/relationships/image" Target="../media/image1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11.wdp"/><Relationship Id="rId4" Type="http://schemas.openxmlformats.org/officeDocument/2006/relationships/image" Target="../media/image19.png"/><Relationship Id="rId9" Type="http://schemas.microsoft.com/office/2007/relationships/hdphoto" Target="../media/hdphoto1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139805"/>
              </p:ext>
            </p:extLst>
          </p:nvPr>
        </p:nvGraphicFramePr>
        <p:xfrm>
          <a:off x="116633" y="395536"/>
          <a:ext cx="6624735" cy="4752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9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0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1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0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41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2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9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8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50169">
                <a:tc>
                  <a:txBody>
                    <a:bodyPr/>
                    <a:lstStyle/>
                    <a:p>
                      <a:pPr algn="ctr"/>
                      <a:r>
                        <a:rPr lang="en-AU" sz="1800" b="1" dirty="0"/>
                        <a:t>Cell</a:t>
                      </a:r>
                      <a:r>
                        <a:rPr lang="en-AU" sz="1800" b="1" baseline="0" dirty="0"/>
                        <a:t> line</a:t>
                      </a:r>
                      <a:endParaRPr lang="en-AU" sz="1800" b="1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1" dirty="0"/>
                        <a:t>Total ERBB4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1" dirty="0"/>
                        <a:t>JM-a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1" dirty="0"/>
                        <a:t>JM-b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1" dirty="0"/>
                        <a:t>JM-c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1" dirty="0"/>
                        <a:t>JM-d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1" dirty="0"/>
                        <a:t>CYT-1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1" dirty="0"/>
                        <a:t>CYT-2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525">
                <a:tc gridSpan="8">
                  <a:txBody>
                    <a:bodyPr/>
                    <a:lstStyle/>
                    <a:p>
                      <a:pPr algn="l"/>
                      <a:r>
                        <a:rPr lang="en-AU" sz="1800" b="1" dirty="0"/>
                        <a:t>GBM cell lines</a:t>
                      </a:r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525"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SF767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++++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525"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U87MG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5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b="0" dirty="0"/>
                        <a:t>GBML-1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5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b="0" dirty="0"/>
                        <a:t>GBML-2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525"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GBM-4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525"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GBM-6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525"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CSC 020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525">
                <a:tc gridSpan="8">
                  <a:txBody>
                    <a:bodyPr/>
                    <a:lstStyle/>
                    <a:p>
                      <a:pPr algn="l"/>
                      <a:r>
                        <a:rPr lang="en-AU" sz="1800" b="1" dirty="0"/>
                        <a:t>Breast cancer cell lines </a:t>
                      </a:r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1525"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MCF7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7107"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T-47D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++++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++++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++++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dirty="0"/>
                        <a:t>++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2656" y="0"/>
            <a:ext cx="5691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Table S1   Endogenous levels of ERBB4 in cancer cell lines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5292080"/>
            <a:ext cx="695739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Relative mRNA expression of </a:t>
            </a:r>
            <a:r>
              <a:rPr lang="en-AU" i="1" dirty="0"/>
              <a:t>ERBB4</a:t>
            </a:r>
            <a:r>
              <a:rPr lang="en-AU" dirty="0"/>
              <a:t> and ERBB4 variants by GBM cell lines, as determined by RT-</a:t>
            </a:r>
            <a:r>
              <a:rPr lang="en-AU" dirty="0" err="1"/>
              <a:t>qPCR</a:t>
            </a:r>
            <a:r>
              <a:rPr lang="en-AU" dirty="0"/>
              <a:t>. SF767 and U87MG are traditional cell lines grown in serum-containing media, whereas the GBM, GBML and CSC lines are patient-derived cell lines grown as </a:t>
            </a:r>
            <a:r>
              <a:rPr lang="en-AU" dirty="0" err="1"/>
              <a:t>neurospheres</a:t>
            </a:r>
            <a:r>
              <a:rPr lang="en-AU" dirty="0"/>
              <a:t>. The breast cancer cell lines MCF7 and T-47D were used as positive controls for </a:t>
            </a:r>
            <a:r>
              <a:rPr lang="en-AU" i="1" dirty="0"/>
              <a:t>ERBB4 </a:t>
            </a:r>
            <a:r>
              <a:rPr lang="en-AU" dirty="0"/>
              <a:t>expression.  </a:t>
            </a:r>
          </a:p>
        </p:txBody>
      </p:sp>
    </p:spTree>
    <p:extLst>
      <p:ext uri="{BB962C8B-B14F-4D97-AF65-F5344CB8AC3E}">
        <p14:creationId xmlns:p14="http://schemas.microsoft.com/office/powerpoint/2010/main" val="3442394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656" y="539552"/>
            <a:ext cx="1052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Figure S9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332656" y="1043608"/>
            <a:ext cx="6476616" cy="3555986"/>
            <a:chOff x="2147626" y="583966"/>
            <a:chExt cx="7613974" cy="4320614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321" y="696130"/>
              <a:ext cx="2402387" cy="1921910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" contrast="-2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3378" y="696130"/>
              <a:ext cx="2403818" cy="1923055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8029" y="686965"/>
              <a:ext cx="2413845" cy="1931075"/>
            </a:xfrm>
            <a:prstGeom prst="rect">
              <a:avLst/>
            </a:prstGeom>
          </p:spPr>
        </p:pic>
        <p:grpSp>
          <p:nvGrpSpPr>
            <p:cNvPr id="59" name="Group 58"/>
            <p:cNvGrpSpPr/>
            <p:nvPr/>
          </p:nvGrpSpPr>
          <p:grpSpPr>
            <a:xfrm>
              <a:off x="2147626" y="583966"/>
              <a:ext cx="7604449" cy="2136710"/>
              <a:chOff x="4033576" y="1927940"/>
              <a:chExt cx="7604449" cy="2136710"/>
            </a:xfrm>
          </p:grpSpPr>
          <p:sp>
            <p:nvSpPr>
              <p:cNvPr id="100" name="TextBox 99"/>
              <p:cNvSpPr txBox="1"/>
              <p:nvPr/>
            </p:nvSpPr>
            <p:spPr>
              <a:xfrm>
                <a:off x="6577764" y="2030939"/>
                <a:ext cx="79060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400" b="1" dirty="0"/>
                  <a:t>U87-CM</a:t>
                </a: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9142271" y="2030939"/>
                <a:ext cx="185089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400" b="1" dirty="0"/>
                  <a:t>U87-CM + </a:t>
                </a:r>
                <a:r>
                  <a:rPr lang="en-AU" sz="1400" b="1" dirty="0" err="1"/>
                  <a:t>dacomitinib</a:t>
                </a:r>
                <a:endParaRPr lang="en-AU" sz="1400" b="1" baseline="30000" dirty="0"/>
              </a:p>
            </p:txBody>
          </p:sp>
          <p:sp>
            <p:nvSpPr>
              <p:cNvPr id="102" name="Rectangle 101"/>
              <p:cNvSpPr/>
              <p:nvPr/>
            </p:nvSpPr>
            <p:spPr>
              <a:xfrm>
                <a:off x="4033576" y="1927940"/>
                <a:ext cx="7604449" cy="21367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4099022" y="2040104"/>
                <a:ext cx="848857" cy="3739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400" b="1" dirty="0"/>
                  <a:t>Vehicle</a:t>
                </a:r>
              </a:p>
            </p:txBody>
          </p:sp>
          <p:cxnSp>
            <p:nvCxnSpPr>
              <p:cNvPr id="104" name="Straight Connector 103"/>
              <p:cNvCxnSpPr/>
              <p:nvPr/>
            </p:nvCxnSpPr>
            <p:spPr>
              <a:xfrm>
                <a:off x="6179373" y="3840714"/>
                <a:ext cx="2071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11256198" y="3840714"/>
                <a:ext cx="2071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>
                <a:off x="8693973" y="3852378"/>
                <a:ext cx="2071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Straight Arrow Connector 59"/>
            <p:cNvCxnSpPr/>
            <p:nvPr/>
          </p:nvCxnSpPr>
          <p:spPr>
            <a:xfrm flipH="1" flipV="1">
              <a:off x="2921856" y="1631724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 flipH="1" flipV="1">
              <a:off x="2890363" y="1779400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flipH="1" flipV="1">
              <a:off x="3120604" y="2124882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 flipH="1" flipV="1">
              <a:off x="3283806" y="1060224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 flipH="1" flipV="1">
              <a:off x="2794627" y="2102962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 flipH="1" flipV="1">
              <a:off x="6336568" y="1441224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 flipH="1" flipV="1">
              <a:off x="5423479" y="1498832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flipH="1" flipV="1">
              <a:off x="6284181" y="2034709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 flipH="1" flipV="1">
              <a:off x="5269426" y="2064767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 flipH="1" flipV="1">
              <a:off x="6534669" y="1667161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 flipH="1" flipV="1">
              <a:off x="7555768" y="1721598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 flipH="1" flipV="1">
              <a:off x="8454989" y="1750790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H="1" flipV="1">
              <a:off x="8938487" y="1652321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 flipH="1" flipV="1">
              <a:off x="9044981" y="2136917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 73"/>
            <p:cNvGrpSpPr/>
            <p:nvPr/>
          </p:nvGrpSpPr>
          <p:grpSpPr>
            <a:xfrm>
              <a:off x="2157151" y="2767870"/>
              <a:ext cx="7604449" cy="2136710"/>
              <a:chOff x="4033576" y="1927940"/>
              <a:chExt cx="7604449" cy="2136710"/>
            </a:xfrm>
          </p:grpSpPr>
          <p:pic>
            <p:nvPicPr>
              <p:cNvPr id="90" name="Picture 89"/>
              <p:cNvPicPr>
                <a:picLocks noChangeAspect="1"/>
              </p:cNvPicPr>
              <p:nvPr/>
            </p:nvPicPr>
            <p:blipFill>
              <a:blip r:embed="rId7" cstate="print">
                <a:lum contrast="22000"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4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10757" y="2040104"/>
                <a:ext cx="2402388" cy="1921910"/>
              </a:xfrm>
              <a:prstGeom prst="rect">
                <a:avLst/>
              </a:prstGeom>
            </p:spPr>
          </p:pic>
          <p:pic>
            <p:nvPicPr>
              <p:cNvPr id="91" name="Picture 90"/>
              <p:cNvPicPr>
                <a:picLocks noChangeAspect="1"/>
              </p:cNvPicPr>
              <p:nvPr/>
            </p:nvPicPr>
            <p:blipFill>
              <a:blip r:embed="rId9" cstate="print">
                <a:lum contrast="19000"/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9000" contrast="2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2271" y="2040104"/>
                <a:ext cx="2402387" cy="1921910"/>
              </a:xfrm>
              <a:prstGeom prst="rect">
                <a:avLst/>
              </a:prstGeom>
            </p:spPr>
          </p:pic>
          <p:sp>
            <p:nvSpPr>
              <p:cNvPr id="92" name="TextBox 91"/>
              <p:cNvSpPr txBox="1"/>
              <p:nvPr/>
            </p:nvSpPr>
            <p:spPr>
              <a:xfrm>
                <a:off x="6577764" y="2030939"/>
                <a:ext cx="96693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400" b="1" dirty="0"/>
                  <a:t>U87ERBB4</a:t>
                </a: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9142271" y="2030939"/>
                <a:ext cx="127310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400" b="1"/>
                  <a:t>U87ERBB4</a:t>
                </a:r>
                <a:r>
                  <a:rPr lang="en-AU" sz="1400" b="1" baseline="30000"/>
                  <a:t>E317K</a:t>
                </a:r>
                <a:endParaRPr lang="en-AU" sz="1400" b="1" baseline="30000" dirty="0"/>
              </a:p>
            </p:txBody>
          </p:sp>
          <p:pic>
            <p:nvPicPr>
              <p:cNvPr id="94" name="Picture 9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15000" contrast="1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99022" y="2040104"/>
                <a:ext cx="2402387" cy="1921910"/>
              </a:xfrm>
              <a:prstGeom prst="rect">
                <a:avLst/>
              </a:prstGeom>
            </p:spPr>
          </p:pic>
          <p:sp>
            <p:nvSpPr>
              <p:cNvPr id="95" name="Rectangle 94"/>
              <p:cNvSpPr/>
              <p:nvPr/>
            </p:nvSpPr>
            <p:spPr>
              <a:xfrm>
                <a:off x="4033576" y="1927940"/>
                <a:ext cx="7604449" cy="21367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4099022" y="2040104"/>
                <a:ext cx="75052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400" b="1" dirty="0"/>
                  <a:t>U87MG</a:t>
                </a:r>
              </a:p>
            </p:txBody>
          </p:sp>
          <p:cxnSp>
            <p:nvCxnSpPr>
              <p:cNvPr id="97" name="Straight Connector 96"/>
              <p:cNvCxnSpPr/>
              <p:nvPr/>
            </p:nvCxnSpPr>
            <p:spPr>
              <a:xfrm>
                <a:off x="6179373" y="3840714"/>
                <a:ext cx="2071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11256198" y="3840714"/>
                <a:ext cx="2071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>
                <a:off x="8693973" y="3852378"/>
                <a:ext cx="2071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5" name="Straight Arrow Connector 74"/>
            <p:cNvCxnSpPr/>
            <p:nvPr/>
          </p:nvCxnSpPr>
          <p:spPr>
            <a:xfrm flipH="1" flipV="1">
              <a:off x="3979131" y="3442670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 flipH="1" flipV="1">
              <a:off x="3166346" y="3923081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/>
            <p:nvPr/>
          </p:nvCxnSpPr>
          <p:spPr>
            <a:xfrm flipH="1" flipV="1">
              <a:off x="3283053" y="4273433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/>
            <p:nvPr/>
          </p:nvCxnSpPr>
          <p:spPr>
            <a:xfrm flipH="1" flipV="1">
              <a:off x="2571102" y="3472728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 flipH="1" flipV="1">
              <a:off x="3766142" y="3774053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/>
            <p:nvPr/>
          </p:nvCxnSpPr>
          <p:spPr>
            <a:xfrm flipH="1" flipV="1">
              <a:off x="5372583" y="3742679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 flipH="1" flipV="1">
              <a:off x="6018595" y="4162422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/>
            <p:nvPr/>
          </p:nvCxnSpPr>
          <p:spPr>
            <a:xfrm flipH="1" flipV="1">
              <a:off x="6584067" y="3763201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flipH="1" flipV="1">
              <a:off x="5805606" y="3460275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/>
            <p:nvPr/>
          </p:nvCxnSpPr>
          <p:spPr>
            <a:xfrm flipH="1" flipV="1">
              <a:off x="4976763" y="4326318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/>
            <p:cNvCxnSpPr/>
            <p:nvPr/>
          </p:nvCxnSpPr>
          <p:spPr>
            <a:xfrm flipH="1" flipV="1">
              <a:off x="8474201" y="3794010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/>
            <p:nvPr/>
          </p:nvCxnSpPr>
          <p:spPr>
            <a:xfrm flipH="1" flipV="1">
              <a:off x="7750215" y="3771062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Arrow Connector 86"/>
            <p:cNvCxnSpPr/>
            <p:nvPr/>
          </p:nvCxnSpPr>
          <p:spPr>
            <a:xfrm flipH="1" flipV="1">
              <a:off x="9166784" y="4102307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Arrow Connector 87"/>
            <p:cNvCxnSpPr/>
            <p:nvPr/>
          </p:nvCxnSpPr>
          <p:spPr>
            <a:xfrm flipH="1" flipV="1">
              <a:off x="9062059" y="3502785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Arrow Connector 88"/>
            <p:cNvCxnSpPr/>
            <p:nvPr/>
          </p:nvCxnSpPr>
          <p:spPr>
            <a:xfrm flipH="1" flipV="1">
              <a:off x="7750214" y="4415583"/>
              <a:ext cx="212989" cy="601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TextBox 106"/>
          <p:cNvSpPr txBox="1"/>
          <p:nvPr/>
        </p:nvSpPr>
        <p:spPr>
          <a:xfrm>
            <a:off x="44624" y="899592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44624" y="269979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75802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9068" y="133857"/>
            <a:ext cx="5314595" cy="6166931"/>
            <a:chOff x="59068" y="133857"/>
            <a:chExt cx="5314595" cy="6166931"/>
          </a:xfrm>
        </p:grpSpPr>
        <p:grpSp>
          <p:nvGrpSpPr>
            <p:cNvPr id="5" name="Group 4"/>
            <p:cNvGrpSpPr/>
            <p:nvPr/>
          </p:nvGrpSpPr>
          <p:grpSpPr>
            <a:xfrm>
              <a:off x="370537" y="918809"/>
              <a:ext cx="5003126" cy="2222938"/>
              <a:chOff x="3244649" y="1954924"/>
              <a:chExt cx="5003126" cy="2222938"/>
            </a:xfrm>
          </p:grpSpPr>
          <p:graphicFrame>
            <p:nvGraphicFramePr>
              <p:cNvPr id="10" name="Object 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95860456"/>
                  </p:ext>
                </p:extLst>
              </p:nvPr>
            </p:nvGraphicFramePr>
            <p:xfrm>
              <a:off x="3416300" y="2117725"/>
              <a:ext cx="4610100" cy="7270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03" name="Worksheet" r:id="rId3" imgW="61226711" imgH="1562220" progId="Excel.Sheet.12">
                      <p:embed/>
                    </p:oleObj>
                  </mc:Choice>
                  <mc:Fallback>
                    <p:oleObj name="Worksheet" r:id="rId3" imgW="61226711" imgH="156222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3416300" y="2117725"/>
                            <a:ext cx="4610100" cy="7270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" name="Isosceles Triangle 10"/>
              <p:cNvSpPr/>
              <p:nvPr/>
            </p:nvSpPr>
            <p:spPr>
              <a:xfrm rot="5400000">
                <a:off x="5650856" y="713574"/>
                <a:ext cx="362362" cy="4831475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0">
                    <a:srgbClr val="0070C0"/>
                  </a:gs>
                  <a:gs pos="49000">
                    <a:srgbClr val="0070C0"/>
                  </a:gs>
                  <a:gs pos="55000">
                    <a:srgbClr val="0070C0"/>
                  </a:gs>
                  <a:gs pos="100000">
                    <a:srgbClr val="FF0000"/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323934" y="330861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b="1" dirty="0"/>
                  <a:t>3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4863699" y="3315075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b="1" dirty="0"/>
                  <a:t>0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7642140" y="3308417"/>
                <a:ext cx="4175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b="1" dirty="0"/>
                  <a:t>-2</a:t>
                </a:r>
              </a:p>
            </p:txBody>
          </p:sp>
          <p:cxnSp>
            <p:nvCxnSpPr>
              <p:cNvPr id="15" name="Straight Connector 14"/>
              <p:cNvCxnSpPr/>
              <p:nvPr/>
            </p:nvCxnSpPr>
            <p:spPr>
              <a:xfrm>
                <a:off x="3445538" y="3395717"/>
                <a:ext cx="4580862" cy="234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>
                <a:off x="4074049" y="3684407"/>
                <a:ext cx="39467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i="1" dirty="0"/>
                  <a:t>ERBB4</a:t>
                </a:r>
                <a:r>
                  <a:rPr lang="en-AU" dirty="0"/>
                  <a:t> mRNA (relative expression)  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3244649" y="1954924"/>
                <a:ext cx="5003126" cy="222293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85366" y="133857"/>
              <a:ext cx="105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b="1" dirty="0"/>
                <a:t>Figure S1</a:t>
              </a:r>
            </a:p>
          </p:txBody>
        </p:sp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9618747"/>
                </p:ext>
              </p:extLst>
            </p:nvPr>
          </p:nvGraphicFramePr>
          <p:xfrm>
            <a:off x="184150" y="3432175"/>
            <a:ext cx="4665663" cy="2868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4" name="Prism 6" r:id="rId5" imgW="4157407" imgH="2555293" progId="Prism6.Document">
                    <p:embed/>
                  </p:oleObj>
                </mc:Choice>
                <mc:Fallback>
                  <p:oleObj name="Prism 6" r:id="rId5" imgW="4157407" imgH="2555293" progId="Prism6.Document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84150" y="3432175"/>
                          <a:ext cx="4665663" cy="28686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/>
            <p:cNvSpPr txBox="1"/>
            <p:nvPr/>
          </p:nvSpPr>
          <p:spPr>
            <a:xfrm>
              <a:off x="59068" y="827025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A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8136" y="3514843"/>
              <a:ext cx="7116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3681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0648" y="467544"/>
            <a:ext cx="105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Figure S2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675741"/>
              </p:ext>
            </p:extLst>
          </p:nvPr>
        </p:nvGraphicFramePr>
        <p:xfrm>
          <a:off x="363538" y="1476375"/>
          <a:ext cx="6472237" cy="532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6" name="Prism 6" r:id="rId3" imgW="6924690" imgH="5440127" progId="Prism6.Document">
                  <p:embed/>
                </p:oleObj>
              </mc:Choice>
              <mc:Fallback>
                <p:oleObj name="Prism 6" r:id="rId3" imgW="6924690" imgH="5440127" progId="Prism6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538" y="1476375"/>
                        <a:ext cx="6472237" cy="532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76395" y="1731472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91026" y="173743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394" y="449403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91026" y="4499992"/>
            <a:ext cx="330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192547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ad.monash.edu\home\User078\jacquid\Documents\OGS\erbB4 recovery\Manuscript\IHC data\gbm data\08RMH243\pe4\pe4x10b.tif"/>
          <p:cNvPicPr>
            <a:picLocks noChangeAspect="1" noChangeArrowheads="1"/>
          </p:cNvPicPr>
          <p:nvPr/>
        </p:nvPicPr>
        <p:blipFill>
          <a:blip r:embed="rId2" cstate="print">
            <a:lum brigh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 contras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84" y="3846959"/>
            <a:ext cx="1875070" cy="175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ad.monash.edu\home\User078\jacquid\Documents\OGS\erbB4 recovery\Manuscript\IHC data\gbm data\08RMH243\pe4\pegfrx10b.tif"/>
          <p:cNvPicPr>
            <a:picLocks noChangeAspect="1" noChangeArrowheads="1"/>
          </p:cNvPicPr>
          <p:nvPr/>
        </p:nvPicPr>
        <p:blipFill>
          <a:blip r:embed="rId4" cstate="print">
            <a:lum bright="12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14000"/>
                    </a14:imgEffect>
                    <a14:imgEffect>
                      <a14:brightnessContrast bright="7000"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71" y="3848497"/>
            <a:ext cx="1872244" cy="175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MMi\paper images\RMH680 P-EGFR x10D.tif"/>
          <p:cNvPicPr>
            <a:picLocks noChangeAspect="1" noChangeArrowheads="1"/>
          </p:cNvPicPr>
          <p:nvPr/>
        </p:nvPicPr>
        <p:blipFill>
          <a:blip r:embed="rId6" cstate="print">
            <a:lum bright="1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6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666" y="1979712"/>
            <a:ext cx="1872244" cy="175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MMi\paper images\RMH680 P-ERBB4 x10C.t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3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258" y="1979712"/>
            <a:ext cx="1875070" cy="175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1455224" y="199297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A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396326" y="1982783"/>
            <a:ext cx="314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B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87950" y="3857192"/>
            <a:ext cx="306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C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96326" y="3857192"/>
            <a:ext cx="330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D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2924946" y="3563888"/>
            <a:ext cx="30057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873162" y="3563888"/>
            <a:ext cx="30057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924946" y="5445809"/>
            <a:ext cx="30057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874722" y="5436096"/>
            <a:ext cx="30057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844389" y="2483701"/>
            <a:ext cx="31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*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761581" y="3043716"/>
            <a:ext cx="31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*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618983" y="2341476"/>
            <a:ext cx="31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*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880868" y="3041896"/>
            <a:ext cx="31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*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873448" y="3946577"/>
            <a:ext cx="31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*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685677" y="3946576"/>
            <a:ext cx="31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*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008695" y="4341153"/>
            <a:ext cx="31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*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725146" y="3995694"/>
            <a:ext cx="317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*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45301" y="251520"/>
            <a:ext cx="105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Figure S3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94309" y="1691680"/>
            <a:ext cx="907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b="1" dirty="0"/>
              <a:t>p-ERBB4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844425" y="170564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b="1" dirty="0"/>
              <a:t>p-EGFR</a:t>
            </a:r>
          </a:p>
        </p:txBody>
      </p:sp>
      <p:sp>
        <p:nvSpPr>
          <p:cNvPr id="3" name="Rectangle 2"/>
          <p:cNvSpPr/>
          <p:nvPr/>
        </p:nvSpPr>
        <p:spPr>
          <a:xfrm rot="16200000">
            <a:off x="-52844" y="4618149"/>
            <a:ext cx="27488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b="1" dirty="0"/>
              <a:t>p-ERBB4</a:t>
            </a:r>
            <a:r>
              <a:rPr lang="en-AU" b="1" baseline="30000" dirty="0"/>
              <a:t>hi</a:t>
            </a:r>
            <a:r>
              <a:rPr lang="en-AU" b="1" dirty="0"/>
              <a:t> p-</a:t>
            </a:r>
            <a:r>
              <a:rPr lang="en-AU" b="1" dirty="0" err="1"/>
              <a:t>EGFR</a:t>
            </a:r>
            <a:r>
              <a:rPr lang="en-AU" b="1" baseline="30000" dirty="0" err="1"/>
              <a:t>neg</a:t>
            </a:r>
            <a:endParaRPr lang="en-AU" b="1" baseline="30000" dirty="0"/>
          </a:p>
        </p:txBody>
      </p:sp>
      <p:sp>
        <p:nvSpPr>
          <p:cNvPr id="26" name="Rectangle 25"/>
          <p:cNvSpPr/>
          <p:nvPr/>
        </p:nvSpPr>
        <p:spPr>
          <a:xfrm rot="16200000">
            <a:off x="-49994" y="2713825"/>
            <a:ext cx="27488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b="1"/>
              <a:t>Co-localized</a:t>
            </a:r>
            <a:endParaRPr lang="en-AU" b="1" baseline="30000" dirty="0"/>
          </a:p>
        </p:txBody>
      </p:sp>
    </p:spTree>
    <p:extLst>
      <p:ext uri="{BB962C8B-B14F-4D97-AF65-F5344CB8AC3E}">
        <p14:creationId xmlns:p14="http://schemas.microsoft.com/office/powerpoint/2010/main" val="1121788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4712718"/>
              </p:ext>
            </p:extLst>
          </p:nvPr>
        </p:nvGraphicFramePr>
        <p:xfrm>
          <a:off x="1844824" y="1024690"/>
          <a:ext cx="3600400" cy="2125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2976044"/>
              </p:ext>
            </p:extLst>
          </p:nvPr>
        </p:nvGraphicFramePr>
        <p:xfrm>
          <a:off x="1835721" y="3507492"/>
          <a:ext cx="3672408" cy="2163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92696" y="467544"/>
            <a:ext cx="105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Figure S4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55543" y="1007572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A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66584" y="33393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61477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8459" y="282879"/>
            <a:ext cx="105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Figure S5</a:t>
            </a:r>
          </a:p>
        </p:txBody>
      </p:sp>
      <p:graphicFrame>
        <p:nvGraphicFramePr>
          <p:cNvPr id="30" name="Chart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7475810"/>
              </p:ext>
            </p:extLst>
          </p:nvPr>
        </p:nvGraphicFramePr>
        <p:xfrm>
          <a:off x="458216" y="1986955"/>
          <a:ext cx="3315730" cy="2207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Chart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4074546"/>
              </p:ext>
            </p:extLst>
          </p:nvPr>
        </p:nvGraphicFramePr>
        <p:xfrm>
          <a:off x="526177" y="4042283"/>
          <a:ext cx="3179808" cy="2235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306360" y="1866576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06358" y="401011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C</a:t>
            </a: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043" y="3380457"/>
            <a:ext cx="1477146" cy="300851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4012443" y="3423403"/>
            <a:ext cx="557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/>
              <a:t>p-ERK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000536" y="4102978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b="1" dirty="0"/>
              <a:t>p-AKT</a:t>
            </a:r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043" y="4102977"/>
            <a:ext cx="1488024" cy="27252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4092496" y="4777618"/>
            <a:ext cx="589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/>
              <a:t>Actin</a:t>
            </a:r>
          </a:p>
        </p:txBody>
      </p:sp>
      <p:pic>
        <p:nvPicPr>
          <p:cNvPr id="3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043" y="3760723"/>
            <a:ext cx="1488024" cy="288031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4114507" y="3760723"/>
            <a:ext cx="5268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/>
              <a:t>ERK</a:t>
            </a:r>
          </a:p>
        </p:txBody>
      </p:sp>
      <p:pic>
        <p:nvPicPr>
          <p:cNvPr id="41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043" y="4443675"/>
            <a:ext cx="1488024" cy="276999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4130377" y="4443675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b="1" dirty="0"/>
              <a:t>AKT</a:t>
            </a:r>
          </a:p>
        </p:txBody>
      </p:sp>
      <p:sp>
        <p:nvSpPr>
          <p:cNvPr id="43" name="TextBox 42"/>
          <p:cNvSpPr txBox="1"/>
          <p:nvPr/>
        </p:nvSpPr>
        <p:spPr>
          <a:xfrm rot="16200000">
            <a:off x="4512305" y="2958143"/>
            <a:ext cx="646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b="1" dirty="0"/>
              <a:t>Vehicle</a:t>
            </a:r>
          </a:p>
        </p:txBody>
      </p:sp>
      <p:sp>
        <p:nvSpPr>
          <p:cNvPr id="44" name="TextBox 43"/>
          <p:cNvSpPr txBox="1"/>
          <p:nvPr/>
        </p:nvSpPr>
        <p:spPr>
          <a:xfrm rot="16200000">
            <a:off x="4646155" y="2773926"/>
            <a:ext cx="10148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b="1" dirty="0"/>
              <a:t>Heregulin-1</a:t>
            </a:r>
            <a:r>
              <a:rPr lang="el-GR" sz="1200" b="1" dirty="0"/>
              <a:t>β</a:t>
            </a:r>
            <a:endParaRPr lang="en-AU" sz="1200" b="1" dirty="0"/>
          </a:p>
        </p:txBody>
      </p:sp>
      <p:sp>
        <p:nvSpPr>
          <p:cNvPr id="45" name="TextBox 44"/>
          <p:cNvSpPr txBox="1"/>
          <p:nvPr/>
        </p:nvSpPr>
        <p:spPr>
          <a:xfrm rot="16200000">
            <a:off x="4939130" y="2736896"/>
            <a:ext cx="1088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b="1" dirty="0"/>
              <a:t>Panitumumab</a:t>
            </a:r>
          </a:p>
        </p:txBody>
      </p:sp>
      <p:sp>
        <p:nvSpPr>
          <p:cNvPr id="46" name="TextBox 45"/>
          <p:cNvSpPr txBox="1"/>
          <p:nvPr/>
        </p:nvSpPr>
        <p:spPr>
          <a:xfrm rot="16200000">
            <a:off x="5346937" y="2775368"/>
            <a:ext cx="10120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b="1" dirty="0"/>
              <a:t>Combination</a:t>
            </a:r>
          </a:p>
        </p:txBody>
      </p:sp>
      <p:pic>
        <p:nvPicPr>
          <p:cNvPr id="47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2000" contras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905" y="4777618"/>
            <a:ext cx="1494163" cy="22158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4156880" y="224775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071995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FC2987D-5D8C-4AC7-99FD-76E8B956F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4" y="1842446"/>
            <a:ext cx="6722592" cy="38816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2964AF-64FD-49A5-996A-4CFD2A3FA8B0}"/>
              </a:ext>
            </a:extLst>
          </p:cNvPr>
          <p:cNvSpPr txBox="1"/>
          <p:nvPr/>
        </p:nvSpPr>
        <p:spPr>
          <a:xfrm>
            <a:off x="188640" y="395536"/>
            <a:ext cx="1052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Figure S6</a:t>
            </a:r>
          </a:p>
        </p:txBody>
      </p:sp>
    </p:spTree>
    <p:extLst>
      <p:ext uri="{BB962C8B-B14F-4D97-AF65-F5344CB8AC3E}">
        <p14:creationId xmlns:p14="http://schemas.microsoft.com/office/powerpoint/2010/main" val="1652687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88640" y="395536"/>
            <a:ext cx="1052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Figure S7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508122" y="30589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C</a:t>
            </a:r>
          </a:p>
        </p:txBody>
      </p:sp>
      <p:pic>
        <p:nvPicPr>
          <p:cNvPr id="11" name="Picture 7" descr="erbb4"/>
          <p:cNvPicPr>
            <a:picLocks noChangeAspect="1" noChangeArrowheads="1"/>
          </p:cNvPicPr>
          <p:nvPr/>
        </p:nvPicPr>
        <p:blipFill>
          <a:blip r:embed="rId3" cstate="print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769" y="1727533"/>
            <a:ext cx="1777744" cy="163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egfrx60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866" y="3434896"/>
            <a:ext cx="1777743" cy="165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perbb4"/>
          <p:cNvPicPr preferRelativeResize="0">
            <a:picLocks noChangeAspect="1" noChangeArrowheads="1"/>
          </p:cNvPicPr>
          <p:nvPr/>
        </p:nvPicPr>
        <p:blipFill>
          <a:blip r:embed="rId5" cstate="print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849" y="1724213"/>
            <a:ext cx="1777746" cy="16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rgx60f"/>
          <p:cNvPicPr>
            <a:picLocks noChangeAspect="1" noChangeArrowheads="1"/>
          </p:cNvPicPr>
          <p:nvPr/>
        </p:nvPicPr>
        <p:blipFill>
          <a:blip r:embed="rId6" cstate="print">
            <a:lum bright="-2000" contras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243" y="3434893"/>
            <a:ext cx="1767269" cy="165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340769" y="1707142"/>
            <a:ext cx="32573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1600" b="1" i="0" dirty="0">
                <a:latin typeface="Arial" charset="0"/>
              </a:rPr>
              <a:t>A</a:t>
            </a: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3187430" y="1720894"/>
            <a:ext cx="33284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1600" b="1" i="0" dirty="0">
                <a:latin typeface="Arial" charset="0"/>
              </a:rPr>
              <a:t>B</a:t>
            </a: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3187849" y="3434895"/>
            <a:ext cx="33284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1600" b="1" i="0" dirty="0">
                <a:latin typeface="Arial" charset="0"/>
              </a:rPr>
              <a:t>D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1341123" y="3428256"/>
            <a:ext cx="33284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1600" b="1" i="0" dirty="0">
                <a:latin typeface="Arial" charset="0"/>
              </a:rPr>
              <a:t>C</a:t>
            </a:r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2758438" y="3275112"/>
            <a:ext cx="2778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>
            <a:off x="4597141" y="3275112"/>
            <a:ext cx="279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4597141" y="5004048"/>
            <a:ext cx="279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>
            <a:off x="2718248" y="5004048"/>
            <a:ext cx="279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4409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59517" y="467544"/>
            <a:ext cx="1052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Figure S8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196754" y="2123730"/>
            <a:ext cx="4282221" cy="3891287"/>
            <a:chOff x="1235312" y="2123728"/>
            <a:chExt cx="4282221" cy="3891286"/>
          </a:xfrm>
        </p:grpSpPr>
        <p:grpSp>
          <p:nvGrpSpPr>
            <p:cNvPr id="2" name="Group 1"/>
            <p:cNvGrpSpPr/>
            <p:nvPr/>
          </p:nvGrpSpPr>
          <p:grpSpPr>
            <a:xfrm>
              <a:off x="1235312" y="2123728"/>
              <a:ext cx="4282221" cy="3891286"/>
              <a:chOff x="5627713" y="4425130"/>
              <a:chExt cx="4282221" cy="3891286"/>
            </a:xfrm>
          </p:grpSpPr>
          <p:pic>
            <p:nvPicPr>
              <p:cNvPr id="3" name="Picture 4" descr="\\ad.monash.edu\home\staff02\jacquid\Documents\OGS\erbB4 recovery\Angiogenesis glioma\alginate vessels\22-13\smax100matured.ti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7000" contrast="1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61842" y="4679931"/>
                <a:ext cx="1882313" cy="1754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6000" contrast="21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02944" y="4673527"/>
                <a:ext cx="1882313" cy="17604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5961842" y="4673529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b="1" dirty="0"/>
                  <a:t>A</a:t>
                </a:r>
              </a:p>
            </p:txBody>
          </p:sp>
          <p:sp>
            <p:nvSpPr>
              <p:cNvPr id="6" name="Down Arrow 5"/>
              <p:cNvSpPr/>
              <p:nvPr/>
            </p:nvSpPr>
            <p:spPr>
              <a:xfrm rot="16687606" flipV="1">
                <a:off x="9100133" y="5128245"/>
                <a:ext cx="170970" cy="168400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" name="Down Arrow 6"/>
              <p:cNvSpPr/>
              <p:nvPr/>
            </p:nvSpPr>
            <p:spPr>
              <a:xfrm rot="16687606" flipV="1">
                <a:off x="8951800" y="6162089"/>
                <a:ext cx="170970" cy="168400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8719860" y="4728121"/>
                <a:ext cx="3174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2400" dirty="0"/>
                  <a:t>*</a:t>
                </a: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7902944" y="4663335"/>
                <a:ext cx="3140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b="1" dirty="0"/>
                  <a:t>B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699114" y="5400267"/>
                <a:ext cx="3174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2400" dirty="0"/>
                  <a:t>*</a:t>
                </a:r>
              </a:p>
            </p:txBody>
          </p:sp>
          <p:sp>
            <p:nvSpPr>
              <p:cNvPr id="11" name="Down Arrow 10"/>
              <p:cNvSpPr/>
              <p:nvPr/>
            </p:nvSpPr>
            <p:spPr>
              <a:xfrm rot="16687606" flipV="1">
                <a:off x="7482062" y="5224773"/>
                <a:ext cx="170970" cy="168400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8302114" y="4425130"/>
                <a:ext cx="16078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/>
                  <a:t>Alginate plug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250745" y="4445878"/>
                <a:ext cx="14982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200" dirty="0"/>
                  <a:t>Subcutaneous vessel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16200000">
                <a:off x="5094247" y="5278948"/>
                <a:ext cx="142741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400" dirty="0">
                    <a:solidFill>
                      <a:srgbClr val="0070C0"/>
                    </a:solidFill>
                  </a:rPr>
                  <a:t>CD31/</a:t>
                </a:r>
                <a:r>
                  <a:rPr lang="en-AU" sz="1400" dirty="0">
                    <a:solidFill>
                      <a:schemeClr val="accent2">
                        <a:lumMod val="75000"/>
                      </a:schemeClr>
                    </a:solidFill>
                  </a:rPr>
                  <a:t>ERBB4</a:t>
                </a:r>
              </a:p>
            </p:txBody>
          </p:sp>
          <p:pic>
            <p:nvPicPr>
              <p:cNvPr id="15" name="Picture 3" descr="\\ad.monash.edu\home\staff02\jacquid\Documents\OGS\erbB4 recovery\Angiogenesis glioma\alginate vessels\21-13\erbb4 x20 matureb.tif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12000" contrast="3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02944" y="6516216"/>
                <a:ext cx="1897932" cy="1800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Down Arrow 15"/>
              <p:cNvSpPr/>
              <p:nvPr/>
            </p:nvSpPr>
            <p:spPr>
              <a:xfrm rot="16687606" flipV="1">
                <a:off x="9121273" y="7451670"/>
                <a:ext cx="164861" cy="204882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 rot="16200000">
                <a:off x="5067895" y="7076033"/>
                <a:ext cx="142741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1400" dirty="0">
                    <a:solidFill>
                      <a:srgbClr val="0070C0"/>
                    </a:solidFill>
                  </a:rPr>
                  <a:t>CD31/</a:t>
                </a:r>
                <a:r>
                  <a:rPr lang="en-AU" sz="1400" dirty="0">
                    <a:solidFill>
                      <a:schemeClr val="accent2">
                        <a:lumMod val="75000"/>
                      </a:schemeClr>
                    </a:solidFill>
                  </a:rPr>
                  <a:t>SMA</a:t>
                </a:r>
              </a:p>
            </p:txBody>
          </p:sp>
          <p:pic>
            <p:nvPicPr>
              <p:cNvPr id="18" name="Picture 5" descr="\\ad.monash.edu\home\staff02\jacquid\Documents\OGS\erbB4 recovery\Angiogenesis glioma\alginate vessels\22-13\smax100matureb.tif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-2000" contrast="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61842" y="6516216"/>
                <a:ext cx="1891215" cy="1800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Down Arrow 18"/>
              <p:cNvSpPr/>
              <p:nvPr/>
            </p:nvSpPr>
            <p:spPr>
              <a:xfrm rot="16687606" flipV="1">
                <a:off x="7362934" y="7145721"/>
                <a:ext cx="170970" cy="168400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602165" y="4236344"/>
              <a:ext cx="3068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b="1" dirty="0"/>
                <a:t>C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510543" y="4236344"/>
              <a:ext cx="3301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b="1" dirty="0"/>
                <a:t>D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3035512" y="4014043"/>
              <a:ext cx="30057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4979728" y="3995936"/>
              <a:ext cx="30057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963504" y="5868144"/>
              <a:ext cx="30057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4979728" y="5868144"/>
              <a:ext cx="30057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7634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139936</TotalTime>
  <Words>277</Words>
  <Application>Microsoft Office PowerPoint</Application>
  <PresentationFormat>On-screen Show (4:3)</PresentationFormat>
  <Paragraphs>168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Office Theme</vt:lpstr>
      <vt:lpstr>Worksheet</vt:lpstr>
      <vt:lpstr>Prism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Monash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Jacqueline Donoghue</dc:creator>
  <cp:lastModifiedBy>Naomi Alexander</cp:lastModifiedBy>
  <cp:revision>679</cp:revision>
  <cp:lastPrinted>2016-04-14T00:46:11Z</cp:lastPrinted>
  <dcterms:created xsi:type="dcterms:W3CDTF">2012-06-13T13:06:18Z</dcterms:created>
  <dcterms:modified xsi:type="dcterms:W3CDTF">2018-06-12T04:19:45Z</dcterms:modified>
</cp:coreProperties>
</file>