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8" d="100"/>
          <a:sy n="48" d="100"/>
        </p:scale>
        <p:origin x="238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3D22B-7218-483B-AE26-EDC13E2F4E3C}" type="datetimeFigureOut">
              <a:rPr lang="pt-BR" smtClean="0"/>
              <a:t>09/02/2024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DE240-2A7C-4F2A-BEF6-4FF104B911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2033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3D22B-7218-483B-AE26-EDC13E2F4E3C}" type="datetimeFigureOut">
              <a:rPr lang="pt-BR" smtClean="0"/>
              <a:t>09/02/2024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DE240-2A7C-4F2A-BEF6-4FF104B911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2420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3D22B-7218-483B-AE26-EDC13E2F4E3C}" type="datetimeFigureOut">
              <a:rPr lang="pt-BR" smtClean="0"/>
              <a:t>09/02/2024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DE240-2A7C-4F2A-BEF6-4FF104B911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205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3D22B-7218-483B-AE26-EDC13E2F4E3C}" type="datetimeFigureOut">
              <a:rPr lang="pt-BR" smtClean="0"/>
              <a:t>09/02/2024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DE240-2A7C-4F2A-BEF6-4FF104B911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5729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3D22B-7218-483B-AE26-EDC13E2F4E3C}" type="datetimeFigureOut">
              <a:rPr lang="pt-BR" smtClean="0"/>
              <a:t>09/02/2024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DE240-2A7C-4F2A-BEF6-4FF104B911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1104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3D22B-7218-483B-AE26-EDC13E2F4E3C}" type="datetimeFigureOut">
              <a:rPr lang="pt-BR" smtClean="0"/>
              <a:t>09/02/2024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DE240-2A7C-4F2A-BEF6-4FF104B911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255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3D22B-7218-483B-AE26-EDC13E2F4E3C}" type="datetimeFigureOut">
              <a:rPr lang="pt-BR" smtClean="0"/>
              <a:t>09/02/2024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DE240-2A7C-4F2A-BEF6-4FF104B911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1180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3D22B-7218-483B-AE26-EDC13E2F4E3C}" type="datetimeFigureOut">
              <a:rPr lang="pt-BR" smtClean="0"/>
              <a:t>09/02/2024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DE240-2A7C-4F2A-BEF6-4FF104B911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7073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3D22B-7218-483B-AE26-EDC13E2F4E3C}" type="datetimeFigureOut">
              <a:rPr lang="pt-BR" smtClean="0"/>
              <a:t>09/02/2024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DE240-2A7C-4F2A-BEF6-4FF104B911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9753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3D22B-7218-483B-AE26-EDC13E2F4E3C}" type="datetimeFigureOut">
              <a:rPr lang="pt-BR" smtClean="0"/>
              <a:t>09/02/2024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DE240-2A7C-4F2A-BEF6-4FF104B911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5912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3D22B-7218-483B-AE26-EDC13E2F4E3C}" type="datetimeFigureOut">
              <a:rPr lang="pt-BR" smtClean="0"/>
              <a:t>09/02/2024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DE240-2A7C-4F2A-BEF6-4FF104B911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3307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3D22B-7218-483B-AE26-EDC13E2F4E3C}" type="datetimeFigureOut">
              <a:rPr lang="pt-BR" smtClean="0"/>
              <a:t>09/02/2024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ADE240-2A7C-4F2A-BEF6-4FF104B911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816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ixaDeTexto 8">
            <a:extLst>
              <a:ext uri="{FF2B5EF4-FFF2-40B4-BE49-F238E27FC236}">
                <a16:creationId xmlns:a16="http://schemas.microsoft.com/office/drawing/2014/main" id="{45B6A136-B91B-8158-BBCB-6F02B85B20BA}"/>
              </a:ext>
            </a:extLst>
          </p:cNvPr>
          <p:cNvSpPr txBox="1"/>
          <p:nvPr/>
        </p:nvSpPr>
        <p:spPr>
          <a:xfrm>
            <a:off x="225066" y="8206389"/>
            <a:ext cx="6407867" cy="743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000" b="1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Figure S1. </a:t>
            </a:r>
            <a:r>
              <a:rPr lang="en-US" sz="1000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Gate strategy for identification of B-1 cells in flow cytometry. (A) The lymphocyte population was identified using the SSC-H and FSC-H parameters according to their size and granularity (area marked in red). After using the gate hierarchy, the presence of CD19 and CD23 markers in the lymphocyte population was assessed. (B) B-1 cells have the CD19+/CD23- parameter (red rectangle).</a:t>
            </a:r>
            <a:endParaRPr lang="pt-BR" sz="1000" dirty="0">
              <a:solidFill>
                <a:srgbClr val="000000"/>
              </a:solidFill>
              <a:effectLst/>
              <a:latin typeface="Palatino Linotype" panose="0204050205050503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" name="Agrupar 11">
            <a:extLst>
              <a:ext uri="{FF2B5EF4-FFF2-40B4-BE49-F238E27FC236}">
                <a16:creationId xmlns:a16="http://schemas.microsoft.com/office/drawing/2014/main" id="{F35389B7-3C74-3E91-9330-4843158E98F8}"/>
              </a:ext>
            </a:extLst>
          </p:cNvPr>
          <p:cNvGrpSpPr/>
          <p:nvPr/>
        </p:nvGrpSpPr>
        <p:grpSpPr>
          <a:xfrm>
            <a:off x="803387" y="5273172"/>
            <a:ext cx="5534025" cy="2840555"/>
            <a:chOff x="803387" y="5273172"/>
            <a:chExt cx="5534025" cy="2840555"/>
          </a:xfrm>
        </p:grpSpPr>
        <p:grpSp>
          <p:nvGrpSpPr>
            <p:cNvPr id="2" name="Agrupar 1">
              <a:extLst>
                <a:ext uri="{FF2B5EF4-FFF2-40B4-BE49-F238E27FC236}">
                  <a16:creationId xmlns:a16="http://schemas.microsoft.com/office/drawing/2014/main" id="{BD2C6D61-4362-B2F5-9290-2A4756EDD18E}"/>
                </a:ext>
              </a:extLst>
            </p:cNvPr>
            <p:cNvGrpSpPr/>
            <p:nvPr/>
          </p:nvGrpSpPr>
          <p:grpSpPr>
            <a:xfrm>
              <a:off x="803387" y="5648657"/>
              <a:ext cx="5534025" cy="2465070"/>
              <a:chOff x="0" y="1181788"/>
              <a:chExt cx="4622165" cy="2160905"/>
            </a:xfrm>
          </p:grpSpPr>
          <p:grpSp>
            <p:nvGrpSpPr>
              <p:cNvPr id="3" name="Agrupar 2">
                <a:extLst>
                  <a:ext uri="{FF2B5EF4-FFF2-40B4-BE49-F238E27FC236}">
                    <a16:creationId xmlns:a16="http://schemas.microsoft.com/office/drawing/2014/main" id="{C473F321-5685-775B-A32F-B95C6FF0F2FD}"/>
                  </a:ext>
                </a:extLst>
              </p:cNvPr>
              <p:cNvGrpSpPr/>
              <p:nvPr/>
            </p:nvGrpSpPr>
            <p:grpSpPr>
              <a:xfrm>
                <a:off x="0" y="1181788"/>
                <a:ext cx="4622165" cy="2160905"/>
                <a:chOff x="0" y="0"/>
                <a:chExt cx="5417820" cy="2533650"/>
              </a:xfrm>
            </p:grpSpPr>
            <p:pic>
              <p:nvPicPr>
                <p:cNvPr id="5" name="Imagem 4">
                  <a:extLst>
                    <a:ext uri="{FF2B5EF4-FFF2-40B4-BE49-F238E27FC236}">
                      <a16:creationId xmlns:a16="http://schemas.microsoft.com/office/drawing/2014/main" id="{60E76FD1-D8AA-AE3E-7BE4-901174E6B01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2288" t="30891" b="56016"/>
                <a:stretch/>
              </p:blipFill>
              <p:spPr bwMode="auto">
                <a:xfrm>
                  <a:off x="2570480" y="95245"/>
                  <a:ext cx="2847340" cy="24384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53640926-AAD7-44d8-BBD7-CCE9431645EC}">
                    <a14:shadowObscured xmlns:lc="http://schemas.openxmlformats.org/drawingml/2006/lockedCanvas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arto="http://schemas.microsoft.com/office/word/2006/arto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sdtdh="http://schemas.microsoft.com/office/word/2020/wordml/sdtdatahash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oel="http://schemas.microsoft.com/office/2019/extlst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/>
                  </a:ext>
                </a:extLst>
              </p:spPr>
            </p:pic>
            <p:pic>
              <p:nvPicPr>
                <p:cNvPr id="6" name="Imagem 5">
                  <a:extLst>
                    <a:ext uri="{FF2B5EF4-FFF2-40B4-BE49-F238E27FC236}">
                      <a16:creationId xmlns:a16="http://schemas.microsoft.com/office/drawing/2014/main" id="{74AFFFEE-B113-E613-C794-D85C9F4AE11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1767" t="512" b="85882"/>
                <a:stretch/>
              </p:blipFill>
              <p:spPr bwMode="auto">
                <a:xfrm>
                  <a:off x="0" y="0"/>
                  <a:ext cx="2570480" cy="25336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53640926-AAD7-44d8-BBD7-CCE9431645EC}">
                    <a14:shadowObscured xmlns:lc="http://schemas.openxmlformats.org/drawingml/2006/lockedCanvas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arto="http://schemas.microsoft.com/office/word/2006/arto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sdtdh="http://schemas.microsoft.com/office/word/2020/wordml/sdtdatahash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oel="http://schemas.microsoft.com/office/2019/extlst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/>
                  </a:ext>
                </a:extLst>
              </p:spPr>
            </p:pic>
          </p:grpSp>
          <p:sp>
            <p:nvSpPr>
              <p:cNvPr id="4" name="Retângulo 3">
                <a:extLst>
                  <a:ext uri="{FF2B5EF4-FFF2-40B4-BE49-F238E27FC236}">
                    <a16:creationId xmlns:a16="http://schemas.microsoft.com/office/drawing/2014/main" id="{C0856482-85D8-998E-E3E9-6DCB9357ABF5}"/>
                  </a:ext>
                </a:extLst>
              </p:cNvPr>
              <p:cNvSpPr/>
              <p:nvPr/>
            </p:nvSpPr>
            <p:spPr>
              <a:xfrm>
                <a:off x="2665253" y="1553301"/>
                <a:ext cx="376881" cy="840767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pt-BR"/>
              </a:p>
            </p:txBody>
          </p:sp>
        </p:grpSp>
        <p:sp>
          <p:nvSpPr>
            <p:cNvPr id="8" name="Caixa de Texto 2">
              <a:extLst>
                <a:ext uri="{FF2B5EF4-FFF2-40B4-BE49-F238E27FC236}">
                  <a16:creationId xmlns:a16="http://schemas.microsoft.com/office/drawing/2014/main" id="{3D2DA269-96FF-5FAE-221C-BBA018A4E9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77894" y="5281366"/>
              <a:ext cx="209542" cy="2017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pt-BR" sz="120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</a:t>
              </a:r>
              <a:endParaRPr lang="pt-B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Caixa de Texto 2">
              <a:extLst>
                <a:ext uri="{FF2B5EF4-FFF2-40B4-BE49-F238E27FC236}">
                  <a16:creationId xmlns:a16="http://schemas.microsoft.com/office/drawing/2014/main" id="{5AD82F0D-318B-7295-DD75-97FF468D63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94441" y="5273172"/>
              <a:ext cx="209542" cy="2017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pt-BR" sz="1200" b="1" dirty="0"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</a:t>
              </a:r>
              <a:endParaRPr lang="pt-B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1" name="Rectangle 1">
            <a:extLst>
              <a:ext uri="{FF2B5EF4-FFF2-40B4-BE49-F238E27FC236}">
                <a16:creationId xmlns:a16="http://schemas.microsoft.com/office/drawing/2014/main" id="{8A6422A1-7CAA-6124-A206-560ADE15E9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9038" y="494285"/>
            <a:ext cx="5208374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b="1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Table S1</a:t>
            </a:r>
            <a:r>
              <a:rPr lang="en-US" sz="1000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Primers nucleotide sequence used in </a:t>
            </a:r>
            <a:r>
              <a:rPr lang="en-US" sz="1000" dirty="0" err="1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qRT</a:t>
            </a:r>
            <a:r>
              <a:rPr lang="en-US" sz="1000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-PCR reactions</a:t>
            </a:r>
            <a:endParaRPr lang="pt-BR" sz="1000" dirty="0">
              <a:solidFill>
                <a:srgbClr val="000000"/>
              </a:solidFill>
              <a:effectLst/>
              <a:latin typeface="Palatino Linotype" panose="0204050205050503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Tabela 12">
            <a:extLst>
              <a:ext uri="{FF2B5EF4-FFF2-40B4-BE49-F238E27FC236}">
                <a16:creationId xmlns:a16="http://schemas.microsoft.com/office/drawing/2014/main" id="{C8256D9A-3808-929B-6072-EC77603DC7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5066447"/>
              </p:ext>
            </p:extLst>
          </p:nvPr>
        </p:nvGraphicFramePr>
        <p:xfrm>
          <a:off x="471488" y="1185055"/>
          <a:ext cx="5915025" cy="3829177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665763">
                  <a:extLst>
                    <a:ext uri="{9D8B030D-6E8A-4147-A177-3AD203B41FA5}">
                      <a16:colId xmlns:a16="http://schemas.microsoft.com/office/drawing/2014/main" val="1692586745"/>
                    </a:ext>
                  </a:extLst>
                </a:gridCol>
                <a:gridCol w="2632930">
                  <a:extLst>
                    <a:ext uri="{9D8B030D-6E8A-4147-A177-3AD203B41FA5}">
                      <a16:colId xmlns:a16="http://schemas.microsoft.com/office/drawing/2014/main" val="1910119111"/>
                    </a:ext>
                  </a:extLst>
                </a:gridCol>
                <a:gridCol w="2616332">
                  <a:extLst>
                    <a:ext uri="{9D8B030D-6E8A-4147-A177-3AD203B41FA5}">
                      <a16:colId xmlns:a16="http://schemas.microsoft.com/office/drawing/2014/main" val="19939098"/>
                    </a:ext>
                  </a:extLst>
                </a:gridCol>
              </a:tblGrid>
              <a:tr h="319665"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</a:pPr>
                      <a:r>
                        <a:rPr lang="en-US" sz="1200">
                          <a:effectLst/>
                        </a:rPr>
                        <a:t>Target</a:t>
                      </a:r>
                      <a:endParaRPr lang="pt-BR" sz="1000">
                        <a:effectLst/>
                      </a:endParaRPr>
                    </a:p>
                    <a:p>
                      <a:pPr algn="ctr">
                        <a:lnSpc>
                          <a:spcPts val="1300"/>
                        </a:lnSpc>
                      </a:pPr>
                      <a:r>
                        <a:rPr lang="en-US" sz="1200">
                          <a:effectLst/>
                        </a:rPr>
                        <a:t>Genes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</a:pPr>
                      <a:r>
                        <a:rPr lang="en-US" sz="1200">
                          <a:effectLst/>
                        </a:rPr>
                        <a:t>Foward </a:t>
                      </a:r>
                      <a:endParaRPr lang="pt-BR" sz="1000">
                        <a:effectLst/>
                      </a:endParaRPr>
                    </a:p>
                    <a:p>
                      <a:pPr algn="ctr">
                        <a:lnSpc>
                          <a:spcPts val="1300"/>
                        </a:lnSpc>
                      </a:pPr>
                      <a:r>
                        <a:rPr lang="en-US" sz="1200">
                          <a:effectLst/>
                        </a:rPr>
                        <a:t>(5’ – 3’)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</a:pPr>
                      <a:r>
                        <a:rPr lang="en-US" sz="1200">
                          <a:effectLst/>
                        </a:rPr>
                        <a:t>Reverse </a:t>
                      </a:r>
                      <a:endParaRPr lang="pt-BR" sz="1000">
                        <a:effectLst/>
                      </a:endParaRPr>
                    </a:p>
                    <a:p>
                      <a:pPr algn="ctr">
                        <a:lnSpc>
                          <a:spcPts val="1300"/>
                        </a:lnSpc>
                      </a:pPr>
                      <a:r>
                        <a:rPr lang="en-US" sz="1200">
                          <a:effectLst/>
                        </a:rPr>
                        <a:t>(5’ – 3’)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/>
                </a:tc>
                <a:extLst>
                  <a:ext uri="{0D108BD9-81ED-4DB2-BD59-A6C34878D82A}">
                    <a16:rowId xmlns:a16="http://schemas.microsoft.com/office/drawing/2014/main" val="2675504909"/>
                  </a:ext>
                </a:extLst>
              </a:tr>
              <a:tr h="2256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IL-7R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AGCTGTTTCTGGAGAAAGTGG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AACGACTTTCAGGTCAGAGGG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/>
                </a:tc>
                <a:extLst>
                  <a:ext uri="{0D108BD9-81ED-4DB2-BD59-A6C34878D82A}">
                    <a16:rowId xmlns:a16="http://schemas.microsoft.com/office/drawing/2014/main" val="1087606487"/>
                  </a:ext>
                </a:extLst>
              </a:tr>
              <a:tr h="1967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EBF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GGTGGAAGTCACACTGTCGTAC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GTAACCTCTGGAAGCCGTAGTC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/>
                </a:tc>
                <a:extLst>
                  <a:ext uri="{0D108BD9-81ED-4DB2-BD59-A6C34878D82A}">
                    <a16:rowId xmlns:a16="http://schemas.microsoft.com/office/drawing/2014/main" val="4046244903"/>
                  </a:ext>
                </a:extLst>
              </a:tr>
              <a:tr h="1967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E2A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CCATGCTAGGTGACGGCTCTTC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GCGAGCCATTAACCTCAGATCC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/>
                </a:tc>
                <a:extLst>
                  <a:ext uri="{0D108BD9-81ED-4DB2-BD59-A6C34878D82A}">
                    <a16:rowId xmlns:a16="http://schemas.microsoft.com/office/drawing/2014/main" val="3525255405"/>
                  </a:ext>
                </a:extLst>
              </a:tr>
              <a:tr h="3698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M-CSFR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TGTCATCGAGCCTAGTGGC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CGGGAGATTCAGGGTCCAAG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/>
                </a:tc>
                <a:extLst>
                  <a:ext uri="{0D108BD9-81ED-4DB2-BD59-A6C34878D82A}">
                    <a16:rowId xmlns:a16="http://schemas.microsoft.com/office/drawing/2014/main" val="3547542611"/>
                  </a:ext>
                </a:extLst>
              </a:tr>
              <a:tr h="1967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Spi1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AGTTCAGGACTTCAGGGAA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TTGCTGCTGTAAGCAGAGGT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/>
                </a:tc>
                <a:extLst>
                  <a:ext uri="{0D108BD9-81ED-4DB2-BD59-A6C34878D82A}">
                    <a16:rowId xmlns:a16="http://schemas.microsoft.com/office/drawing/2014/main" val="115527624"/>
                  </a:ext>
                </a:extLst>
              </a:tr>
              <a:tr h="3698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G-CSFR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CTCAAACCTATCCTGCCTCATG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TCCAGGCAGAGATGAGCGAATG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/>
                </a:tc>
                <a:extLst>
                  <a:ext uri="{0D108BD9-81ED-4DB2-BD59-A6C34878D82A}">
                    <a16:rowId xmlns:a16="http://schemas.microsoft.com/office/drawing/2014/main" val="1351981987"/>
                  </a:ext>
                </a:extLst>
              </a:tr>
              <a:tr h="1967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IL-6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TAGTCCTTCCTACCCCAATTTCC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TTGGTCCTTAGCCACTCCTTC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/>
                </a:tc>
                <a:extLst>
                  <a:ext uri="{0D108BD9-81ED-4DB2-BD59-A6C34878D82A}">
                    <a16:rowId xmlns:a16="http://schemas.microsoft.com/office/drawing/2014/main" val="2664904403"/>
                  </a:ext>
                </a:extLst>
              </a:tr>
              <a:tr h="1967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IL-10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GCTCTTACTGACTGGCATGAG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CGCAGCTCTAGGAGCATGTG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/>
                </a:tc>
                <a:extLst>
                  <a:ext uri="{0D108BD9-81ED-4DB2-BD59-A6C34878D82A}">
                    <a16:rowId xmlns:a16="http://schemas.microsoft.com/office/drawing/2014/main" val="715203735"/>
                  </a:ext>
                </a:extLst>
              </a:tr>
              <a:tr h="1967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IL-12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GGAAGCACGGCAGCAGAATA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AACTTGAGGGAGAAGTAGGAATGG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/>
                </a:tc>
                <a:extLst>
                  <a:ext uri="{0D108BD9-81ED-4DB2-BD59-A6C34878D82A}">
                    <a16:rowId xmlns:a16="http://schemas.microsoft.com/office/drawing/2014/main" val="922459180"/>
                  </a:ext>
                </a:extLst>
              </a:tr>
              <a:tr h="1967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TNF-α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GAAAAGCAAGCAGCCAACCA3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CGGATCATGCTTTCTGTGCTC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/>
                </a:tc>
                <a:extLst>
                  <a:ext uri="{0D108BD9-81ED-4DB2-BD59-A6C34878D82A}">
                    <a16:rowId xmlns:a16="http://schemas.microsoft.com/office/drawing/2014/main" val="3623617147"/>
                  </a:ext>
                </a:extLst>
              </a:tr>
              <a:tr h="1967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TLR-2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CTCTTCAGCAAACGCTGTTCT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GGCGTCTCCCTCTATTGTATTG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/>
                </a:tc>
                <a:extLst>
                  <a:ext uri="{0D108BD9-81ED-4DB2-BD59-A6C34878D82A}">
                    <a16:rowId xmlns:a16="http://schemas.microsoft.com/office/drawing/2014/main" val="1278907403"/>
                  </a:ext>
                </a:extLst>
              </a:tr>
              <a:tr h="1967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TLR-6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AGCCAAGACAGAAAACCCATC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GGGGTCATGCTTCCGACTAT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/>
                </a:tc>
                <a:extLst>
                  <a:ext uri="{0D108BD9-81ED-4DB2-BD59-A6C34878D82A}">
                    <a16:rowId xmlns:a16="http://schemas.microsoft.com/office/drawing/2014/main" val="2075428086"/>
                  </a:ext>
                </a:extLst>
              </a:tr>
              <a:tr h="1967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TLR-9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ATGGTTCTCCGTCGAAGGACT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GAGGCTTCAGCTCACAGGG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/>
                </a:tc>
                <a:extLst>
                  <a:ext uri="{0D108BD9-81ED-4DB2-BD59-A6C34878D82A}">
                    <a16:rowId xmlns:a16="http://schemas.microsoft.com/office/drawing/2014/main" val="2102699508"/>
                  </a:ext>
                </a:extLst>
              </a:tr>
              <a:tr h="1967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ARBP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AGCTGAAGCAAAGGAAGAGTCGGA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ACTTGGTTGCTTTGGCGGGATTAG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/>
                </a:tc>
                <a:extLst>
                  <a:ext uri="{0D108BD9-81ED-4DB2-BD59-A6C34878D82A}">
                    <a16:rowId xmlns:a16="http://schemas.microsoft.com/office/drawing/2014/main" val="2461342372"/>
                  </a:ext>
                </a:extLst>
              </a:tr>
              <a:tr h="3698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GADPH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</a:rPr>
                        <a:t>AAATGGTGAAGGTCGGTGTG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</a:rPr>
                        <a:t>TGAAGGGGTCGTTGATGG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/>
                </a:tc>
                <a:extLst>
                  <a:ext uri="{0D108BD9-81ED-4DB2-BD59-A6C34878D82A}">
                    <a16:rowId xmlns:a16="http://schemas.microsoft.com/office/drawing/2014/main" val="10698552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95563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1521</TotalTime>
  <Words>148</Words>
  <Application>Microsoft Office PowerPoint</Application>
  <PresentationFormat>Papel A4 (210 x 297 mm)</PresentationFormat>
  <Paragraphs>55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Palatino Linotype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Patricia Xander</dc:creator>
  <cp:lastModifiedBy>Ronni Rômulo Novaes e Brito</cp:lastModifiedBy>
  <cp:revision>32</cp:revision>
  <dcterms:created xsi:type="dcterms:W3CDTF">2023-12-11T18:43:43Z</dcterms:created>
  <dcterms:modified xsi:type="dcterms:W3CDTF">2024-02-09T17:03:22Z</dcterms:modified>
</cp:coreProperties>
</file>