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"/>
  </p:notesMasterIdLst>
  <p:sldIdLst>
    <p:sldId id="280" r:id="rId2"/>
    <p:sldId id="282" r:id="rId3"/>
    <p:sldId id="281" r:id="rId4"/>
    <p:sldId id="278" r:id="rId5"/>
    <p:sldId id="269" r:id="rId6"/>
    <p:sldId id="283" r:id="rId7"/>
    <p:sldId id="284" r:id="rId8"/>
    <p:sldId id="285" r:id="rId9"/>
    <p:sldId id="286" r:id="rId10"/>
    <p:sldId id="279" r:id="rId11"/>
    <p:sldId id="271" r:id="rId12"/>
    <p:sldId id="27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4" autoAdjust="0"/>
    <p:restoredTop sz="94624" autoAdjust="0"/>
  </p:normalViewPr>
  <p:slideViewPr>
    <p:cSldViewPr>
      <p:cViewPr>
        <p:scale>
          <a:sx n="59" d="100"/>
          <a:sy n="59" d="100"/>
        </p:scale>
        <p:origin x="-1620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A8A22-CD80-4135-ACDB-41C38A0E4EA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C8DBF-6372-4EC0-9F46-F9C5F6F90B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85800" y="0"/>
            <a:ext cx="7391400" cy="5791200"/>
            <a:chOff x="0" y="0"/>
            <a:chExt cx="4185138" cy="3777171"/>
          </a:xfrm>
        </p:grpSpPr>
        <p:pic>
          <p:nvPicPr>
            <p:cNvPr id="2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16894" t="13064" r="68965" b="68081"/>
            <a:stretch>
              <a:fillRect/>
            </a:stretch>
          </p:blipFill>
          <p:spPr bwMode="auto">
            <a:xfrm>
              <a:off x="0" y="0"/>
              <a:ext cx="1992923" cy="1928908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398585" y="1543126"/>
              <a:ext cx="1096108" cy="3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754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4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37096" t="12012" r="45732" b="66182"/>
            <a:stretch>
              <a:fillRect/>
            </a:stretch>
          </p:blipFill>
          <p:spPr bwMode="auto">
            <a:xfrm>
              <a:off x="2092569" y="0"/>
              <a:ext cx="2092569" cy="1928908"/>
            </a:xfrm>
            <a:prstGeom prst="rect">
              <a:avLst/>
            </a:prstGeom>
            <a:noFill/>
          </p:spPr>
        </p:pic>
        <p:sp>
          <p:nvSpPr>
            <p:cNvPr id="5" name="TextBox 4"/>
            <p:cNvSpPr txBox="1"/>
            <p:nvPr/>
          </p:nvSpPr>
          <p:spPr>
            <a:xfrm>
              <a:off x="2590800" y="1543126"/>
              <a:ext cx="1096108" cy="3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J-19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8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38106" t="71643" r="43712" b="6666"/>
            <a:stretch>
              <a:fillRect/>
            </a:stretch>
          </p:blipFill>
          <p:spPr bwMode="auto">
            <a:xfrm>
              <a:off x="0" y="2057400"/>
              <a:ext cx="1981200" cy="1715712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457200" y="3352800"/>
              <a:ext cx="1096108" cy="3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74110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  <p:pic>
          <p:nvPicPr>
            <p:cNvPr id="10" name="Picture 2" descr="D:\3-PhD proposal\1-Methodology\1-Main paper\Pic\1-Manuscript\0.jpg"/>
            <p:cNvPicPr>
              <a:picLocks noChangeAspect="1" noChangeArrowheads="1"/>
            </p:cNvPicPr>
            <p:nvPr/>
          </p:nvPicPr>
          <p:blipFill>
            <a:blip r:embed="rId2" cstate="print"/>
            <a:srcRect l="58308" t="72874" r="24520" b="6410"/>
            <a:stretch>
              <a:fillRect/>
            </a:stretch>
          </p:blipFill>
          <p:spPr bwMode="auto">
            <a:xfrm>
              <a:off x="2057401" y="2057400"/>
              <a:ext cx="2057400" cy="1719771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2514600" y="3352800"/>
              <a:ext cx="1096108" cy="3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 smtClean="0">
                  <a:latin typeface="Times New Roman Special G1" pitchFamily="18" charset="2"/>
                </a:rPr>
                <a:t>Ca</a:t>
              </a:r>
              <a:r>
                <a:rPr lang="en-US" sz="1200" b="1" dirty="0" smtClean="0">
                  <a:latin typeface="Times New Roman Special G1" pitchFamily="18" charset="2"/>
                </a:rPr>
                <a:t>74112</a:t>
              </a:r>
              <a:endParaRPr lang="en-US" sz="1200" b="1" dirty="0">
                <a:latin typeface="Times New Roman Special G1" pitchFamily="18" charset="2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0" y="6324600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Figure S1</a:t>
            </a:r>
            <a:r>
              <a:rPr lang="pl-PL" sz="1200" b="1" dirty="0">
                <a:latin typeface="Palatino Linotype" pitchFamily="18" charset="0"/>
                <a:cs typeface="Times New Roman" pitchFamily="18" charset="0"/>
              </a:rPr>
              <a:t>.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 Seed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s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 of the 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four </a:t>
            </a:r>
            <a:r>
              <a:rPr lang="en-US" sz="1200" i="1" dirty="0" smtClean="0">
                <a:latin typeface="Palatino Linotype" pitchFamily="18" charset="0"/>
                <a:cs typeface="Times New Roman" pitchFamily="18" charset="0"/>
              </a:rPr>
              <a:t>C</a:t>
            </a:r>
            <a:r>
              <a:rPr lang="en-US" sz="1200" i="1" dirty="0">
                <a:latin typeface="Palatino Linotype" pitchFamily="18" charset="0"/>
                <a:cs typeface="Times New Roman" pitchFamily="18" charset="0"/>
              </a:rPr>
              <a:t>. arabica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 genotype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s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 used 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in </a:t>
            </a:r>
            <a:r>
              <a:rPr lang="pl-PL" sz="1200" dirty="0" err="1">
                <a:latin typeface="Palatino Linotype" pitchFamily="18" charset="0"/>
                <a:cs typeface="Times New Roman" pitchFamily="18" charset="0"/>
              </a:rPr>
              <a:t>this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pl-PL" sz="1200" dirty="0" err="1">
                <a:latin typeface="Palatino Linotype" pitchFamily="18" charset="0"/>
                <a:cs typeface="Times New Roman" pitchFamily="18" charset="0"/>
              </a:rPr>
              <a:t>study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633478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Palatino Linotype" pitchFamily="18" charset="0"/>
                <a:cs typeface="Times New Roman" pitchFamily="18" charset="0"/>
              </a:rPr>
              <a:t>Figure S10.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Eigenvalue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and variance of the principal component analysis of the coffee genotypes growing under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conditions, at 0 and 60 days after drought stress begins.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 and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refers to well-water and  drought stress, respectively.</a:t>
            </a:r>
            <a:endParaRPr lang="en-US" sz="1200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169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63347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S11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PC1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loading value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of the coffee genotypes growing under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conditions, at 0 and 60 days after drought stress begins.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refers to well-water and drought stress, respectively.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539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609600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S12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PC2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loading value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of the coffee genotypes growing under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conditions, at 0 and 60 days after drought stress begins.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refers to well-water and drought stress, respectively.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93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685800" y="0"/>
            <a:ext cx="7772400" cy="6019800"/>
            <a:chOff x="457200" y="0"/>
            <a:chExt cx="8686800" cy="6477000"/>
          </a:xfrm>
        </p:grpSpPr>
        <p:pic>
          <p:nvPicPr>
            <p:cNvPr id="11" name="Picture 3" descr="D:\3-PhD proposal\1-Methodology\1-Main paper\Pic\1-Manuscript\2-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3000" y="3276600"/>
              <a:ext cx="4191000" cy="3143250"/>
            </a:xfrm>
            <a:prstGeom prst="rect">
              <a:avLst/>
            </a:prstGeom>
            <a:noFill/>
          </p:spPr>
        </p:pic>
        <p:grpSp>
          <p:nvGrpSpPr>
            <p:cNvPr id="3" name="Group 10"/>
            <p:cNvGrpSpPr/>
            <p:nvPr/>
          </p:nvGrpSpPr>
          <p:grpSpPr>
            <a:xfrm>
              <a:off x="457200" y="0"/>
              <a:ext cx="8686800" cy="6477000"/>
              <a:chOff x="457200" y="0"/>
              <a:chExt cx="8686800" cy="6477000"/>
            </a:xfrm>
          </p:grpSpPr>
          <p:pic>
            <p:nvPicPr>
              <p:cNvPr id="13" name="Picture 2" descr="D:\3-PhD proposal\1-Methodology\1-Main paper\Pic\1-Manuscript\2-2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7200" y="3276600"/>
                <a:ext cx="4267200" cy="3200400"/>
              </a:xfrm>
              <a:prstGeom prst="rect">
                <a:avLst/>
              </a:prstGeom>
              <a:noFill/>
            </p:spPr>
          </p:pic>
          <p:pic>
            <p:nvPicPr>
              <p:cNvPr id="14" name="Picture 5" descr="D:\3-PhD proposal\1-Methodology\1-Main paper\Pic\Germination\IMG_20211231_115210.jp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7200" y="0"/>
                <a:ext cx="4267200" cy="3200400"/>
              </a:xfrm>
              <a:prstGeom prst="rect">
                <a:avLst/>
              </a:prstGeom>
              <a:noFill/>
            </p:spPr>
          </p:pic>
          <p:pic>
            <p:nvPicPr>
              <p:cNvPr id="15" name="Picture 6" descr="D:\3-PhD proposal\1-Methodology\1-Main paper\Pic\1-Manuscript\2-1.jp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876800" y="0"/>
                <a:ext cx="4267200" cy="3200400"/>
              </a:xfrm>
              <a:prstGeom prst="rect">
                <a:avLst/>
              </a:prstGeom>
              <a:noFill/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533400" y="1524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A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953000" y="1524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B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33400" y="3429000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C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9200" y="3352801"/>
                <a:ext cx="381000" cy="3737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>
                    <a:solidFill>
                      <a:schemeClr val="bg1"/>
                    </a:solidFill>
                    <a:latin typeface="Palatino Linotype" pitchFamily="18" charset="0"/>
                  </a:rPr>
                  <a:t>D</a:t>
                </a:r>
              </a:p>
            </p:txBody>
          </p:sp>
        </p:grpSp>
      </p:grpSp>
      <p:sp>
        <p:nvSpPr>
          <p:cNvPr id="21" name="Rectangle 20"/>
          <p:cNvSpPr/>
          <p:nvPr/>
        </p:nvSpPr>
        <p:spPr>
          <a:xfrm>
            <a:off x="0" y="611933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Figure </a:t>
            </a:r>
            <a:r>
              <a:rPr lang="en-US" sz="1200" b="1" dirty="0" smtClean="0">
                <a:latin typeface="Palatino Linotype" pitchFamily="18" charset="0"/>
                <a:cs typeface="Times New Roman" pitchFamily="18" charset="0"/>
              </a:rPr>
              <a:t>S2</a:t>
            </a:r>
            <a:r>
              <a:rPr lang="pl-PL" sz="1200" b="1" dirty="0" smtClean="0">
                <a:latin typeface="Palatino Linotype" pitchFamily="18" charset="0"/>
                <a:cs typeface="Times New Roman" pitchFamily="18" charset="0"/>
              </a:rPr>
              <a:t>.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Representative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pl-PL" sz="1200" dirty="0" err="1">
                <a:latin typeface="Palatino Linotype" pitchFamily="18" charset="0"/>
                <a:cs typeface="Times New Roman" pitchFamily="18" charset="0"/>
              </a:rPr>
              <a:t>example</a:t>
            </a:r>
            <a:r>
              <a:rPr lang="pl-PL" sz="1200" dirty="0">
                <a:latin typeface="Palatino Linotype" pitchFamily="18" charset="0"/>
                <a:cs typeface="Times New Roman" pitchFamily="18" charset="0"/>
              </a:rPr>
              <a:t> of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1200" i="1" dirty="0">
                <a:latin typeface="Palatino Linotype" pitchFamily="18" charset="0"/>
                <a:cs typeface="Times New Roman" pitchFamily="18" charset="0"/>
              </a:rPr>
              <a:t>C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. </a:t>
            </a:r>
            <a:r>
              <a:rPr lang="en-US" sz="1200" i="1" dirty="0" err="1">
                <a:latin typeface="Palatino Linotype" pitchFamily="18" charset="0"/>
                <a:cs typeface="Times New Roman" pitchFamily="18" charset="0"/>
              </a:rPr>
              <a:t>arabica</a:t>
            </a:r>
            <a:r>
              <a:rPr lang="en-US" sz="1200" i="1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sand germination process of the nine genotype seeds: (</a:t>
            </a:r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A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) early stage (maximum 26.0±2.31 days), (</a:t>
            </a:r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B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) matchstick stage (max. 32.0±2.09 days), (</a:t>
            </a:r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C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) butterfly stage (max. 46.0±2.23 days), and (</a:t>
            </a:r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D</a:t>
            </a:r>
            <a:r>
              <a:rPr lang="en-US" sz="1200" dirty="0">
                <a:latin typeface="Palatino Linotype" pitchFamily="18" charset="0"/>
                <a:cs typeface="Times New Roman" pitchFamily="18" charset="0"/>
              </a:rPr>
              <a:t>) transplanting stage (max. 53.2±3.86 days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).</a:t>
            </a:r>
            <a:endParaRPr lang="en-US" sz="1200" dirty="0"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304800" y="0"/>
            <a:ext cx="8610599" cy="6096000"/>
            <a:chOff x="1" y="0"/>
            <a:chExt cx="8000999" cy="5499401"/>
          </a:xfrm>
        </p:grpSpPr>
        <p:pic>
          <p:nvPicPr>
            <p:cNvPr id="1028" name="Picture 4" descr="D:\3-PhD proposal\1-Methodology\1-Main paper\Pic\Collection\20220224_105819.jpg"/>
            <p:cNvPicPr>
              <a:picLocks noChangeAspect="1" noChangeArrowheads="1"/>
            </p:cNvPicPr>
            <p:nvPr/>
          </p:nvPicPr>
          <p:blipFill>
            <a:blip r:embed="rId2" cstate="print"/>
            <a:srcRect l="19643"/>
            <a:stretch>
              <a:fillRect/>
            </a:stretch>
          </p:blipFill>
          <p:spPr bwMode="auto">
            <a:xfrm>
              <a:off x="1" y="0"/>
              <a:ext cx="2995149" cy="2669528"/>
            </a:xfrm>
            <a:prstGeom prst="rect">
              <a:avLst/>
            </a:prstGeom>
            <a:noFill/>
          </p:spPr>
        </p:pic>
        <p:pic>
          <p:nvPicPr>
            <p:cNvPr id="1029" name="Picture 5" descr="D:\3-PhD proposal\1-Methodology\1-Main paper\Pic\Collection\20220310_100541.jpg"/>
            <p:cNvPicPr>
              <a:picLocks noChangeAspect="1" noChangeArrowheads="1"/>
            </p:cNvPicPr>
            <p:nvPr/>
          </p:nvPicPr>
          <p:blipFill>
            <a:blip r:embed="rId3" cstate="print"/>
            <a:srcRect l="7882" t="3941" r="2559" b="17734"/>
            <a:stretch>
              <a:fillRect/>
            </a:stretch>
          </p:blipFill>
          <p:spPr bwMode="auto">
            <a:xfrm>
              <a:off x="3131293" y="0"/>
              <a:ext cx="2382505" cy="2653028"/>
            </a:xfrm>
            <a:prstGeom prst="rect">
              <a:avLst/>
            </a:prstGeom>
            <a:noFill/>
          </p:spPr>
        </p:pic>
        <p:pic>
          <p:nvPicPr>
            <p:cNvPr id="1030" name="Picture 6" descr="D:\3-PhD proposal\1-Methodology\1-Main paper\Pic\Collection\20220310_100558.jpg"/>
            <p:cNvPicPr>
              <a:picLocks noChangeAspect="1" noChangeArrowheads="1"/>
            </p:cNvPicPr>
            <p:nvPr/>
          </p:nvPicPr>
          <p:blipFill>
            <a:blip r:embed="rId4" cstate="print"/>
            <a:srcRect t="18889" r="42593" b="30000"/>
            <a:stretch>
              <a:fillRect/>
            </a:stretch>
          </p:blipFill>
          <p:spPr bwMode="auto">
            <a:xfrm>
              <a:off x="5649941" y="0"/>
              <a:ext cx="2351059" cy="2665194"/>
            </a:xfrm>
            <a:prstGeom prst="rect">
              <a:avLst/>
            </a:prstGeom>
            <a:noFill/>
          </p:spPr>
        </p:pic>
        <p:pic>
          <p:nvPicPr>
            <p:cNvPr id="1031" name="Picture 7" descr="D:\3-PhD proposal\1-Methodology\1-Main paper\Pic\Collection\20220310_133323.jpg"/>
            <p:cNvPicPr>
              <a:picLocks noChangeAspect="1" noChangeArrowheads="1"/>
            </p:cNvPicPr>
            <p:nvPr/>
          </p:nvPicPr>
          <p:blipFill>
            <a:blip r:embed="rId5" cstate="print"/>
            <a:srcRect l="13348" t="25556" r="8504" b="14444"/>
            <a:stretch>
              <a:fillRect/>
            </a:stretch>
          </p:blipFill>
          <p:spPr bwMode="auto">
            <a:xfrm>
              <a:off x="152400" y="2743200"/>
              <a:ext cx="2819400" cy="2756201"/>
            </a:xfrm>
            <a:prstGeom prst="rect">
              <a:avLst/>
            </a:prstGeom>
            <a:noFill/>
          </p:spPr>
        </p:pic>
        <p:pic>
          <p:nvPicPr>
            <p:cNvPr id="1032" name="Picture 8" descr="D:\3-PhD proposal\1-Methodology\1-Main paper\Pic\Collection\20220921_104814.jpg"/>
            <p:cNvPicPr>
              <a:picLocks noChangeAspect="1" noChangeArrowheads="1"/>
            </p:cNvPicPr>
            <p:nvPr/>
          </p:nvPicPr>
          <p:blipFill>
            <a:blip r:embed="rId6" cstate="print"/>
            <a:srcRect l="20363" r="7675"/>
            <a:stretch>
              <a:fillRect/>
            </a:stretch>
          </p:blipFill>
          <p:spPr bwMode="auto">
            <a:xfrm>
              <a:off x="3124200" y="2743200"/>
              <a:ext cx="2743200" cy="2730199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1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31293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49941" y="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4216" y="2730199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4200" y="2743200"/>
              <a:ext cx="476501" cy="236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33" name="Picture 9" descr="C:\Users\DELL\Desktop\Commented Manuscript-Ph. D\Chapter-2-Vegetative and Physiology\Pic\20221006_111901.jpg"/>
            <p:cNvPicPr>
              <a:picLocks noChangeAspect="1" noChangeArrowheads="1"/>
            </p:cNvPicPr>
            <p:nvPr/>
          </p:nvPicPr>
          <p:blipFill>
            <a:blip r:embed="rId7" cstate="print"/>
            <a:srcRect r="6307" b="2702"/>
            <a:stretch>
              <a:fillRect/>
            </a:stretch>
          </p:blipFill>
          <p:spPr bwMode="auto">
            <a:xfrm>
              <a:off x="5943600" y="2743200"/>
              <a:ext cx="1981200" cy="274320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5943600" y="2743200"/>
              <a:ext cx="4765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0" y="61722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latin typeface="Palatino Linotype" pitchFamily="18" charset="0"/>
                <a:cs typeface="Times New Roman" pitchFamily="18" charset="0"/>
              </a:rPr>
              <a:t>Figure </a:t>
            </a:r>
            <a:r>
              <a:rPr lang="en-US" sz="1200" b="1" dirty="0" smtClean="0">
                <a:latin typeface="Palatino Linotype" pitchFamily="18" charset="0"/>
                <a:cs typeface="Times New Roman" pitchFamily="18" charset="0"/>
              </a:rPr>
              <a:t>S3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Transplanting the </a:t>
            </a:r>
            <a:r>
              <a:rPr lang="en-US" sz="1200" i="1" dirty="0" smtClean="0">
                <a:latin typeface="Palatino Linotype" pitchFamily="18" charset="0"/>
                <a:cs typeface="Times New Roman" pitchFamily="18" charset="0"/>
              </a:rPr>
              <a:t>C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. </a:t>
            </a:r>
            <a:r>
              <a:rPr lang="en-US" sz="1200" i="1" dirty="0" err="1" smtClean="0">
                <a:latin typeface="Palatino Linotype" pitchFamily="18" charset="0"/>
                <a:cs typeface="Times New Roman" pitchFamily="18" charset="0"/>
              </a:rPr>
              <a:t>arabica</a:t>
            </a:r>
            <a:r>
              <a:rPr lang="en-US" sz="1200" i="1" dirty="0" smtClean="0">
                <a:latin typeface="Palatino Linotype" pitchFamily="18" charset="0"/>
                <a:cs typeface="Times New Roman" pitchFamily="18" charset="0"/>
              </a:rPr>
              <a:t> 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genotypes (A) from the sand media, (B) pulling up the genotypes without root damage, (C) the initial seedling, (D) initial seedling after transplanting, (E) seedlings at the age of 6 leaf pairs (6-month-old), (F) at the start of the experiment when genotypes developed 7-8 leaf pairs (240-270 days , 8-9 month old). </a:t>
            </a:r>
            <a:endParaRPr lang="en-US" sz="1200" dirty="0"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611933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S4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Stacked bar chart representation of the metabolites response, in percentage, of the coffee genotypes growing under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conditions, at 0 and 60 days after drought stress begins.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cs typeface="Times New Roman" pitchFamily="18" charset="0"/>
              </a:rPr>
              <a:t> refers to well-water and  drought stress, respectively.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5905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633478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S5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Box and jitter plot representation 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of the coffee genotypes growing under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conditions, at 0 and 60 days after drought stress begins.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lang="en-US" sz="1200" dirty="0" err="1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refers to well-water and drought stress, respectively.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48062"/>
            <a:ext cx="9144003" cy="59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611933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Palatino Linotype" pitchFamily="18" charset="0"/>
              </a:rPr>
              <a:t>Figure S6</a:t>
            </a:r>
            <a:r>
              <a:rPr lang="en-US" sz="1200" dirty="0" smtClean="0">
                <a:latin typeface="Palatino Linotype" pitchFamily="18" charset="0"/>
              </a:rPr>
              <a:t>. Fold changes (drought stress/well-watered) value of sugars accumulation in the four coffee genotypes,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754,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J-19,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74110, and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74112, at 0 and 60 days after drought stress begins. </a:t>
            </a:r>
            <a:r>
              <a:rPr lang="en-US" sz="1200" i="1" dirty="0" err="1" smtClean="0">
                <a:latin typeface="Palatino Linotype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</a:rPr>
              <a:t> and </a:t>
            </a:r>
            <a:r>
              <a:rPr lang="en-US" sz="1200" i="1" dirty="0" err="1" smtClean="0">
                <a:latin typeface="Palatino Linotype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</a:rPr>
              <a:t> refers to well-watered/control and drought stressed, respectively. Fold changes were calculated using the formula (value of </a:t>
            </a:r>
            <a:r>
              <a:rPr lang="en-US" sz="1200" i="1" dirty="0" err="1" smtClean="0">
                <a:latin typeface="Palatino Linotype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</a:rPr>
              <a:t> per </a:t>
            </a:r>
            <a:r>
              <a:rPr lang="en-US" sz="1200" i="1" dirty="0" err="1" smtClean="0">
                <a:latin typeface="Palatino Linotype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</a:rPr>
              <a:t>).</a:t>
            </a:r>
            <a:endParaRPr lang="en-US" sz="1200" dirty="0">
              <a:latin typeface="Palatino Linotype" pitchFamily="18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65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11933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S7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Fold changes (drought stress/well-watered) value of amino acids accumulation in the four coffee genotypes,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754,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J-19,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74110, and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74112, at 0 and 60 days after drought stress begins.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refers to well-watered/control and drought stressed, respectively. Fold changes were calculated using the formula (value of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per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0" y="0"/>
          <a:ext cx="9177564" cy="5105400"/>
        </p:xfrm>
        <a:graphic>
          <a:graphicData uri="http://schemas.openxmlformats.org/presentationml/2006/ole">
            <p:oleObj spid="_x0000_s3075" name="SPW 11.0 Graph" r:id="rId3" imgW="5746231" imgH="3201142" progId="SigmaPlotGraphicObject.10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8070" cy="5029200"/>
        </p:xfrm>
        <a:graphic>
          <a:graphicData uri="http://schemas.openxmlformats.org/presentationml/2006/ole">
            <p:oleObj spid="_x0000_s2049" name="SPW 11.0 Graph" r:id="rId3" imgW="5833962" imgH="3201142" progId="SigmaPlotGraphicObject.10">
              <p:embed/>
            </p:oleObj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590389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Palatino Linotype" pitchFamily="18" charset="0"/>
              </a:rPr>
              <a:t>Figure S8</a:t>
            </a:r>
            <a:r>
              <a:rPr lang="en-US" sz="1200" dirty="0" smtClean="0">
                <a:latin typeface="Palatino Linotype" pitchFamily="18" charset="0"/>
              </a:rPr>
              <a:t>. Fold changes (drought stress/well-watered) value of intermediate metabolites from the </a:t>
            </a:r>
            <a:r>
              <a:rPr lang="en-US" sz="1200" dirty="0" err="1" smtClean="0">
                <a:latin typeface="Palatino Linotype" pitchFamily="18" charset="0"/>
              </a:rPr>
              <a:t>tricarboxylic</a:t>
            </a:r>
            <a:r>
              <a:rPr lang="en-US" sz="1200" dirty="0" smtClean="0">
                <a:latin typeface="Palatino Linotype" pitchFamily="18" charset="0"/>
              </a:rPr>
              <a:t> acid pathway in the four coffee genotypes,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754,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J-19,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74110, and </a:t>
            </a:r>
            <a:r>
              <a:rPr lang="en-US" sz="1200" i="1" dirty="0" smtClean="0">
                <a:latin typeface="Palatino Linotype" pitchFamily="18" charset="0"/>
              </a:rPr>
              <a:t>Ca</a:t>
            </a:r>
            <a:r>
              <a:rPr lang="en-US" sz="1200" dirty="0" smtClean="0">
                <a:latin typeface="Palatino Linotype" pitchFamily="18" charset="0"/>
              </a:rPr>
              <a:t>74112, at 0 and 60 days after drought stress begins. </a:t>
            </a:r>
            <a:r>
              <a:rPr lang="en-US" sz="1200" i="1" dirty="0" err="1" smtClean="0">
                <a:latin typeface="Palatino Linotype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</a:rPr>
              <a:t> and </a:t>
            </a:r>
            <a:r>
              <a:rPr lang="en-US" sz="1200" i="1" dirty="0" err="1" smtClean="0">
                <a:latin typeface="Palatino Linotype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</a:rPr>
              <a:t> refers to well-watered/control and drought stressed, respectively. Fold changes were calculated using the formula (value of </a:t>
            </a:r>
            <a:r>
              <a:rPr lang="en-US" sz="1200" i="1" dirty="0" err="1" smtClean="0">
                <a:latin typeface="Palatino Linotype" pitchFamily="18" charset="0"/>
              </a:rPr>
              <a:t>ws</a:t>
            </a:r>
            <a:r>
              <a:rPr lang="en-US" sz="1200" dirty="0" smtClean="0">
                <a:latin typeface="Palatino Linotype" pitchFamily="18" charset="0"/>
              </a:rPr>
              <a:t> per </a:t>
            </a:r>
            <a:r>
              <a:rPr lang="en-US" sz="1200" i="1" dirty="0" err="1" smtClean="0">
                <a:latin typeface="Palatino Linotype" pitchFamily="18" charset="0"/>
              </a:rPr>
              <a:t>ww</a:t>
            </a:r>
            <a:r>
              <a:rPr lang="en-US" sz="1200" dirty="0" smtClean="0">
                <a:latin typeface="Palatino Linotype" pitchFamily="18" charset="0"/>
              </a:rPr>
              <a:t>).</a:t>
            </a:r>
            <a:endParaRPr lang="en-US" sz="1200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095362" cy="5029200"/>
        </p:xfrm>
        <a:graphic>
          <a:graphicData uri="http://schemas.openxmlformats.org/presentationml/2006/ole">
            <p:oleObj spid="_x0000_s1025" name="SPW 11.0 Graph" r:id="rId3" imgW="4106880" imgH="2272841" progId="SigmaPlotGraphicObject.10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5903893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19250" algn="l"/>
              </a:tabLst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Figure S9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. Fold changes (drought stress/well-watered) value of intermediate metabolites from the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glycolysis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, GABA shut and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shikimic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pathway in the four coffee genotypes,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754,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J-19,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74110, and </a:t>
            </a:r>
            <a:r>
              <a:rPr kumimoji="0" lang="en-US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Ca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74112, at 0 and 60 days after drought stress begins.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and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refers to well-watered/control and drought stressed, respectively. Fold changes were calculated using the formula (value of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 per </a:t>
            </a:r>
            <a:r>
              <a:rPr kumimoji="0" lang="en-US" sz="1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ww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573</Words>
  <Application>Microsoft Office PowerPoint</Application>
  <PresentationFormat>On-screen Show (4:3)</PresentationFormat>
  <Paragraphs>26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Office Theme</vt:lpstr>
      <vt:lpstr>SPW 11.0 Graph</vt:lpstr>
      <vt:lpstr>SigmaPlot 11.0 Graph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ismail - [2010]</cp:lastModifiedBy>
  <cp:revision>27</cp:revision>
  <dcterms:created xsi:type="dcterms:W3CDTF">2006-08-16T00:00:00Z</dcterms:created>
  <dcterms:modified xsi:type="dcterms:W3CDTF">2023-12-14T08:27:37Z</dcterms:modified>
</cp:coreProperties>
</file>