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4500" cy="99314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56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mpus.fu-berlin.de\daten\VETMED\VIROLOGIE\GENERAL\Xenotransplantation%20Lab\2_Forschung\10_Indigenous%20Greek%20black%20pigs\qPCRs\Farm1\PERV-C\qPCR\standard%20curve\PervC%20standard%20curve-%20copy%20numb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mean ct values</c:v>
                </c:pt>
              </c:strCache>
            </c:strRef>
          </c:tx>
          <c:xVal>
            <c:numRef>
              <c:f>Sheet1!$A$3:$A$14</c:f>
              <c:numCache>
                <c:formatCode>General</c:formatCode>
                <c:ptCount val="12"/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</c:numCache>
            </c:numRef>
          </c:xVal>
          <c:yVal>
            <c:numRef>
              <c:f>Sheet1!$B$3:$B$14</c:f>
              <c:numCache>
                <c:formatCode>General</c:formatCode>
                <c:ptCount val="12"/>
                <c:pt idx="1">
                  <c:v>36.04</c:v>
                </c:pt>
                <c:pt idx="2">
                  <c:v>33.04</c:v>
                </c:pt>
                <c:pt idx="3">
                  <c:v>31.04</c:v>
                </c:pt>
                <c:pt idx="4">
                  <c:v>27.17</c:v>
                </c:pt>
                <c:pt idx="5">
                  <c:v>24.5</c:v>
                </c:pt>
                <c:pt idx="6">
                  <c:v>20.11</c:v>
                </c:pt>
                <c:pt idx="7">
                  <c:v>17.52</c:v>
                </c:pt>
                <c:pt idx="8">
                  <c:v>14.24</c:v>
                </c:pt>
                <c:pt idx="9">
                  <c:v>11.49</c:v>
                </c:pt>
                <c:pt idx="10">
                  <c:v>6.67</c:v>
                </c:pt>
                <c:pt idx="11">
                  <c:v>6.07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8B4-46AF-AB21-6DC31140B045}"/>
            </c:ext>
          </c:extLst>
        </c:ser>
        <c:ser>
          <c:idx val="0"/>
          <c:order val="1"/>
          <c:tx>
            <c:strRef>
              <c:f>Sheet1!$B$1</c:f>
              <c:strCache>
                <c:ptCount val="1"/>
                <c:pt idx="0">
                  <c:v>mean ct values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layout>
                <c:manualLayout>
                  <c:x val="5.5764763204949733E-2"/>
                  <c:y val="-0.47440152195740631"/>
                </c:manualLayout>
              </c:layout>
              <c:tx>
                <c:rich>
                  <a:bodyPr rot="0" vert="horz"/>
                  <a:lstStyle/>
                  <a:p>
                    <a:pPr>
                      <a:defRPr sz="1400"/>
                    </a:pPr>
                    <a:r>
                      <a:rPr lang="en-US" sz="1400"/>
                      <a:t>y = -3.1529x + 39.635</a:t>
                    </a:r>
                    <a:br>
                      <a:rPr lang="en-US" sz="1400"/>
                    </a:br>
                    <a:r>
                      <a:rPr lang="en-US" sz="1400"/>
                      <a:t>R² = 0.9953</a:t>
                    </a:r>
                  </a:p>
                </c:rich>
              </c:tx>
              <c:numFmt formatCode="General" sourceLinked="0"/>
              <c:spPr>
                <a:noFill/>
                <a:ln>
                  <a:noFill/>
                </a:ln>
                <a:effectLst/>
              </c:spPr>
            </c:trendlineLbl>
          </c:trendline>
          <c:xVal>
            <c:numRef>
              <c:f>Sheet1!$A$3:$A$14</c:f>
              <c:numCache>
                <c:formatCode>General</c:formatCode>
                <c:ptCount val="12"/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</c:numCache>
            </c:numRef>
          </c:xVal>
          <c:yVal>
            <c:numRef>
              <c:f>Sheet1!$B$3:$B$14</c:f>
              <c:numCache>
                <c:formatCode>General</c:formatCode>
                <c:ptCount val="12"/>
                <c:pt idx="1">
                  <c:v>36.04</c:v>
                </c:pt>
                <c:pt idx="2">
                  <c:v>33.04</c:v>
                </c:pt>
                <c:pt idx="3">
                  <c:v>31.04</c:v>
                </c:pt>
                <c:pt idx="4">
                  <c:v>27.17</c:v>
                </c:pt>
                <c:pt idx="5">
                  <c:v>24.5</c:v>
                </c:pt>
                <c:pt idx="6">
                  <c:v>20.11</c:v>
                </c:pt>
                <c:pt idx="7">
                  <c:v>17.52</c:v>
                </c:pt>
                <c:pt idx="8">
                  <c:v>14.24</c:v>
                </c:pt>
                <c:pt idx="9">
                  <c:v>11.49</c:v>
                </c:pt>
                <c:pt idx="10">
                  <c:v>6.67</c:v>
                </c:pt>
                <c:pt idx="11">
                  <c:v>6.07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78B4-46AF-AB21-6DC31140B0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330752"/>
        <c:axId val="30331712"/>
      </c:scatterChart>
      <c:valAx>
        <c:axId val="30330752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400"/>
                </a:pPr>
                <a:r>
                  <a:rPr lang="de-DE" sz="1400"/>
                  <a:t>copy number (10^)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de-DE"/>
          </a:p>
        </c:txPr>
        <c:crossAx val="30331712"/>
        <c:crosses val="autoZero"/>
        <c:crossBetween val="midCat"/>
        <c:majorUnit val="1"/>
      </c:valAx>
      <c:valAx>
        <c:axId val="30331712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400"/>
                </a:pPr>
                <a:r>
                  <a:rPr lang="de-DE" sz="1400"/>
                  <a:t>ct values</a:t>
                </a:r>
              </a:p>
            </c:rich>
          </c:tx>
          <c:layout>
            <c:manualLayout>
              <c:xMode val="edge"/>
              <c:yMode val="edge"/>
              <c:x val="1.2734796558115394E-2"/>
              <c:y val="0.2867297292536419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de-DE"/>
          </a:p>
        </c:txPr>
        <c:crossAx val="30330752"/>
        <c:crosses val="autoZero"/>
        <c:crossBetween val="midCat"/>
      </c:valAx>
      <c:spPr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200"/>
      </a:pPr>
      <a:endParaRPr lang="de-DE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F42B1A-D681-4B78-BB2A-60DDAF3BB1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9FF86B1-D7A7-4E63-8858-913C82C4B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90E9A1-B2E7-41B6-B4F1-302F1AD86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ED0B6-7C3B-4C0E-ABFB-EC4A08F0CAF1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C8631E9-7019-467D-992F-E85473BAD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B4A76BD-DDD8-4E60-B912-27FF1EC7D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1D97-7B0D-4126-A414-30F34518D4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5058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674E2F-7FFD-4559-828D-E0011A8D5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518BC3C-85A9-4DF9-B80A-EE330F09B1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5DA5703-DAE0-4768-9C14-16A30CB11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ED0B6-7C3B-4C0E-ABFB-EC4A08F0CAF1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450CE9F-5615-4B13-B8F0-ECEF4F99D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51963CC-9C4A-4370-B429-7C38AAD96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1D97-7B0D-4126-A414-30F34518D4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9745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241955F-BFB1-4DA6-A507-2DD7E095DA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C56DD0E-CF10-462A-9984-76BAC10ED3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23DF695-D99F-43EF-BEFD-93036F17A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ED0B6-7C3B-4C0E-ABFB-EC4A08F0CAF1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88326BF-567C-4B21-996F-1F3415124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362C68F-7319-4C8B-B6FE-BED709D23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1D97-7B0D-4126-A414-30F34518D4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6049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62242D-85A8-49D2-988D-4AF4D52AA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70BF202-A44C-4203-9EBC-243496E47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DC36B3F-5F0E-45FF-9CA4-9A69A241E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ED0B6-7C3B-4C0E-ABFB-EC4A08F0CAF1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D1DF10D-2503-4955-BFD4-DE74F3BC0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79F208F-6DB1-48D5-B13F-595969E50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1D97-7B0D-4126-A414-30F34518D4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8865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D2E9F0-840E-43D5-A863-071ACEB2A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625B5E9-7F84-4001-A5E8-34C8058855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DFFE14-8BB8-4B53-9C12-11065A3CC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ED0B6-7C3B-4C0E-ABFB-EC4A08F0CAF1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A294BA9-CA70-4DDC-BFF0-15978E9A6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3AEA6A4-866C-4679-9281-F2593997F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1D97-7B0D-4126-A414-30F34518D4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946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62AC68-97B6-4531-81D3-93EED501E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490511-DE29-479B-BEFC-0650D94789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88C8C3D-F05C-49C5-99DB-E6632138C8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FC6BC9D-576C-4F3B-AD89-4639955CE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ED0B6-7C3B-4C0E-ABFB-EC4A08F0CAF1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4DF9D16-98E3-4251-BD63-53C682CFF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4EAC88C-457E-4ECD-A71B-6957848E1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1D97-7B0D-4126-A414-30F34518D4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6913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2FEA19-931A-443A-BB54-F437972D7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A1F9996-32EE-43F9-B496-660BC5EAC1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7A57AD6-374E-4B1D-AC0F-E2A64861FE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1332AEE-817E-481D-9C67-87049F7A98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CC2B283-5AAC-4CDE-8247-F1E997D617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6159F6A-8A51-4720-B5C8-F11BF5786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ED0B6-7C3B-4C0E-ABFB-EC4A08F0CAF1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660B108-D7D2-4A39-B75B-038362CB9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CF9B0C9-0EE8-49DB-81B6-54278A187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1D97-7B0D-4126-A414-30F34518D4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4721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72BD13-20FB-47C6-AA75-EE968CAEB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7003984-C11E-4152-8D9C-6C1F4BE11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ED0B6-7C3B-4C0E-ABFB-EC4A08F0CAF1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C33BEF0-DD78-4275-ADD6-709BBAB52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FCB701-FB2A-40EB-A337-CB369977B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1D97-7B0D-4126-A414-30F34518D4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8927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95D0B52-EA50-4232-9E9A-E91C4E231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ED0B6-7C3B-4C0E-ABFB-EC4A08F0CAF1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C4D0E52-A0B0-4F7E-A0BB-EF383BDA2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1A4291A-2EE3-4234-B7AE-7A9211B7A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1D97-7B0D-4126-A414-30F34518D4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3229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824E10-5DEE-4E43-A615-9A291A4B6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4D2D8E5-CBAA-431D-9D89-ADA5C42B5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9968609-6320-4484-90B2-D14ABA870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294B545-E3FE-4A4C-AF92-92D38AD21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ED0B6-7C3B-4C0E-ABFB-EC4A08F0CAF1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7D939E9-1EEE-4D1C-A6C0-99FF68758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50E2DB4-2C5A-4EAD-9384-5F880D9E7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1D97-7B0D-4126-A414-30F34518D4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5139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90BBC1-EDB3-4BA0-B6E6-419DD36F9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2C9B642-8633-45D0-B3EA-089F4E03A6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C65F5D0-E1A9-4749-A1A2-70AD44FAB4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FB8FEA1-3E7E-4A24-8046-36002DF29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ED0B6-7C3B-4C0E-ABFB-EC4A08F0CAF1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B80F235-985D-4E0F-AB93-3EC23A4E7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EA95923-58CC-4121-A059-7F4CC6163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1D97-7B0D-4126-A414-30F34518D4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5642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1180EEC-87AB-4867-9242-9D477F453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E30152-4A98-4CE6-959F-6789033239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A1D282C-2ECF-427A-9073-2C8F8305F2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ED0B6-7C3B-4C0E-ABFB-EC4A08F0CAF1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BF629FA-01B6-4DC0-9BE2-32D725D67C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266475E-DFD7-4408-B26C-CC9539A20D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81D97-7B0D-4126-A414-30F34518D4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4313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136419B-782C-76DB-08F9-D57768310A1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8540575"/>
              </p:ext>
            </p:extLst>
          </p:nvPr>
        </p:nvGraphicFramePr>
        <p:xfrm>
          <a:off x="3376613" y="2009775"/>
          <a:ext cx="4986338" cy="2838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feld 3">
            <a:extLst>
              <a:ext uri="{FF2B5EF4-FFF2-40B4-BE49-F238E27FC236}">
                <a16:creationId xmlns:a16="http://schemas.microsoft.com/office/drawing/2014/main" id="{FF58435B-8556-4A45-AB6B-94FD0C42D48D}"/>
              </a:ext>
            </a:extLst>
          </p:cNvPr>
          <p:cNvSpPr txBox="1"/>
          <p:nvPr/>
        </p:nvSpPr>
        <p:spPr>
          <a:xfrm>
            <a:off x="3048000" y="1084362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Figure S1. </a:t>
            </a:r>
            <a:r>
              <a:rPr lang="en-US" baseline="0" dirty="0"/>
              <a:t>S</a:t>
            </a:r>
            <a:r>
              <a:rPr lang="en-US" dirty="0"/>
              <a:t>tandard curve of the real-time PCR for the detection of PERV-C.</a:t>
            </a:r>
          </a:p>
        </p:txBody>
      </p:sp>
    </p:spTree>
    <p:extLst>
      <p:ext uri="{BB962C8B-B14F-4D97-AF65-F5344CB8AC3E}">
        <p14:creationId xmlns:p14="http://schemas.microsoft.com/office/powerpoint/2010/main" val="793482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Breitbild</PresentationFormat>
  <Paragraphs>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Jhelum, Hina</dc:creator>
  <cp:lastModifiedBy>Denner, Joachim</cp:lastModifiedBy>
  <cp:revision>2</cp:revision>
  <cp:lastPrinted>2023-11-01T10:54:44Z</cp:lastPrinted>
  <dcterms:created xsi:type="dcterms:W3CDTF">2023-10-31T15:27:02Z</dcterms:created>
  <dcterms:modified xsi:type="dcterms:W3CDTF">2023-11-01T15:51:22Z</dcterms:modified>
</cp:coreProperties>
</file>