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7196" r:id="rId2"/>
    <p:sldId id="7188" r:id="rId3"/>
    <p:sldId id="7189" r:id="rId4"/>
    <p:sldId id="7190" r:id="rId5"/>
    <p:sldId id="7191" r:id="rId6"/>
    <p:sldId id="7192" r:id="rId7"/>
    <p:sldId id="7193" r:id="rId8"/>
    <p:sldId id="7194" r:id="rId9"/>
    <p:sldId id="7195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74"/>
    <p:restoredTop sz="96197"/>
  </p:normalViewPr>
  <p:slideViewPr>
    <p:cSldViewPr snapToGrid="0">
      <p:cViewPr varScale="1">
        <p:scale>
          <a:sx n="122" d="100"/>
          <a:sy n="122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770A0-6E03-C947-8AAA-92B4839AF439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56FFD-C739-E24E-98AA-C022520304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28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DDF27-069E-494E-9EAF-78198A64561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53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0AFF80-E67D-89ED-7FFC-AFC5FD061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5C4EE7-C2FB-CD17-189A-151AB234F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915EB-DBAA-7259-F081-22634A43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765637-436E-9729-C8BD-EC73DDEA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944BA0-9D94-D88D-47BE-3442D627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27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C2B71-D7D6-65AC-D557-7EAF35664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6C5A5B-0AFD-431F-AE52-F144F0CA5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667F15-B4EE-C7D9-76D6-1141AB02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B154D5-C966-B80E-2F4D-62C0BD249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7CD91A-2580-ABD7-DCC9-D787190F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24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8BFB7D-63A9-AF14-9E82-D1ECCFCF8C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17556E-0C30-86FE-D3D8-F28B9826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2E08F-3EE4-36AA-F87C-112A39011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81943D-0A99-4744-EE42-44CE4F80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82AC84-CEB0-D174-0383-BDFFF9DF8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38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3D2B36-8D36-5DA9-6199-9629A6F3A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17E8A9-0018-CA90-C3B7-D513E0414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EAC8F0-6828-7A46-D49A-0CB5DE26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43C0EE-B182-B25B-1BB7-155DF44B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E56C1D-9006-2EFD-A160-CC9B54F2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58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143CE6-653D-8BB4-63A2-2463913EE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B80B29-8EB5-6636-5469-A36F9E39A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8051F3-E473-CB3B-4459-E910D61F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E28ABF-5D64-BBC1-21D0-D9F58876A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62BD4D-2472-4627-C277-E9AE13DEE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9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EAA529-B965-64E9-3B23-991A5DB3F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28857C-9009-EC85-83F4-54C5A3267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4A41E3-EED1-C222-035A-DBE327C6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C16875-9CF2-3EBB-A338-0113E5F7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A0F860-CB75-0487-39C8-46EA44EC3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F33983-3765-CDD2-D0D3-04FD783D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82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276BE4-8CC2-BD0D-D1DE-6B4BCFEE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C818BA-1FB8-2E8F-B8F4-58C3B1309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D0F44D-67CE-1A35-EB54-5D5F2F25C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5319C32-B658-9673-AF56-E23FEDA32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C67BB98-98DA-E4BA-D00B-B6F7AF207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C88B10-5535-2486-D892-3261CE6C4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3170A77-9A67-EB4D-0938-FF8B54AE4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924CD69-FDC9-7FC2-E5B6-1C8ABA31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02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2CA557-E573-EDB9-34F5-001ABB8CC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D82C22-F8C6-D16E-BE1A-88C375C3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428610-72E4-B010-E8FA-7120B0143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5F85DA-6C87-96A2-8FE3-4FAA2D90A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15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3F428C-61CA-52A6-6524-68E0E539E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1C5D11-57A6-759E-C0C8-8BCB7120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867821-4886-882D-8A79-55C8832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89015F-8189-E2F0-09BA-7DD966390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7BABF2-5036-77BD-46BA-9D5A0E310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859B03-A6B6-496F-BDC6-560E8AD05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CB941A-E7A7-D1BF-FB1F-8B010305A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EDC228-DAE4-E998-DABD-2766692BE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F196D5-FB7F-6D84-B512-7F63532BC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13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80F875-ECC2-F2FC-8DB7-EC7CB00FE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148C6D5-8403-75EE-320A-E59A548A71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663AD0-DB5E-A9D5-7D10-8857D7624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19FD49-2504-B581-883D-37CF70776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A0159A-D18F-5461-FFD1-FACFD4618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37587B-16C2-EDCC-BF80-4B32ED4D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17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F87CB7D-8008-B87A-034E-CF1348BFA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976AE4-BCDD-9A22-C4C6-A98A93EA6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F483DD-2C23-9553-9E44-BE041B49E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A567D-66AD-A741-9D01-00BC78AE9F7E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20F2F9-6D46-BF75-1ECC-5D19CD309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78B2E-94B8-ED36-8C4A-735B9EAA0E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C1D9-1FDC-4E4A-8E21-10323CBDA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84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3ABF81EC-1DBD-46B9-BAE0-C60D7C143A31}"/>
              </a:ext>
            </a:extLst>
          </p:cNvPr>
          <p:cNvCxnSpPr>
            <a:cxnSpLocks/>
          </p:cNvCxnSpPr>
          <p:nvPr/>
        </p:nvCxnSpPr>
        <p:spPr>
          <a:xfrm flipH="1">
            <a:off x="3828596" y="1596901"/>
            <a:ext cx="4876652" cy="0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5C50569-B439-4274-BD13-43DE73C18FB7}"/>
              </a:ext>
            </a:extLst>
          </p:cNvPr>
          <p:cNvCxnSpPr>
            <a:cxnSpLocks/>
          </p:cNvCxnSpPr>
          <p:nvPr/>
        </p:nvCxnSpPr>
        <p:spPr>
          <a:xfrm>
            <a:off x="7828616" y="650844"/>
            <a:ext cx="720249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B4EF23F-1311-46D9-B346-A391FAA53CCF}"/>
              </a:ext>
            </a:extLst>
          </p:cNvPr>
          <p:cNvSpPr txBox="1"/>
          <p:nvPr/>
        </p:nvSpPr>
        <p:spPr>
          <a:xfrm>
            <a:off x="8462546" y="835968"/>
            <a:ext cx="179453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38253"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Excluded  </a:t>
            </a:r>
          </a:p>
          <a:p>
            <a:pPr defTabSz="438253">
              <a:defRPr/>
            </a:pPr>
            <a:r>
              <a:rPr lang="en-US" altLang="ja-JP" sz="110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insufficient data (n=6)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EB90089-9423-454E-9BFE-B1DB06EB17DF}"/>
              </a:ext>
            </a:extLst>
          </p:cNvPr>
          <p:cNvSpPr/>
          <p:nvPr/>
        </p:nvSpPr>
        <p:spPr>
          <a:xfrm>
            <a:off x="8432648" y="769320"/>
            <a:ext cx="1532629" cy="62360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2318ACF-B0FE-5FEF-CF09-679E9617F80C}"/>
              </a:ext>
            </a:extLst>
          </p:cNvPr>
          <p:cNvSpPr txBox="1"/>
          <p:nvPr/>
        </p:nvSpPr>
        <p:spPr>
          <a:xfrm>
            <a:off x="4348630" y="175018"/>
            <a:ext cx="3396729" cy="87504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4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Patients with HCC who received Lenvatinib</a:t>
            </a:r>
          </a:p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4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en-US" altLang="ja-JP" sz="14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4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 181)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38B6695-F83F-F925-74B2-4B060FE7415B}"/>
              </a:ext>
            </a:extLst>
          </p:cNvPr>
          <p:cNvSpPr/>
          <p:nvPr/>
        </p:nvSpPr>
        <p:spPr>
          <a:xfrm>
            <a:off x="4419846" y="109476"/>
            <a:ext cx="3396729" cy="97145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6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9ECC5E8-F453-33AA-1572-68915A7BDFF8}"/>
              </a:ext>
            </a:extLst>
          </p:cNvPr>
          <p:cNvCxnSpPr>
            <a:cxnSpLocks/>
          </p:cNvCxnSpPr>
          <p:nvPr/>
        </p:nvCxnSpPr>
        <p:spPr>
          <a:xfrm flipV="1">
            <a:off x="6048519" y="1069782"/>
            <a:ext cx="0" cy="535982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161A2C8D-AA86-E4DA-ED98-F5781B418ED7}"/>
              </a:ext>
            </a:extLst>
          </p:cNvPr>
          <p:cNvCxnSpPr>
            <a:cxnSpLocks/>
          </p:cNvCxnSpPr>
          <p:nvPr/>
        </p:nvCxnSpPr>
        <p:spPr>
          <a:xfrm flipV="1">
            <a:off x="3828596" y="1589095"/>
            <a:ext cx="0" cy="306202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F0FD1E5-6DC4-389B-A0CC-707DCBC5D2AB}"/>
              </a:ext>
            </a:extLst>
          </p:cNvPr>
          <p:cNvSpPr txBox="1"/>
          <p:nvPr/>
        </p:nvSpPr>
        <p:spPr>
          <a:xfrm>
            <a:off x="7816574" y="1966233"/>
            <a:ext cx="1781359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Etiology Non-</a:t>
            </a:r>
            <a:r>
              <a:rPr kumimoji="0" lang="en-US" altLang="ja-JP" sz="1100" b="1" kern="0" dirty="0" err="1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NaFLD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/ non-NASH(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=99)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554A1D4-6102-5188-8167-D0AD1D5B4DC9}"/>
              </a:ext>
            </a:extLst>
          </p:cNvPr>
          <p:cNvSpPr txBox="1"/>
          <p:nvPr/>
        </p:nvSpPr>
        <p:spPr>
          <a:xfrm>
            <a:off x="3188372" y="1966233"/>
            <a:ext cx="1280449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Etiology NAFLD/ NASH(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=76)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AB5B059-CFEE-DDEB-FBCA-71A6BBD77F18}"/>
              </a:ext>
            </a:extLst>
          </p:cNvPr>
          <p:cNvSpPr/>
          <p:nvPr/>
        </p:nvSpPr>
        <p:spPr>
          <a:xfrm>
            <a:off x="3122072" y="1895297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3490C272-8E6A-74DE-4EDE-9E386D3C3BE9}"/>
              </a:ext>
            </a:extLst>
          </p:cNvPr>
          <p:cNvSpPr/>
          <p:nvPr/>
        </p:nvSpPr>
        <p:spPr>
          <a:xfrm>
            <a:off x="8039235" y="1895297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8A03ECA2-1AB5-BC80-7F76-682CD4980BD0}"/>
              </a:ext>
            </a:extLst>
          </p:cNvPr>
          <p:cNvSpPr txBox="1"/>
          <p:nvPr/>
        </p:nvSpPr>
        <p:spPr>
          <a:xfrm>
            <a:off x="7966967" y="4244519"/>
            <a:ext cx="1556412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Etiology Non-</a:t>
            </a:r>
            <a:r>
              <a:rPr kumimoji="0" lang="en-US" altLang="ja-JP" sz="1100" b="1" kern="0" dirty="0" err="1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NaFLD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/ non-NASH(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=143)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D51AC51E-682A-C8C4-354E-BF1FD64F4DFE}"/>
              </a:ext>
            </a:extLst>
          </p:cNvPr>
          <p:cNvSpPr/>
          <p:nvPr/>
        </p:nvSpPr>
        <p:spPr>
          <a:xfrm>
            <a:off x="8039235" y="4244519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29977BA-08FD-1927-0EC2-E973022CFBE6}"/>
              </a:ext>
            </a:extLst>
          </p:cNvPr>
          <p:cNvSpPr txBox="1"/>
          <p:nvPr/>
        </p:nvSpPr>
        <p:spPr>
          <a:xfrm>
            <a:off x="3134653" y="4244519"/>
            <a:ext cx="1387886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Etiology NASH/ NAFLD 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=32)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9429D731-8E0F-9F8B-9003-98A2012892F4}"/>
              </a:ext>
            </a:extLst>
          </p:cNvPr>
          <p:cNvSpPr/>
          <p:nvPr/>
        </p:nvSpPr>
        <p:spPr>
          <a:xfrm>
            <a:off x="3122072" y="4244519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A8185B87-F2B4-1EA0-AAA1-DB1CA4C765A9}"/>
              </a:ext>
            </a:extLst>
          </p:cNvPr>
          <p:cNvCxnSpPr>
            <a:cxnSpLocks/>
          </p:cNvCxnSpPr>
          <p:nvPr/>
        </p:nvCxnSpPr>
        <p:spPr>
          <a:xfrm flipV="1">
            <a:off x="8705248" y="1567753"/>
            <a:ext cx="0" cy="345214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46FB44BE-A92F-E67A-4B1C-3771F48EDDC1}"/>
              </a:ext>
            </a:extLst>
          </p:cNvPr>
          <p:cNvCxnSpPr>
            <a:cxnSpLocks/>
          </p:cNvCxnSpPr>
          <p:nvPr/>
        </p:nvCxnSpPr>
        <p:spPr>
          <a:xfrm flipV="1">
            <a:off x="3806767" y="2461946"/>
            <a:ext cx="0" cy="1782573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5758CE42-81A7-BC75-E1C1-B4E126406C49}"/>
              </a:ext>
            </a:extLst>
          </p:cNvPr>
          <p:cNvCxnSpPr>
            <a:cxnSpLocks/>
          </p:cNvCxnSpPr>
          <p:nvPr/>
        </p:nvCxnSpPr>
        <p:spPr>
          <a:xfrm flipV="1">
            <a:off x="8745759" y="2461946"/>
            <a:ext cx="0" cy="1782573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9063A0E-8DD7-7396-FDE8-C33F78132899}"/>
              </a:ext>
            </a:extLst>
          </p:cNvPr>
          <p:cNvSpPr/>
          <p:nvPr/>
        </p:nvSpPr>
        <p:spPr>
          <a:xfrm>
            <a:off x="5080665" y="5212132"/>
            <a:ext cx="2350931" cy="566650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D8FAB5D-35FF-CDCD-EAFC-90FBCF08C03D}"/>
              </a:ext>
            </a:extLst>
          </p:cNvPr>
          <p:cNvSpPr txBox="1"/>
          <p:nvPr/>
        </p:nvSpPr>
        <p:spPr>
          <a:xfrm>
            <a:off x="5029154" y="5174763"/>
            <a:ext cx="2388446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Propensity score matching</a:t>
            </a:r>
          </a:p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1:1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4E3570C-CCDB-6261-2BEA-EE09941DB67E}"/>
              </a:ext>
            </a:extLst>
          </p:cNvPr>
          <p:cNvSpPr txBox="1"/>
          <p:nvPr/>
        </p:nvSpPr>
        <p:spPr>
          <a:xfrm>
            <a:off x="3001745" y="6081374"/>
            <a:ext cx="1503116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 Etiology NASH/ </a:t>
            </a:r>
          </a:p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NAFLD 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=30)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15B800A-CD00-E490-2732-FAD5FBD36917}"/>
              </a:ext>
            </a:extLst>
          </p:cNvPr>
          <p:cNvSpPr/>
          <p:nvPr/>
        </p:nvSpPr>
        <p:spPr>
          <a:xfrm>
            <a:off x="3122072" y="6102907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2BF0B4F-219D-5592-8BB1-550064DEC93B}"/>
              </a:ext>
            </a:extLst>
          </p:cNvPr>
          <p:cNvSpPr txBox="1"/>
          <p:nvPr/>
        </p:nvSpPr>
        <p:spPr>
          <a:xfrm>
            <a:off x="8019779" y="6081374"/>
            <a:ext cx="1503116" cy="4957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defTabSz="438253">
              <a:lnSpc>
                <a:spcPct val="125000"/>
              </a:lnSpc>
              <a:defRPr/>
            </a:pP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Etiology Non-</a:t>
            </a:r>
            <a:r>
              <a:rPr kumimoji="0" lang="en-US" altLang="ja-JP" sz="1100" b="1" kern="0" dirty="0" err="1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NaFLD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/ non-NASH(</a:t>
            </a:r>
            <a:r>
              <a:rPr kumimoji="0" lang="en-US" altLang="ja-JP" sz="1100" b="1" i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n</a:t>
            </a:r>
            <a:r>
              <a:rPr kumimoji="0" lang="en-US" altLang="ja-JP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=30)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E8C91606-0BC7-2B8D-3A78-479AE6D61927}"/>
              </a:ext>
            </a:extLst>
          </p:cNvPr>
          <p:cNvSpPr/>
          <p:nvPr/>
        </p:nvSpPr>
        <p:spPr>
          <a:xfrm>
            <a:off x="8039235" y="6119290"/>
            <a:ext cx="1413049" cy="56664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339FBB56-FF30-32E3-01F2-6F639C21BC1A}"/>
              </a:ext>
            </a:extLst>
          </p:cNvPr>
          <p:cNvCxnSpPr>
            <a:cxnSpLocks/>
          </p:cNvCxnSpPr>
          <p:nvPr/>
        </p:nvCxnSpPr>
        <p:spPr>
          <a:xfrm>
            <a:off x="3828596" y="5487103"/>
            <a:ext cx="1252069" cy="0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ECAD7EC8-0123-1333-8E6E-ECA6C1EAF96F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7431596" y="5495457"/>
            <a:ext cx="1333065" cy="0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3FC25EF3-C6BA-817C-C3B1-7A3C938CCA7F}"/>
              </a:ext>
            </a:extLst>
          </p:cNvPr>
          <p:cNvCxnSpPr>
            <a:cxnSpLocks/>
            <a:endCxn id="60" idx="2"/>
          </p:cNvCxnSpPr>
          <p:nvPr/>
        </p:nvCxnSpPr>
        <p:spPr>
          <a:xfrm flipH="1" flipV="1">
            <a:off x="8745760" y="4811168"/>
            <a:ext cx="18901" cy="1291739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858FB3CF-301F-4155-7A6E-77FE87D59AE8}"/>
              </a:ext>
            </a:extLst>
          </p:cNvPr>
          <p:cNvCxnSpPr>
            <a:cxnSpLocks/>
            <a:endCxn id="64" idx="2"/>
          </p:cNvCxnSpPr>
          <p:nvPr/>
        </p:nvCxnSpPr>
        <p:spPr>
          <a:xfrm flipV="1">
            <a:off x="3828596" y="4811168"/>
            <a:ext cx="1" cy="1312510"/>
          </a:xfrm>
          <a:prstGeom prst="line">
            <a:avLst/>
          </a:prstGeom>
          <a:noFill/>
          <a:ln w="317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405830-EB40-C954-066F-37D99FCB8D4D}"/>
              </a:ext>
            </a:extLst>
          </p:cNvPr>
          <p:cNvSpPr txBox="1"/>
          <p:nvPr/>
        </p:nvSpPr>
        <p:spPr>
          <a:xfrm>
            <a:off x="536028" y="420414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>
                <a:latin typeface="Times New Roman" panose="02020603050405020304" pitchFamily="18" charset="0"/>
                <a:cs typeface="Times New Roman" panose="02020603050405020304" pitchFamily="18" charset="0"/>
              </a:rPr>
              <a:t>Supple Fig1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9D58592-0AE5-9B90-2935-C338DC96570A}"/>
              </a:ext>
            </a:extLst>
          </p:cNvPr>
          <p:cNvSpPr txBox="1"/>
          <p:nvPr/>
        </p:nvSpPr>
        <p:spPr>
          <a:xfrm>
            <a:off x="4129566" y="2558416"/>
            <a:ext cx="195121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38253"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Modification</a:t>
            </a:r>
          </a:p>
          <a:p>
            <a:pPr defTabSz="438253">
              <a:defRPr/>
            </a:pPr>
            <a:r>
              <a:rPr lang="en-US" altLang="ja-JP" sz="110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ASH/No fatty liver or </a:t>
            </a:r>
          </a:p>
          <a:p>
            <a:pPr defTabSz="438253">
              <a:defRPr/>
            </a:pPr>
            <a:r>
              <a:rPr lang="en-US" altLang="ja-JP" sz="1100" dirty="0">
                <a:solidFill>
                  <a:prstClr val="black"/>
                </a:solidFill>
                <a:latin typeface="Times New Roman" panose="02020603050405020304" pitchFamily="18" charset="0"/>
                <a:ea typeface="游ゴシック" panose="020B0400000000000000" pitchFamily="50" charset="-128"/>
                <a:cs typeface="Times New Roman" panose="02020603050405020304" pitchFamily="18" charset="0"/>
              </a:rPr>
              <a:t>obesity in medical history(n=44)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57C4BF0-01B1-C7B5-27B3-EF395B173FB8}"/>
              </a:ext>
            </a:extLst>
          </p:cNvPr>
          <p:cNvSpPr/>
          <p:nvPr/>
        </p:nvSpPr>
        <p:spPr>
          <a:xfrm>
            <a:off x="3856289" y="2582706"/>
            <a:ext cx="1836353" cy="715689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F4FC1C62-498D-66DF-669B-AB05D7A5467F}"/>
              </a:ext>
            </a:extLst>
          </p:cNvPr>
          <p:cNvCxnSpPr>
            <a:cxnSpLocks/>
          </p:cNvCxnSpPr>
          <p:nvPr/>
        </p:nvCxnSpPr>
        <p:spPr>
          <a:xfrm>
            <a:off x="5692642" y="2831277"/>
            <a:ext cx="3012606" cy="692607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368A947-B507-C53F-837E-2183CD277415}"/>
              </a:ext>
            </a:extLst>
          </p:cNvPr>
          <p:cNvCxnSpPr>
            <a:cxnSpLocks/>
          </p:cNvCxnSpPr>
          <p:nvPr/>
        </p:nvCxnSpPr>
        <p:spPr>
          <a:xfrm>
            <a:off x="4572191" y="4517786"/>
            <a:ext cx="494034" cy="100076"/>
          </a:xfrm>
          <a:prstGeom prst="straightConnector1">
            <a:avLst/>
          </a:prstGeom>
          <a:noFill/>
          <a:ln w="15875" cap="flat" cmpd="sng" algn="ctr">
            <a:solidFill>
              <a:sysClr val="windowText" lastClr="000000"/>
            </a:solidFill>
            <a:prstDash val="dash"/>
            <a:miter lim="800000"/>
            <a:tailEnd type="arrow"/>
          </a:ln>
          <a:effectLst/>
        </p:spPr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C2CAAB8-86CD-F5D7-C325-0DAAF033FA46}"/>
              </a:ext>
            </a:extLst>
          </p:cNvPr>
          <p:cNvSpPr/>
          <p:nvPr/>
        </p:nvSpPr>
        <p:spPr>
          <a:xfrm>
            <a:off x="5106736" y="4216134"/>
            <a:ext cx="2350930" cy="692607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A16B242-AD53-5DF2-F547-1C9FA3A47902}"/>
              </a:ext>
            </a:extLst>
          </p:cNvPr>
          <p:cNvSpPr txBox="1"/>
          <p:nvPr/>
        </p:nvSpPr>
        <p:spPr>
          <a:xfrm>
            <a:off x="5112614" y="4282309"/>
            <a:ext cx="24170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continue treatment up to 12 weeks</a:t>
            </a:r>
          </a:p>
          <a:p>
            <a:r>
              <a:rPr lang="en-US" altLang="ja-JP" sz="1200" b="1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NASH/NAFLD        non-NASH</a:t>
            </a:r>
          </a:p>
          <a:p>
            <a:r>
              <a:rPr lang="en-US" altLang="ja-JP" sz="1200" b="1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    (n=27)                    (n=110)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3F51CCAA-6C8E-BF02-9630-15FC0CDA797A}"/>
              </a:ext>
            </a:extLst>
          </p:cNvPr>
          <p:cNvCxnSpPr>
            <a:cxnSpLocks/>
          </p:cNvCxnSpPr>
          <p:nvPr/>
        </p:nvCxnSpPr>
        <p:spPr>
          <a:xfrm flipH="1">
            <a:off x="7492249" y="4527844"/>
            <a:ext cx="497558" cy="85255"/>
          </a:xfrm>
          <a:prstGeom prst="straightConnector1">
            <a:avLst/>
          </a:prstGeom>
          <a:noFill/>
          <a:ln w="15875" cap="flat" cmpd="sng" algn="ctr">
            <a:solidFill>
              <a:sysClr val="windowText" lastClr="000000"/>
            </a:solidFill>
            <a:prstDash val="dash"/>
            <a:miter lim="800000"/>
            <a:tailEnd type="arrow"/>
          </a:ln>
          <a:effectLst/>
        </p:spPr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41E3B2AD-0950-4DB3-B468-F9F8B3F0A48D}"/>
              </a:ext>
            </a:extLst>
          </p:cNvPr>
          <p:cNvCxnSpPr>
            <a:cxnSpLocks/>
          </p:cNvCxnSpPr>
          <p:nvPr/>
        </p:nvCxnSpPr>
        <p:spPr>
          <a:xfrm>
            <a:off x="4613381" y="6350710"/>
            <a:ext cx="494034" cy="100076"/>
          </a:xfrm>
          <a:prstGeom prst="straightConnector1">
            <a:avLst/>
          </a:prstGeom>
          <a:noFill/>
          <a:ln w="15875" cap="flat" cmpd="sng" algn="ctr">
            <a:solidFill>
              <a:sysClr val="windowText" lastClr="000000"/>
            </a:solidFill>
            <a:prstDash val="dash"/>
            <a:miter lim="800000"/>
            <a:tailEnd type="arrow"/>
          </a:ln>
          <a:effectLst/>
        </p:spPr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7556DDA-BBE7-E003-96FA-41B90724BE5D}"/>
              </a:ext>
            </a:extLst>
          </p:cNvPr>
          <p:cNvSpPr txBox="1"/>
          <p:nvPr/>
        </p:nvSpPr>
        <p:spPr>
          <a:xfrm>
            <a:off x="5153804" y="6078162"/>
            <a:ext cx="24170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1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continue treatment up to 12 weeks</a:t>
            </a:r>
          </a:p>
          <a:p>
            <a:r>
              <a:rPr lang="en-US" altLang="ja-JP" sz="1200" b="1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NASH/NAFLD        non-NASH</a:t>
            </a:r>
          </a:p>
          <a:p>
            <a:r>
              <a:rPr lang="en-US" altLang="ja-JP" sz="1200" b="1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    (n=26)                    (n=20)</a:t>
            </a: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29A0002A-4E8F-4486-415F-6DC737ED5B37}"/>
              </a:ext>
            </a:extLst>
          </p:cNvPr>
          <p:cNvCxnSpPr>
            <a:cxnSpLocks/>
          </p:cNvCxnSpPr>
          <p:nvPr/>
        </p:nvCxnSpPr>
        <p:spPr>
          <a:xfrm flipH="1">
            <a:off x="7533439" y="6360768"/>
            <a:ext cx="497558" cy="85255"/>
          </a:xfrm>
          <a:prstGeom prst="straightConnector1">
            <a:avLst/>
          </a:prstGeom>
          <a:noFill/>
          <a:ln w="15875" cap="flat" cmpd="sng" algn="ctr">
            <a:solidFill>
              <a:sysClr val="windowText" lastClr="000000"/>
            </a:solidFill>
            <a:prstDash val="dash"/>
            <a:miter lim="800000"/>
            <a:tailEnd type="arrow"/>
          </a:ln>
          <a:effectLst/>
        </p:spPr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5458AD2-AC3F-333D-6FB2-2EAB053F2312}"/>
              </a:ext>
            </a:extLst>
          </p:cNvPr>
          <p:cNvSpPr/>
          <p:nvPr/>
        </p:nvSpPr>
        <p:spPr>
          <a:xfrm>
            <a:off x="5172639" y="6036701"/>
            <a:ext cx="2350930" cy="692607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 defTabSz="438253">
              <a:defRPr/>
            </a:pPr>
            <a:endParaRPr kumimoji="0" lang="ja-JP" altLang="en-US" sz="1100" kern="0">
              <a:solidFill>
                <a:prstClr val="white"/>
              </a:solidFill>
              <a:latin typeface="Times New Roman" panose="02020603050405020304" pitchFamily="18" charset="0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8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CEE124-7660-F26F-B4AC-B04AAD2E4CC4}"/>
              </a:ext>
            </a:extLst>
          </p:cNvPr>
          <p:cNvSpPr txBox="1"/>
          <p:nvPr/>
        </p:nvSpPr>
        <p:spPr>
          <a:xfrm>
            <a:off x="9110670" y="5454253"/>
            <a:ext cx="8547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P=0.0045</a:t>
            </a:r>
            <a:endParaRPr lang="ja-JP" altLang="en-US" sz="135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283B61-1009-9B11-398D-87B17B2766BC}"/>
              </a:ext>
            </a:extLst>
          </p:cNvPr>
          <p:cNvSpPr txBox="1"/>
          <p:nvPr/>
        </p:nvSpPr>
        <p:spPr>
          <a:xfrm>
            <a:off x="4529569" y="5475686"/>
            <a:ext cx="1136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0.048±0.072</a:t>
            </a:r>
            <a:endParaRPr lang="ja-JP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34B226E-15F7-DB47-655B-310954B9E327}"/>
              </a:ext>
            </a:extLst>
          </p:cNvPr>
          <p:cNvSpPr txBox="1"/>
          <p:nvPr/>
        </p:nvSpPr>
        <p:spPr>
          <a:xfrm>
            <a:off x="6605200" y="5472111"/>
            <a:ext cx="1136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0.194±0.036</a:t>
            </a:r>
            <a:endParaRPr lang="ja-JP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A63FB6-F66A-BED7-28DB-E1D09C70439A}"/>
              </a:ext>
            </a:extLst>
          </p:cNvPr>
          <p:cNvSpPr txBox="1"/>
          <p:nvPr/>
        </p:nvSpPr>
        <p:spPr>
          <a:xfrm>
            <a:off x="536028" y="4204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Fig2a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09842F-B5A4-E6BF-8ABA-180AD2C878AC}"/>
              </a:ext>
            </a:extLst>
          </p:cNvPr>
          <p:cNvSpPr txBox="1"/>
          <p:nvPr/>
        </p:nvSpPr>
        <p:spPr>
          <a:xfrm rot="10800000">
            <a:off x="2975219" y="2459422"/>
            <a:ext cx="461665" cy="139397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ALBI Change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DA3E7D-091A-76DE-89AD-C91D04D34373}"/>
              </a:ext>
            </a:extLst>
          </p:cNvPr>
          <p:cNvSpPr txBox="1"/>
          <p:nvPr/>
        </p:nvSpPr>
        <p:spPr>
          <a:xfrm>
            <a:off x="4270753" y="4876800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</a:t>
            </a:r>
          </a:p>
          <a:p>
            <a:pPr algn="ctr"/>
            <a:r>
              <a:rPr lang="en-US" altLang="ja-JP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N=27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71BDC76-059D-2D01-33EC-DECBD608F2D1}"/>
              </a:ext>
            </a:extLst>
          </p:cNvPr>
          <p:cNvSpPr txBox="1"/>
          <p:nvPr/>
        </p:nvSpPr>
        <p:spPr>
          <a:xfrm>
            <a:off x="5922147" y="4871546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</a:p>
          <a:p>
            <a:pPr algn="ctr"/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N=110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08B04AE-8171-6BD5-9A0C-4420DD8F8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931" y="1072713"/>
            <a:ext cx="52959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25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CEE124-7660-F26F-B4AC-B04AAD2E4CC4}"/>
              </a:ext>
            </a:extLst>
          </p:cNvPr>
          <p:cNvSpPr txBox="1"/>
          <p:nvPr/>
        </p:nvSpPr>
        <p:spPr>
          <a:xfrm>
            <a:off x="9110670" y="5454253"/>
            <a:ext cx="8547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P=0.1369</a:t>
            </a:r>
            <a:endParaRPr lang="ja-JP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DEA990-3326-B833-38A1-F4695AFEF336}"/>
              </a:ext>
            </a:extLst>
          </p:cNvPr>
          <p:cNvSpPr txBox="1"/>
          <p:nvPr/>
        </p:nvSpPr>
        <p:spPr>
          <a:xfrm>
            <a:off x="4387504" y="5173332"/>
            <a:ext cx="113685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N=26</a:t>
            </a:r>
          </a:p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0.024±0.084</a:t>
            </a:r>
            <a:endParaRPr lang="ja-JP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93549F-CD89-76A2-5997-8B9527134E69}"/>
              </a:ext>
            </a:extLst>
          </p:cNvPr>
          <p:cNvSpPr txBox="1"/>
          <p:nvPr/>
        </p:nvSpPr>
        <p:spPr>
          <a:xfrm>
            <a:off x="6863691" y="5169757"/>
            <a:ext cx="113685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N=20</a:t>
            </a:r>
          </a:p>
          <a:p>
            <a:pPr algn="ctr"/>
            <a:r>
              <a:rPr lang="en-US" altLang="ja-JP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0.219±0.096</a:t>
            </a:r>
            <a:endParaRPr lang="ja-JP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7EDDB6-F050-94AF-893C-256C10EC2D5D}"/>
              </a:ext>
            </a:extLst>
          </p:cNvPr>
          <p:cNvSpPr txBox="1"/>
          <p:nvPr/>
        </p:nvSpPr>
        <p:spPr>
          <a:xfrm>
            <a:off x="536028" y="420414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Fig2b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86C6C05-2F72-0902-5708-FCF9AA9A72DE}"/>
              </a:ext>
            </a:extLst>
          </p:cNvPr>
          <p:cNvSpPr txBox="1"/>
          <p:nvPr/>
        </p:nvSpPr>
        <p:spPr>
          <a:xfrm rot="10800000">
            <a:off x="2365620" y="2322788"/>
            <a:ext cx="461665" cy="139397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ALBI Change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C71A11-DB59-B80A-5C3D-1F250B2DBFAB}"/>
              </a:ext>
            </a:extLst>
          </p:cNvPr>
          <p:cNvSpPr txBox="1"/>
          <p:nvPr/>
        </p:nvSpPr>
        <p:spPr>
          <a:xfrm>
            <a:off x="4035973" y="4740166"/>
            <a:ext cx="170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8614741-3DE2-3E9F-D0D0-5FD0D53A7C90}"/>
              </a:ext>
            </a:extLst>
          </p:cNvPr>
          <p:cNvSpPr txBox="1"/>
          <p:nvPr/>
        </p:nvSpPr>
        <p:spPr>
          <a:xfrm>
            <a:off x="6206354" y="4734912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9B45289-8909-F46E-5AB2-EB47AC27F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659" y="946589"/>
            <a:ext cx="52959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63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6DE6A9-F148-0CFE-9EBB-0A23BDBF720C}"/>
              </a:ext>
            </a:extLst>
          </p:cNvPr>
          <p:cNvSpPr txBox="1"/>
          <p:nvPr/>
        </p:nvSpPr>
        <p:spPr>
          <a:xfrm>
            <a:off x="536028" y="4204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Fig3a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E2525C-290A-D976-F21F-789A31FB97D4}"/>
              </a:ext>
            </a:extLst>
          </p:cNvPr>
          <p:cNvSpPr txBox="1"/>
          <p:nvPr/>
        </p:nvSpPr>
        <p:spPr>
          <a:xfrm>
            <a:off x="7684853" y="4066160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P=0.8927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E773C1-4EAF-DD5D-544E-C92F3C0EB2A2}"/>
              </a:ext>
            </a:extLst>
          </p:cNvPr>
          <p:cNvSpPr txBox="1"/>
          <p:nvPr/>
        </p:nvSpPr>
        <p:spPr>
          <a:xfrm>
            <a:off x="3210130" y="5768503"/>
            <a:ext cx="4640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OS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HCC    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26.0 month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NAFLD/NASH  HCC      23.2 month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FDCFD1-5DE0-1F8B-30BE-3DA7E8A5525C}"/>
              </a:ext>
            </a:extLst>
          </p:cNvPr>
          <p:cNvSpPr txBox="1"/>
          <p:nvPr/>
        </p:nvSpPr>
        <p:spPr>
          <a:xfrm>
            <a:off x="494324" y="4863829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DAE79AB-071A-6F68-C7DB-2CADD9DDE6A0}"/>
              </a:ext>
            </a:extLst>
          </p:cNvPr>
          <p:cNvSpPr txBox="1"/>
          <p:nvPr/>
        </p:nvSpPr>
        <p:spPr>
          <a:xfrm>
            <a:off x="1582809" y="4779190"/>
            <a:ext cx="62674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            142    122     88      62        38       25        9          7          1</a:t>
            </a:r>
          </a:p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NASH/NAFLD HCC                             32      31      24      19        13        9         5         4           1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EFBDC21-FC40-30AA-1EDE-FECDFDC45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883" y="1491099"/>
            <a:ext cx="4701970" cy="328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4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B38C27D-95C7-F6A3-217D-BA29312D9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948" y="2256277"/>
            <a:ext cx="5613400" cy="25400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6DE6A9-F148-0CFE-9EBB-0A23BDBF720C}"/>
              </a:ext>
            </a:extLst>
          </p:cNvPr>
          <p:cNvSpPr txBox="1"/>
          <p:nvPr/>
        </p:nvSpPr>
        <p:spPr>
          <a:xfrm>
            <a:off x="536028" y="420414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Fig3b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E2525C-290A-D976-F21F-789A31FB97D4}"/>
              </a:ext>
            </a:extLst>
          </p:cNvPr>
          <p:cNvSpPr txBox="1"/>
          <p:nvPr/>
        </p:nvSpPr>
        <p:spPr>
          <a:xfrm>
            <a:off x="7684853" y="4066160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P=0.1209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F13C4F-E120-F9E2-8A38-8974473A7F59}"/>
              </a:ext>
            </a:extLst>
          </p:cNvPr>
          <p:cNvSpPr txBox="1"/>
          <p:nvPr/>
        </p:nvSpPr>
        <p:spPr>
          <a:xfrm>
            <a:off x="3840166" y="5719863"/>
            <a:ext cx="30075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PFS</a:t>
            </a:r>
          </a:p>
          <a:p>
            <a:pPr algn="ctr"/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HCC     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7.30 month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 HCC      11.30 month</a:t>
            </a:r>
          </a:p>
          <a:p>
            <a:pPr algn="ctr"/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B55A880-16A7-C448-0A52-EDCFBDEA1778}"/>
              </a:ext>
            </a:extLst>
          </p:cNvPr>
          <p:cNvSpPr txBox="1"/>
          <p:nvPr/>
        </p:nvSpPr>
        <p:spPr>
          <a:xfrm>
            <a:off x="1005292" y="4990289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40E65D-22D7-31E3-129B-968398E82383}"/>
              </a:ext>
            </a:extLst>
          </p:cNvPr>
          <p:cNvSpPr txBox="1"/>
          <p:nvPr/>
        </p:nvSpPr>
        <p:spPr>
          <a:xfrm>
            <a:off x="2100259" y="4905208"/>
            <a:ext cx="49629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77     41      23      13       3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NASH/NAFLD HCC         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24     14       7        6        3        3 </a:t>
            </a:r>
          </a:p>
        </p:txBody>
      </p:sp>
    </p:spTree>
    <p:extLst>
      <p:ext uri="{BB962C8B-B14F-4D97-AF65-F5344CB8AC3E}">
        <p14:creationId xmlns:p14="http://schemas.microsoft.com/office/powerpoint/2010/main" val="2795685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44E903D-BD07-0582-505A-F95396CE7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475" y="2159000"/>
            <a:ext cx="5588000" cy="25400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6DE6A9-F148-0CFE-9EBB-0A23BDBF720C}"/>
              </a:ext>
            </a:extLst>
          </p:cNvPr>
          <p:cNvSpPr txBox="1"/>
          <p:nvPr/>
        </p:nvSpPr>
        <p:spPr>
          <a:xfrm>
            <a:off x="536028" y="4204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Fig3c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E2525C-290A-D976-F21F-789A31FB97D4}"/>
              </a:ext>
            </a:extLst>
          </p:cNvPr>
          <p:cNvSpPr txBox="1"/>
          <p:nvPr/>
        </p:nvSpPr>
        <p:spPr>
          <a:xfrm>
            <a:off x="7684853" y="406616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 </a:t>
            </a:r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5208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F13C4F-E120-F9E2-8A38-8974473A7F59}"/>
              </a:ext>
            </a:extLst>
          </p:cNvPr>
          <p:cNvSpPr txBox="1"/>
          <p:nvPr/>
        </p:nvSpPr>
        <p:spPr>
          <a:xfrm>
            <a:off x="3372798" y="5622585"/>
            <a:ext cx="29306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PPS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HCC    </a:t>
            </a:r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12.8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month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 HCC    13.5 month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A1CBF0-C7B3-CA62-04DA-64B73ED2D486}"/>
              </a:ext>
            </a:extLst>
          </p:cNvPr>
          <p:cNvSpPr txBox="1"/>
          <p:nvPr/>
        </p:nvSpPr>
        <p:spPr>
          <a:xfrm>
            <a:off x="836577" y="4863829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9246DD-6AEC-A155-1335-0A53D6161C95}"/>
              </a:ext>
            </a:extLst>
          </p:cNvPr>
          <p:cNvSpPr txBox="1"/>
          <p:nvPr/>
        </p:nvSpPr>
        <p:spPr>
          <a:xfrm>
            <a:off x="2062263" y="4779190"/>
            <a:ext cx="5622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 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136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81    52    29     12      8      4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</a:t>
            </a:r>
          </a:p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NASH/NAFLD HCC                 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18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5       3       3      1            </a:t>
            </a:r>
          </a:p>
        </p:txBody>
      </p:sp>
    </p:spTree>
    <p:extLst>
      <p:ext uri="{BB962C8B-B14F-4D97-AF65-F5344CB8AC3E}">
        <p14:creationId xmlns:p14="http://schemas.microsoft.com/office/powerpoint/2010/main" val="131512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FFE9C1-1C45-D61F-4022-12F571B667C1}"/>
              </a:ext>
            </a:extLst>
          </p:cNvPr>
          <p:cNvSpPr txBox="1"/>
          <p:nvPr/>
        </p:nvSpPr>
        <p:spPr>
          <a:xfrm>
            <a:off x="536028" y="4204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Fig4a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2F1426-327A-DBDD-9214-5181CDFC39C1}"/>
              </a:ext>
            </a:extLst>
          </p:cNvPr>
          <p:cNvSpPr txBox="1"/>
          <p:nvPr/>
        </p:nvSpPr>
        <p:spPr>
          <a:xfrm>
            <a:off x="1049993" y="4961106"/>
            <a:ext cx="10858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0792ED-94AE-3C87-6F29-427A260CCD17}"/>
              </a:ext>
            </a:extLst>
          </p:cNvPr>
          <p:cNvSpPr txBox="1"/>
          <p:nvPr/>
        </p:nvSpPr>
        <p:spPr>
          <a:xfrm>
            <a:off x="2092969" y="4876467"/>
            <a:ext cx="51307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23     18      16       10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4         3       1     NASH/NAFLD HCC          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29     23      18       12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4       1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AC9EB52-6DE1-91A4-D802-E5C4166451D0}"/>
              </a:ext>
            </a:extLst>
          </p:cNvPr>
          <p:cNvSpPr txBox="1"/>
          <p:nvPr/>
        </p:nvSpPr>
        <p:spPr>
          <a:xfrm>
            <a:off x="4015266" y="5768503"/>
            <a:ext cx="30075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OS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 HCC     24.0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month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 HCC      28.0 month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4A6AF0D-9FCD-8281-449D-54409C20A26F}"/>
              </a:ext>
            </a:extLst>
          </p:cNvPr>
          <p:cNvSpPr txBox="1"/>
          <p:nvPr/>
        </p:nvSpPr>
        <p:spPr>
          <a:xfrm>
            <a:off x="7941258" y="4066160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P=0.2393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0D98A9F-053C-C36A-3A95-F951E5C1C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720" y="1864552"/>
            <a:ext cx="6264131" cy="283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10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8FC2686-2BCA-B6AF-15B9-58DD058B9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8484" y="2161902"/>
            <a:ext cx="6059416" cy="274181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7A8BD5-710F-9CE7-5149-78E80AA730D9}"/>
              </a:ext>
            </a:extLst>
          </p:cNvPr>
          <p:cNvSpPr txBox="1"/>
          <p:nvPr/>
        </p:nvSpPr>
        <p:spPr>
          <a:xfrm>
            <a:off x="536028" y="420414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>
                <a:latin typeface="Times New Roman" panose="02020603050405020304" pitchFamily="18" charset="0"/>
                <a:cs typeface="Times New Roman" panose="02020603050405020304" pitchFamily="18" charset="0"/>
              </a:rPr>
              <a:t> Supple Fig4b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81309ED-31AF-4820-B339-2BF0C5F21DAC}"/>
              </a:ext>
            </a:extLst>
          </p:cNvPr>
          <p:cNvSpPr txBox="1"/>
          <p:nvPr/>
        </p:nvSpPr>
        <p:spPr>
          <a:xfrm>
            <a:off x="1236627" y="4961106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B8F65B3-65A6-8512-4C2C-FACA7576DA7D}"/>
              </a:ext>
            </a:extLst>
          </p:cNvPr>
          <p:cNvSpPr txBox="1"/>
          <p:nvPr/>
        </p:nvSpPr>
        <p:spPr>
          <a:xfrm>
            <a:off x="2157413" y="4876467"/>
            <a:ext cx="5002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16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4       3        1        0</a:t>
            </a:r>
          </a:p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NASH/NAFLD HCC                30      24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7       6        3        1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297BE18-5467-A2C0-F241-C37397BB47E0}"/>
              </a:ext>
            </a:extLst>
          </p:cNvPr>
          <p:cNvSpPr txBox="1"/>
          <p:nvPr/>
        </p:nvSpPr>
        <p:spPr>
          <a:xfrm>
            <a:off x="4072972" y="5768503"/>
            <a:ext cx="28921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PFS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HCC     6.1 month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 HCC      11.9 month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4267947-FB2F-3173-D9D4-2DE1A15AAF7B}"/>
              </a:ext>
            </a:extLst>
          </p:cNvPr>
          <p:cNvSpPr txBox="1"/>
          <p:nvPr/>
        </p:nvSpPr>
        <p:spPr>
          <a:xfrm>
            <a:off x="8132326" y="4066160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P=0.1000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573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C73FFCB-0F6B-24BC-3F6F-9D63FF9D7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384" y="1981533"/>
            <a:ext cx="6005602" cy="271746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D2311E-E955-A453-BCCA-E1F9C66999B7}"/>
              </a:ext>
            </a:extLst>
          </p:cNvPr>
          <p:cNvSpPr txBox="1"/>
          <p:nvPr/>
        </p:nvSpPr>
        <p:spPr>
          <a:xfrm>
            <a:off x="536028" y="42041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 Fig4c</a:t>
            </a:r>
            <a:endParaRPr kumimoji="1"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232449A-6C22-418A-4AE9-D1B37A487036}"/>
              </a:ext>
            </a:extLst>
          </p:cNvPr>
          <p:cNvSpPr txBox="1"/>
          <p:nvPr/>
        </p:nvSpPr>
        <p:spPr>
          <a:xfrm>
            <a:off x="1022313" y="4961106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at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endParaRPr kumimoji="1" lang="ja-JP" alt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409F4C0-5D69-C501-0689-B9F5727C8970}"/>
              </a:ext>
            </a:extLst>
          </p:cNvPr>
          <p:cNvSpPr txBox="1"/>
          <p:nvPr/>
        </p:nvSpPr>
        <p:spPr>
          <a:xfrm>
            <a:off x="2157413" y="4876467"/>
            <a:ext cx="50896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HCC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15       10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NASH/NAFLD HCC     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17       10          4           </a:t>
            </a:r>
            <a:r>
              <a:rPr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1" lang="en-US" altLang="ja-JP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2      1      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C061E77-966E-FD0A-B61A-9CAC364D2614}"/>
              </a:ext>
            </a:extLst>
          </p:cNvPr>
          <p:cNvSpPr txBox="1"/>
          <p:nvPr/>
        </p:nvSpPr>
        <p:spPr>
          <a:xfrm>
            <a:off x="4092208" y="5768503"/>
            <a:ext cx="28536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 PPS</a:t>
            </a:r>
          </a:p>
          <a:p>
            <a:pPr algn="ct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non-NAFLD/non-NASH  HCC   9.9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month</a:t>
            </a:r>
          </a:p>
          <a:p>
            <a:pPr algn="r"/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NAFLD/NASH HCC    13.2 month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30EF727-B91B-FC41-E1DC-A45AC96D7E0C}"/>
              </a:ext>
            </a:extLst>
          </p:cNvPr>
          <p:cNvSpPr txBox="1"/>
          <p:nvPr/>
        </p:nvSpPr>
        <p:spPr>
          <a:xfrm>
            <a:off x="8132326" y="4066160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P=0.9312</a:t>
            </a:r>
            <a:endParaRPr kumimoji="1" lang="ja-JP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4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467</Words>
  <Application>Microsoft Macintosh PowerPoint</Application>
  <PresentationFormat>ワイド画面</PresentationFormat>
  <Paragraphs>94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杉本 理恵</dc:creator>
  <cp:lastModifiedBy>Microsoft Office User</cp:lastModifiedBy>
  <cp:revision>84</cp:revision>
  <dcterms:created xsi:type="dcterms:W3CDTF">2022-11-13T03:54:43Z</dcterms:created>
  <dcterms:modified xsi:type="dcterms:W3CDTF">2023-10-25T12:10:08Z</dcterms:modified>
</cp:coreProperties>
</file>