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84" r:id="rId2"/>
    <p:sldId id="288" r:id="rId3"/>
    <p:sldId id="286" r:id="rId4"/>
    <p:sldId id="287" r:id="rId5"/>
    <p:sldId id="289"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9C61C8-0401-B2CB-9D09-AFEB32D24EAD}" name="Elliff, Jonah M" initials="EJM" userId="Elliff, Jonah M" providerId="None"/>
  <p188:author id="{C1D10BD8-ECCA-6E26-298C-8BD4BE3C56A5}" name="Maury, Wendy J" initials="MWJ" userId="Maury, Wendy J" providerId="None"/>
  <p188:author id="{0431A8F2-A9AB-6444-4504-10BB888B04F4}" name="Maury, Wendy" initials="MW" userId="Maury, Wendy"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ury, Wendy" initials="MW" lastIdx="16" clrIdx="0">
    <p:extLst>
      <p:ext uri="{19B8F6BF-5375-455C-9EA6-DF929625EA0E}">
        <p15:presenceInfo xmlns:p15="http://schemas.microsoft.com/office/powerpoint/2012/main" userId="Maury, Wendy" providerId="None"/>
      </p:ext>
    </p:extLst>
  </p:cmAuthor>
  <p:cmAuthor id="2" name="Aguilar Briseno, Jose A" initials="ABJA" lastIdx="2" clrIdx="1">
    <p:extLst>
      <p:ext uri="{19B8F6BF-5375-455C-9EA6-DF929625EA0E}">
        <p15:presenceInfo xmlns:p15="http://schemas.microsoft.com/office/powerpoint/2012/main" userId="Aguilar Briseno, Jose A" providerId="None"/>
      </p:ext>
    </p:extLst>
  </p:cmAuthor>
  <p:cmAuthor id="3" name="Aguilar Briseno, Jose A" initials="ABJA [2]" lastIdx="5" clrIdx="2">
    <p:extLst>
      <p:ext uri="{19B8F6BF-5375-455C-9EA6-DF929625EA0E}">
        <p15:presenceInfo xmlns:p15="http://schemas.microsoft.com/office/powerpoint/2012/main" userId="S::jaguilarbriseno@uiowa.edu::9c867536-4712-4810-8d17-d836ff1baaa6" providerId="AD"/>
      </p:ext>
    </p:extLst>
  </p:cmAuthor>
  <p:cmAuthor id="4" name="Maury, Wendy" initials="MW [2]" lastIdx="5" clrIdx="3">
    <p:extLst>
      <p:ext uri="{19B8F6BF-5375-455C-9EA6-DF929625EA0E}">
        <p15:presenceInfo xmlns:p15="http://schemas.microsoft.com/office/powerpoint/2012/main" userId="S::mauryw@uiowa.edu::7b51f568-dac3-4aee-a568-cdf1d03394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04" autoAdjust="0"/>
    <p:restoredTop sz="94694"/>
  </p:normalViewPr>
  <p:slideViewPr>
    <p:cSldViewPr snapToGrid="0">
      <p:cViewPr varScale="1">
        <p:scale>
          <a:sx n="77" d="100"/>
          <a:sy n="77" d="100"/>
        </p:scale>
        <p:origin x="27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89355D-F47E-044A-A6CC-FC29DEE5DA41}" type="datetimeFigureOut">
              <a:rPr lang="en-US" smtClean="0"/>
              <a:t>8/27/2023</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65221C-54CD-B24A-9584-3866ACED49BA}" type="slidenum">
              <a:rPr lang="en-US" smtClean="0"/>
              <a:t>‹#›</a:t>
            </a:fld>
            <a:endParaRPr lang="en-US"/>
          </a:p>
        </p:txBody>
      </p:sp>
    </p:spTree>
    <p:extLst>
      <p:ext uri="{BB962C8B-B14F-4D97-AF65-F5344CB8AC3E}">
        <p14:creationId xmlns:p14="http://schemas.microsoft.com/office/powerpoint/2010/main" val="2100893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65221C-54CD-B24A-9584-3866ACED49BA}" type="slidenum">
              <a:rPr lang="en-US" smtClean="0"/>
              <a:t>1</a:t>
            </a:fld>
            <a:endParaRPr lang="en-US"/>
          </a:p>
        </p:txBody>
      </p:sp>
    </p:spTree>
    <p:extLst>
      <p:ext uri="{BB962C8B-B14F-4D97-AF65-F5344CB8AC3E}">
        <p14:creationId xmlns:p14="http://schemas.microsoft.com/office/powerpoint/2010/main" val="2180000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060D0C-1851-425C-8215-3419A3BB141E}" type="datetimeFigureOut">
              <a:rPr lang="en-US" smtClean="0"/>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2283972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060D0C-1851-425C-8215-3419A3BB141E}" type="datetimeFigureOut">
              <a:rPr lang="en-US" smtClean="0"/>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62737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060D0C-1851-425C-8215-3419A3BB141E}" type="datetimeFigureOut">
              <a:rPr lang="en-US" smtClean="0"/>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2049195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060D0C-1851-425C-8215-3419A3BB141E}" type="datetimeFigureOut">
              <a:rPr lang="en-US" smtClean="0"/>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1722169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060D0C-1851-425C-8215-3419A3BB141E}" type="datetimeFigureOut">
              <a:rPr lang="en-US" smtClean="0"/>
              <a:t>8/27/2023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107629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060D0C-1851-425C-8215-3419A3BB141E}" type="datetimeFigureOut">
              <a:rPr lang="en-US" smtClean="0"/>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317671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060D0C-1851-425C-8215-3419A3BB141E}" type="datetimeFigureOut">
              <a:rPr lang="en-US" smtClean="0"/>
              <a:t>8/27/2023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4118755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060D0C-1851-425C-8215-3419A3BB141E}" type="datetimeFigureOut">
              <a:rPr lang="en-US" smtClean="0"/>
              <a:t>8/27/2023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1579417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60D0C-1851-425C-8215-3419A3BB141E}" type="datetimeFigureOut">
              <a:rPr lang="en-US" smtClean="0"/>
              <a:t>8/27/2023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421273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A060D0C-1851-425C-8215-3419A3BB141E}" type="datetimeFigureOut">
              <a:rPr lang="en-US" smtClean="0"/>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4081276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A060D0C-1851-425C-8215-3419A3BB141E}" type="datetimeFigureOut">
              <a:rPr lang="en-US" smtClean="0"/>
              <a:t>8/27/2023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7EE24-BAB6-4CA3-AB74-6087927813F5}" type="slidenum">
              <a:rPr lang="en-US" smtClean="0"/>
              <a:t>‹#›</a:t>
            </a:fld>
            <a:endParaRPr lang="en-US"/>
          </a:p>
        </p:txBody>
      </p:sp>
    </p:spTree>
    <p:extLst>
      <p:ext uri="{BB962C8B-B14F-4D97-AF65-F5344CB8AC3E}">
        <p14:creationId xmlns:p14="http://schemas.microsoft.com/office/powerpoint/2010/main" val="48009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A060D0C-1851-425C-8215-3419A3BB141E}" type="datetimeFigureOut">
              <a:rPr lang="en-US" smtClean="0"/>
              <a:t>8/27/2023</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A67EE24-BAB6-4CA3-AB74-6087927813F5}" type="slidenum">
              <a:rPr lang="en-US" smtClean="0"/>
              <a:t>‹#›</a:t>
            </a:fld>
            <a:endParaRPr lang="en-US"/>
          </a:p>
        </p:txBody>
      </p:sp>
    </p:spTree>
    <p:extLst>
      <p:ext uri="{BB962C8B-B14F-4D97-AF65-F5344CB8AC3E}">
        <p14:creationId xmlns:p14="http://schemas.microsoft.com/office/powerpoint/2010/main" val="29040889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2.bin"/><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A15A024E-A4F7-9612-CD23-E3253B22BAAF}"/>
              </a:ext>
            </a:extLst>
          </p:cNvPr>
          <p:cNvPicPr>
            <a:picLocks noChangeAspect="1"/>
          </p:cNvPicPr>
          <p:nvPr/>
        </p:nvPicPr>
        <p:blipFill>
          <a:blip r:embed="rId3"/>
          <a:stretch>
            <a:fillRect/>
          </a:stretch>
        </p:blipFill>
        <p:spPr>
          <a:xfrm>
            <a:off x="547252" y="621344"/>
            <a:ext cx="3957841" cy="1355683"/>
          </a:xfrm>
          <a:prstGeom prst="rect">
            <a:avLst/>
          </a:prstGeom>
        </p:spPr>
      </p:pic>
      <p:sp>
        <p:nvSpPr>
          <p:cNvPr id="25" name="TextBox 24">
            <a:extLst>
              <a:ext uri="{FF2B5EF4-FFF2-40B4-BE49-F238E27FC236}">
                <a16:creationId xmlns:a16="http://schemas.microsoft.com/office/drawing/2014/main" id="{1BBC70D1-58A1-9DBC-0AB5-48559D1E9C29}"/>
              </a:ext>
            </a:extLst>
          </p:cNvPr>
          <p:cNvSpPr txBox="1"/>
          <p:nvPr/>
        </p:nvSpPr>
        <p:spPr>
          <a:xfrm>
            <a:off x="3695599" y="1332232"/>
            <a:ext cx="574196" cy="276999"/>
          </a:xfrm>
          <a:prstGeom prst="rect">
            <a:avLst/>
          </a:prstGeom>
          <a:noFill/>
        </p:spPr>
        <p:txBody>
          <a:bodyPr wrap="none" rtlCol="0">
            <a:spAutoFit/>
          </a:bodyPr>
          <a:lstStyle/>
          <a:p>
            <a:r>
              <a:rPr lang="en-US" sz="1200" b="1" dirty="0"/>
              <a:t>89.7%</a:t>
            </a:r>
          </a:p>
        </p:txBody>
      </p:sp>
      <p:sp>
        <p:nvSpPr>
          <p:cNvPr id="26" name="TextBox 25">
            <a:extLst>
              <a:ext uri="{FF2B5EF4-FFF2-40B4-BE49-F238E27FC236}">
                <a16:creationId xmlns:a16="http://schemas.microsoft.com/office/drawing/2014/main" id="{38EBA39F-2218-6E12-8029-D29E8FF6C254}"/>
              </a:ext>
            </a:extLst>
          </p:cNvPr>
          <p:cNvSpPr txBox="1"/>
          <p:nvPr/>
        </p:nvSpPr>
        <p:spPr>
          <a:xfrm rot="16200000">
            <a:off x="117609" y="1222911"/>
            <a:ext cx="550151" cy="276999"/>
          </a:xfrm>
          <a:prstGeom prst="rect">
            <a:avLst/>
          </a:prstGeom>
          <a:noFill/>
        </p:spPr>
        <p:txBody>
          <a:bodyPr wrap="none" rtlCol="0">
            <a:spAutoFit/>
          </a:bodyPr>
          <a:lstStyle/>
          <a:p>
            <a:r>
              <a:rPr lang="en-US" sz="1200" b="1" dirty="0"/>
              <a:t>SSC-A</a:t>
            </a:r>
          </a:p>
        </p:txBody>
      </p:sp>
      <p:sp>
        <p:nvSpPr>
          <p:cNvPr id="27" name="TextBox 26">
            <a:extLst>
              <a:ext uri="{FF2B5EF4-FFF2-40B4-BE49-F238E27FC236}">
                <a16:creationId xmlns:a16="http://schemas.microsoft.com/office/drawing/2014/main" id="{B9A85D3B-EF6F-D187-BF96-2AF9F9283A49}"/>
              </a:ext>
            </a:extLst>
          </p:cNvPr>
          <p:cNvSpPr txBox="1"/>
          <p:nvPr/>
        </p:nvSpPr>
        <p:spPr>
          <a:xfrm>
            <a:off x="2364014" y="1898744"/>
            <a:ext cx="550151" cy="276999"/>
          </a:xfrm>
          <a:prstGeom prst="rect">
            <a:avLst/>
          </a:prstGeom>
          <a:noFill/>
        </p:spPr>
        <p:txBody>
          <a:bodyPr wrap="none" rtlCol="0">
            <a:spAutoFit/>
          </a:bodyPr>
          <a:lstStyle/>
          <a:p>
            <a:r>
              <a:rPr lang="en-US" sz="1200" b="1" dirty="0"/>
              <a:t>FSC-A</a:t>
            </a:r>
          </a:p>
        </p:txBody>
      </p:sp>
      <p:sp>
        <p:nvSpPr>
          <p:cNvPr id="28" name="TextBox 27">
            <a:extLst>
              <a:ext uri="{FF2B5EF4-FFF2-40B4-BE49-F238E27FC236}">
                <a16:creationId xmlns:a16="http://schemas.microsoft.com/office/drawing/2014/main" id="{55D7562A-20BF-0D86-748F-E836FCE85984}"/>
              </a:ext>
            </a:extLst>
          </p:cNvPr>
          <p:cNvSpPr txBox="1"/>
          <p:nvPr/>
        </p:nvSpPr>
        <p:spPr>
          <a:xfrm rot="16200000">
            <a:off x="1545784" y="1165198"/>
            <a:ext cx="550151" cy="276999"/>
          </a:xfrm>
          <a:prstGeom prst="rect">
            <a:avLst/>
          </a:prstGeom>
          <a:noFill/>
        </p:spPr>
        <p:txBody>
          <a:bodyPr wrap="none" rtlCol="0">
            <a:spAutoFit/>
          </a:bodyPr>
          <a:lstStyle/>
          <a:p>
            <a:r>
              <a:rPr lang="en-US" sz="1200" b="1" dirty="0"/>
              <a:t>FSC-H</a:t>
            </a:r>
          </a:p>
        </p:txBody>
      </p:sp>
      <p:sp>
        <p:nvSpPr>
          <p:cNvPr id="29" name="TextBox 28">
            <a:extLst>
              <a:ext uri="{FF2B5EF4-FFF2-40B4-BE49-F238E27FC236}">
                <a16:creationId xmlns:a16="http://schemas.microsoft.com/office/drawing/2014/main" id="{ED4249DC-FBA7-22BB-6408-F4C37EF0DE02}"/>
              </a:ext>
            </a:extLst>
          </p:cNvPr>
          <p:cNvSpPr txBox="1"/>
          <p:nvPr/>
        </p:nvSpPr>
        <p:spPr>
          <a:xfrm rot="16200000">
            <a:off x="2786161" y="1209420"/>
            <a:ext cx="896592" cy="276999"/>
          </a:xfrm>
          <a:prstGeom prst="rect">
            <a:avLst/>
          </a:prstGeom>
          <a:noFill/>
        </p:spPr>
        <p:txBody>
          <a:bodyPr wrap="none" rtlCol="0">
            <a:spAutoFit/>
          </a:bodyPr>
          <a:lstStyle/>
          <a:p>
            <a:r>
              <a:rPr lang="en-US" sz="1200" b="1" dirty="0"/>
              <a:t>Live – e780</a:t>
            </a:r>
          </a:p>
        </p:txBody>
      </p:sp>
      <p:sp>
        <p:nvSpPr>
          <p:cNvPr id="30" name="TextBox 29">
            <a:extLst>
              <a:ext uri="{FF2B5EF4-FFF2-40B4-BE49-F238E27FC236}">
                <a16:creationId xmlns:a16="http://schemas.microsoft.com/office/drawing/2014/main" id="{8B87C8C3-EAFE-5E83-32B3-D10F785261EA}"/>
              </a:ext>
            </a:extLst>
          </p:cNvPr>
          <p:cNvSpPr txBox="1"/>
          <p:nvPr/>
        </p:nvSpPr>
        <p:spPr>
          <a:xfrm>
            <a:off x="3671573" y="1898745"/>
            <a:ext cx="550151" cy="276999"/>
          </a:xfrm>
          <a:prstGeom prst="rect">
            <a:avLst/>
          </a:prstGeom>
          <a:noFill/>
        </p:spPr>
        <p:txBody>
          <a:bodyPr wrap="none" rtlCol="0">
            <a:spAutoFit/>
          </a:bodyPr>
          <a:lstStyle/>
          <a:p>
            <a:r>
              <a:rPr lang="en-US" sz="1200" b="1" dirty="0"/>
              <a:t>SSC-A</a:t>
            </a:r>
          </a:p>
        </p:txBody>
      </p:sp>
      <p:sp>
        <p:nvSpPr>
          <p:cNvPr id="31" name="TextBox 30">
            <a:extLst>
              <a:ext uri="{FF2B5EF4-FFF2-40B4-BE49-F238E27FC236}">
                <a16:creationId xmlns:a16="http://schemas.microsoft.com/office/drawing/2014/main" id="{364E75A3-3463-4D5F-4258-A8ED3244089B}"/>
              </a:ext>
            </a:extLst>
          </p:cNvPr>
          <p:cNvSpPr txBox="1"/>
          <p:nvPr/>
        </p:nvSpPr>
        <p:spPr>
          <a:xfrm>
            <a:off x="989734" y="1898745"/>
            <a:ext cx="550151" cy="276999"/>
          </a:xfrm>
          <a:prstGeom prst="rect">
            <a:avLst/>
          </a:prstGeom>
          <a:noFill/>
        </p:spPr>
        <p:txBody>
          <a:bodyPr wrap="none" rtlCol="0">
            <a:spAutoFit/>
          </a:bodyPr>
          <a:lstStyle/>
          <a:p>
            <a:r>
              <a:rPr lang="en-US" sz="1200" b="1" dirty="0"/>
              <a:t>FSC-A</a:t>
            </a:r>
          </a:p>
        </p:txBody>
      </p:sp>
      <p:sp>
        <p:nvSpPr>
          <p:cNvPr id="32" name="TextBox 31">
            <a:extLst>
              <a:ext uri="{FF2B5EF4-FFF2-40B4-BE49-F238E27FC236}">
                <a16:creationId xmlns:a16="http://schemas.microsoft.com/office/drawing/2014/main" id="{43F0B686-C50C-E77A-76C2-D4E825AA48F8}"/>
              </a:ext>
            </a:extLst>
          </p:cNvPr>
          <p:cNvSpPr txBox="1"/>
          <p:nvPr/>
        </p:nvSpPr>
        <p:spPr>
          <a:xfrm rot="16200000">
            <a:off x="242918" y="3405190"/>
            <a:ext cx="896592" cy="276999"/>
          </a:xfrm>
          <a:prstGeom prst="rect">
            <a:avLst/>
          </a:prstGeom>
          <a:noFill/>
        </p:spPr>
        <p:txBody>
          <a:bodyPr wrap="none" rtlCol="0">
            <a:spAutoFit/>
          </a:bodyPr>
          <a:lstStyle/>
          <a:p>
            <a:r>
              <a:rPr lang="en-US" sz="1200" b="1" dirty="0"/>
              <a:t>Live – e780</a:t>
            </a:r>
          </a:p>
        </p:txBody>
      </p:sp>
      <p:pic>
        <p:nvPicPr>
          <p:cNvPr id="33" name="Picture 32">
            <a:extLst>
              <a:ext uri="{FF2B5EF4-FFF2-40B4-BE49-F238E27FC236}">
                <a16:creationId xmlns:a16="http://schemas.microsoft.com/office/drawing/2014/main" id="{8D9304A7-34BF-F639-FF99-29E9AB7DFD40}"/>
              </a:ext>
            </a:extLst>
          </p:cNvPr>
          <p:cNvPicPr>
            <a:picLocks noChangeAspect="1"/>
          </p:cNvPicPr>
          <p:nvPr/>
        </p:nvPicPr>
        <p:blipFill rotWithShape="1">
          <a:blip r:embed="rId4"/>
          <a:srcRect t="10385" r="33608" b="5134"/>
          <a:stretch/>
        </p:blipFill>
        <p:spPr>
          <a:xfrm>
            <a:off x="876413" y="2904584"/>
            <a:ext cx="2965047" cy="1383275"/>
          </a:xfrm>
          <a:prstGeom prst="rect">
            <a:avLst/>
          </a:prstGeom>
        </p:spPr>
      </p:pic>
      <p:sp>
        <p:nvSpPr>
          <p:cNvPr id="34" name="TextBox 33">
            <a:extLst>
              <a:ext uri="{FF2B5EF4-FFF2-40B4-BE49-F238E27FC236}">
                <a16:creationId xmlns:a16="http://schemas.microsoft.com/office/drawing/2014/main" id="{76EF8263-FC26-EC9A-3C4D-C5BAA3CE1182}"/>
              </a:ext>
            </a:extLst>
          </p:cNvPr>
          <p:cNvSpPr txBox="1"/>
          <p:nvPr/>
        </p:nvSpPr>
        <p:spPr>
          <a:xfrm>
            <a:off x="1072709" y="4322902"/>
            <a:ext cx="845103" cy="276999"/>
          </a:xfrm>
          <a:prstGeom prst="rect">
            <a:avLst/>
          </a:prstGeom>
          <a:noFill/>
        </p:spPr>
        <p:txBody>
          <a:bodyPr wrap="none" rtlCol="0">
            <a:spAutoFit/>
          </a:bodyPr>
          <a:lstStyle/>
          <a:p>
            <a:r>
              <a:rPr lang="en-US" sz="1200" b="1" dirty="0"/>
              <a:t>CD45.2-PE</a:t>
            </a:r>
          </a:p>
        </p:txBody>
      </p:sp>
      <p:cxnSp>
        <p:nvCxnSpPr>
          <p:cNvPr id="35" name="Straight Arrow Connector 34">
            <a:extLst>
              <a:ext uri="{FF2B5EF4-FFF2-40B4-BE49-F238E27FC236}">
                <a16:creationId xmlns:a16="http://schemas.microsoft.com/office/drawing/2014/main" id="{6C81E881-9B7D-5077-BFC8-263E60DC5313}"/>
              </a:ext>
            </a:extLst>
          </p:cNvPr>
          <p:cNvCxnSpPr>
            <a:cxnSpLocks/>
            <a:stCxn id="34" idx="3"/>
          </p:cNvCxnSpPr>
          <p:nvPr/>
        </p:nvCxnSpPr>
        <p:spPr>
          <a:xfrm flipV="1">
            <a:off x="1917812" y="4461401"/>
            <a:ext cx="1417639"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0FCE21A-96CE-9D3D-A645-45417A0F40F2}"/>
              </a:ext>
            </a:extLst>
          </p:cNvPr>
          <p:cNvSpPr txBox="1"/>
          <p:nvPr/>
        </p:nvSpPr>
        <p:spPr>
          <a:xfrm>
            <a:off x="1355494" y="2637501"/>
            <a:ext cx="686406" cy="276999"/>
          </a:xfrm>
          <a:prstGeom prst="rect">
            <a:avLst/>
          </a:prstGeom>
          <a:noFill/>
        </p:spPr>
        <p:txBody>
          <a:bodyPr wrap="none" rtlCol="0">
            <a:spAutoFit/>
          </a:bodyPr>
          <a:lstStyle/>
          <a:p>
            <a:r>
              <a:rPr lang="en-US" sz="1200" b="1" dirty="0"/>
              <a:t>FMO PE</a:t>
            </a:r>
          </a:p>
        </p:txBody>
      </p:sp>
      <p:sp>
        <p:nvSpPr>
          <p:cNvPr id="37" name="TextBox 36">
            <a:extLst>
              <a:ext uri="{FF2B5EF4-FFF2-40B4-BE49-F238E27FC236}">
                <a16:creationId xmlns:a16="http://schemas.microsoft.com/office/drawing/2014/main" id="{C6BA6CD4-A764-DB99-1F30-421D8DA00A9D}"/>
              </a:ext>
            </a:extLst>
          </p:cNvPr>
          <p:cNvSpPr txBox="1"/>
          <p:nvPr/>
        </p:nvSpPr>
        <p:spPr>
          <a:xfrm>
            <a:off x="2807992" y="2627585"/>
            <a:ext cx="655949" cy="276999"/>
          </a:xfrm>
          <a:prstGeom prst="rect">
            <a:avLst/>
          </a:prstGeom>
          <a:noFill/>
        </p:spPr>
        <p:txBody>
          <a:bodyPr wrap="none" rtlCol="0">
            <a:spAutoFit/>
          </a:bodyPr>
          <a:lstStyle/>
          <a:p>
            <a:r>
              <a:rPr lang="en-US" sz="1200" b="1" dirty="0"/>
              <a:t>Sample</a:t>
            </a:r>
          </a:p>
        </p:txBody>
      </p:sp>
      <p:sp>
        <p:nvSpPr>
          <p:cNvPr id="39" name="TextBox 38">
            <a:extLst>
              <a:ext uri="{FF2B5EF4-FFF2-40B4-BE49-F238E27FC236}">
                <a16:creationId xmlns:a16="http://schemas.microsoft.com/office/drawing/2014/main" id="{F381C9D0-7926-1AC1-697A-8D51BD3F5E2E}"/>
              </a:ext>
            </a:extLst>
          </p:cNvPr>
          <p:cNvSpPr txBox="1"/>
          <p:nvPr/>
        </p:nvSpPr>
        <p:spPr>
          <a:xfrm>
            <a:off x="3215788" y="2978340"/>
            <a:ext cx="453970" cy="276999"/>
          </a:xfrm>
          <a:prstGeom prst="rect">
            <a:avLst/>
          </a:prstGeom>
          <a:noFill/>
        </p:spPr>
        <p:txBody>
          <a:bodyPr wrap="none" rtlCol="0">
            <a:spAutoFit/>
          </a:bodyPr>
          <a:lstStyle/>
          <a:p>
            <a:r>
              <a:rPr lang="en-US" sz="1200" b="1" dirty="0"/>
              <a:t>60%</a:t>
            </a:r>
          </a:p>
        </p:txBody>
      </p:sp>
      <p:cxnSp>
        <p:nvCxnSpPr>
          <p:cNvPr id="41" name="Straight Arrow Connector 40">
            <a:extLst>
              <a:ext uri="{FF2B5EF4-FFF2-40B4-BE49-F238E27FC236}">
                <a16:creationId xmlns:a16="http://schemas.microsoft.com/office/drawing/2014/main" id="{1C035398-A207-BF15-F127-D3924B69354A}"/>
              </a:ext>
            </a:extLst>
          </p:cNvPr>
          <p:cNvCxnSpPr>
            <a:cxnSpLocks/>
          </p:cNvCxnSpPr>
          <p:nvPr/>
        </p:nvCxnSpPr>
        <p:spPr>
          <a:xfrm flipH="1">
            <a:off x="2480494" y="1703397"/>
            <a:ext cx="1089642" cy="104317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2" name="Picture 41">
            <a:extLst>
              <a:ext uri="{FF2B5EF4-FFF2-40B4-BE49-F238E27FC236}">
                <a16:creationId xmlns:a16="http://schemas.microsoft.com/office/drawing/2014/main" id="{1735D23B-6302-F3ED-F4BF-4D3441DB2027}"/>
              </a:ext>
            </a:extLst>
          </p:cNvPr>
          <p:cNvPicPr>
            <a:picLocks noChangeAspect="1"/>
          </p:cNvPicPr>
          <p:nvPr/>
        </p:nvPicPr>
        <p:blipFill rotWithShape="1">
          <a:blip r:embed="rId5"/>
          <a:srcRect l="32963" t="10063"/>
          <a:stretch/>
        </p:blipFill>
        <p:spPr>
          <a:xfrm>
            <a:off x="1842809" y="4962300"/>
            <a:ext cx="3242263" cy="1484318"/>
          </a:xfrm>
          <a:prstGeom prst="rect">
            <a:avLst/>
          </a:prstGeom>
        </p:spPr>
      </p:pic>
      <p:sp>
        <p:nvSpPr>
          <p:cNvPr id="43" name="TextBox 42">
            <a:extLst>
              <a:ext uri="{FF2B5EF4-FFF2-40B4-BE49-F238E27FC236}">
                <a16:creationId xmlns:a16="http://schemas.microsoft.com/office/drawing/2014/main" id="{405DD144-5933-D949-0F09-82422F62AB8F}"/>
              </a:ext>
            </a:extLst>
          </p:cNvPr>
          <p:cNvSpPr txBox="1"/>
          <p:nvPr/>
        </p:nvSpPr>
        <p:spPr>
          <a:xfrm rot="16200000">
            <a:off x="1435158" y="5457986"/>
            <a:ext cx="550151" cy="276999"/>
          </a:xfrm>
          <a:prstGeom prst="rect">
            <a:avLst/>
          </a:prstGeom>
          <a:noFill/>
        </p:spPr>
        <p:txBody>
          <a:bodyPr wrap="none" rtlCol="0">
            <a:spAutoFit/>
          </a:bodyPr>
          <a:lstStyle/>
          <a:p>
            <a:r>
              <a:rPr lang="en-US" sz="1200" b="1" dirty="0"/>
              <a:t>SSC-A</a:t>
            </a:r>
          </a:p>
        </p:txBody>
      </p:sp>
      <p:sp>
        <p:nvSpPr>
          <p:cNvPr id="45" name="TextBox 44">
            <a:extLst>
              <a:ext uri="{FF2B5EF4-FFF2-40B4-BE49-F238E27FC236}">
                <a16:creationId xmlns:a16="http://schemas.microsoft.com/office/drawing/2014/main" id="{0AFA1077-4FEC-6BE5-4BF9-532B1DA1D60E}"/>
              </a:ext>
            </a:extLst>
          </p:cNvPr>
          <p:cNvSpPr txBox="1"/>
          <p:nvPr/>
        </p:nvSpPr>
        <p:spPr>
          <a:xfrm>
            <a:off x="2114032" y="4745815"/>
            <a:ext cx="1152239" cy="276999"/>
          </a:xfrm>
          <a:prstGeom prst="rect">
            <a:avLst/>
          </a:prstGeom>
          <a:noFill/>
        </p:spPr>
        <p:txBody>
          <a:bodyPr wrap="none" rtlCol="0">
            <a:spAutoFit/>
          </a:bodyPr>
          <a:lstStyle/>
          <a:p>
            <a:r>
              <a:rPr lang="en-US" sz="1200" b="1" dirty="0"/>
              <a:t>CLEC4F - AF647</a:t>
            </a:r>
          </a:p>
        </p:txBody>
      </p:sp>
      <p:pic>
        <p:nvPicPr>
          <p:cNvPr id="53" name="Picture 52">
            <a:extLst>
              <a:ext uri="{FF2B5EF4-FFF2-40B4-BE49-F238E27FC236}">
                <a16:creationId xmlns:a16="http://schemas.microsoft.com/office/drawing/2014/main" id="{43A8EA9D-9EDB-F601-3975-0738370FBEE2}"/>
              </a:ext>
            </a:extLst>
          </p:cNvPr>
          <p:cNvPicPr>
            <a:picLocks noChangeAspect="1"/>
          </p:cNvPicPr>
          <p:nvPr/>
        </p:nvPicPr>
        <p:blipFill rotWithShape="1">
          <a:blip r:embed="rId6"/>
          <a:srcRect t="8153" r="5044" b="4126"/>
          <a:stretch/>
        </p:blipFill>
        <p:spPr>
          <a:xfrm>
            <a:off x="4583474" y="2175743"/>
            <a:ext cx="1432508" cy="1441098"/>
          </a:xfrm>
          <a:prstGeom prst="rect">
            <a:avLst/>
          </a:prstGeom>
        </p:spPr>
      </p:pic>
      <p:sp>
        <p:nvSpPr>
          <p:cNvPr id="54" name="TextBox 53">
            <a:extLst>
              <a:ext uri="{FF2B5EF4-FFF2-40B4-BE49-F238E27FC236}">
                <a16:creationId xmlns:a16="http://schemas.microsoft.com/office/drawing/2014/main" id="{56F9CE04-A660-BBFC-87D5-534D20E43E46}"/>
              </a:ext>
            </a:extLst>
          </p:cNvPr>
          <p:cNvSpPr txBox="1"/>
          <p:nvPr/>
        </p:nvSpPr>
        <p:spPr>
          <a:xfrm rot="16200000">
            <a:off x="3916475" y="2741250"/>
            <a:ext cx="1152239" cy="276999"/>
          </a:xfrm>
          <a:prstGeom prst="rect">
            <a:avLst/>
          </a:prstGeom>
          <a:noFill/>
        </p:spPr>
        <p:txBody>
          <a:bodyPr wrap="none" rtlCol="0">
            <a:spAutoFit/>
          </a:bodyPr>
          <a:lstStyle/>
          <a:p>
            <a:r>
              <a:rPr lang="en-US" sz="1200" b="1" dirty="0"/>
              <a:t>CLEC4F - AF647</a:t>
            </a:r>
          </a:p>
        </p:txBody>
      </p:sp>
      <p:sp>
        <p:nvSpPr>
          <p:cNvPr id="55" name="TextBox 54">
            <a:extLst>
              <a:ext uri="{FF2B5EF4-FFF2-40B4-BE49-F238E27FC236}">
                <a16:creationId xmlns:a16="http://schemas.microsoft.com/office/drawing/2014/main" id="{BA171296-2BC9-6A2E-0E05-23A6AB80AC66}"/>
              </a:ext>
            </a:extLst>
          </p:cNvPr>
          <p:cNvSpPr txBox="1"/>
          <p:nvPr/>
        </p:nvSpPr>
        <p:spPr>
          <a:xfrm>
            <a:off x="4669453" y="3536633"/>
            <a:ext cx="1432508" cy="276999"/>
          </a:xfrm>
          <a:prstGeom prst="rect">
            <a:avLst/>
          </a:prstGeom>
          <a:noFill/>
        </p:spPr>
        <p:txBody>
          <a:bodyPr wrap="none" rtlCol="0">
            <a:spAutoFit/>
          </a:bodyPr>
          <a:lstStyle/>
          <a:p>
            <a:r>
              <a:rPr lang="en-US" sz="1200" b="1" dirty="0"/>
              <a:t>TIM-4 – </a:t>
            </a:r>
            <a:r>
              <a:rPr lang="en-US" sz="1200" b="1" dirty="0" err="1"/>
              <a:t>PerCP</a:t>
            </a:r>
            <a:r>
              <a:rPr lang="en-US" sz="1200" b="1" dirty="0"/>
              <a:t> e710</a:t>
            </a:r>
          </a:p>
        </p:txBody>
      </p:sp>
      <p:sp>
        <p:nvSpPr>
          <p:cNvPr id="57" name="TextBox 56">
            <a:extLst>
              <a:ext uri="{FF2B5EF4-FFF2-40B4-BE49-F238E27FC236}">
                <a16:creationId xmlns:a16="http://schemas.microsoft.com/office/drawing/2014/main" id="{13C4E4AD-E9BC-F066-4853-532F108C7EDB}"/>
              </a:ext>
            </a:extLst>
          </p:cNvPr>
          <p:cNvSpPr txBox="1"/>
          <p:nvPr/>
        </p:nvSpPr>
        <p:spPr>
          <a:xfrm>
            <a:off x="5369140" y="2338805"/>
            <a:ext cx="574196" cy="276999"/>
          </a:xfrm>
          <a:prstGeom prst="rect">
            <a:avLst/>
          </a:prstGeom>
          <a:noFill/>
        </p:spPr>
        <p:txBody>
          <a:bodyPr wrap="none" rtlCol="0">
            <a:spAutoFit/>
          </a:bodyPr>
          <a:lstStyle/>
          <a:p>
            <a:r>
              <a:rPr lang="en-US" sz="1200" b="1" dirty="0"/>
              <a:t>27.5%</a:t>
            </a:r>
          </a:p>
        </p:txBody>
      </p:sp>
      <p:cxnSp>
        <p:nvCxnSpPr>
          <p:cNvPr id="6" name="Straight Arrow Connector 5">
            <a:extLst>
              <a:ext uri="{FF2B5EF4-FFF2-40B4-BE49-F238E27FC236}">
                <a16:creationId xmlns:a16="http://schemas.microsoft.com/office/drawing/2014/main" id="{A25B2FAE-8834-22A0-A91B-4AFC53DC17C7}"/>
              </a:ext>
            </a:extLst>
          </p:cNvPr>
          <p:cNvCxnSpPr>
            <a:cxnSpLocks/>
          </p:cNvCxnSpPr>
          <p:nvPr/>
        </p:nvCxnSpPr>
        <p:spPr>
          <a:xfrm>
            <a:off x="3536784" y="3988642"/>
            <a:ext cx="0" cy="85955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0186DA15-626A-7680-3624-AEC7ABE58FA2}"/>
              </a:ext>
            </a:extLst>
          </p:cNvPr>
          <p:cNvCxnSpPr>
            <a:cxnSpLocks/>
          </p:cNvCxnSpPr>
          <p:nvPr/>
        </p:nvCxnSpPr>
        <p:spPr>
          <a:xfrm>
            <a:off x="3101082" y="5904536"/>
            <a:ext cx="330379" cy="73265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6C0F981-CB7A-E317-AB4A-72EBA53A251B}"/>
              </a:ext>
            </a:extLst>
          </p:cNvPr>
          <p:cNvCxnSpPr>
            <a:cxnSpLocks/>
          </p:cNvCxnSpPr>
          <p:nvPr/>
        </p:nvCxnSpPr>
        <p:spPr>
          <a:xfrm flipV="1">
            <a:off x="3536784" y="2978340"/>
            <a:ext cx="811673" cy="7311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1B056FE-8276-EA04-E343-317B690B103E}"/>
              </a:ext>
            </a:extLst>
          </p:cNvPr>
          <p:cNvCxnSpPr>
            <a:cxnSpLocks/>
          </p:cNvCxnSpPr>
          <p:nvPr/>
        </p:nvCxnSpPr>
        <p:spPr>
          <a:xfrm flipH="1">
            <a:off x="3982697" y="5865198"/>
            <a:ext cx="510190" cy="75634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A359B3A6-8EEA-477A-353F-DBF2E70B10C4}"/>
              </a:ext>
            </a:extLst>
          </p:cNvPr>
          <p:cNvSpPr txBox="1"/>
          <p:nvPr/>
        </p:nvSpPr>
        <p:spPr>
          <a:xfrm>
            <a:off x="3693056" y="4731129"/>
            <a:ext cx="1432508" cy="276999"/>
          </a:xfrm>
          <a:prstGeom prst="rect">
            <a:avLst/>
          </a:prstGeom>
          <a:noFill/>
        </p:spPr>
        <p:txBody>
          <a:bodyPr wrap="none" rtlCol="0">
            <a:spAutoFit/>
          </a:bodyPr>
          <a:lstStyle/>
          <a:p>
            <a:r>
              <a:rPr lang="en-US" sz="1200" b="1" dirty="0"/>
              <a:t>TIM-4 – </a:t>
            </a:r>
            <a:r>
              <a:rPr lang="en-US" sz="1200" b="1" dirty="0" err="1"/>
              <a:t>PerCP</a:t>
            </a:r>
            <a:r>
              <a:rPr lang="en-US" sz="1200" b="1" dirty="0"/>
              <a:t> e710</a:t>
            </a:r>
          </a:p>
        </p:txBody>
      </p:sp>
      <p:sp>
        <p:nvSpPr>
          <p:cNvPr id="22" name="TextBox 21">
            <a:extLst>
              <a:ext uri="{FF2B5EF4-FFF2-40B4-BE49-F238E27FC236}">
                <a16:creationId xmlns:a16="http://schemas.microsoft.com/office/drawing/2014/main" id="{D0784B22-C1AF-CBB8-8E8A-E1A3D687C053}"/>
              </a:ext>
            </a:extLst>
          </p:cNvPr>
          <p:cNvSpPr txBox="1"/>
          <p:nvPr/>
        </p:nvSpPr>
        <p:spPr>
          <a:xfrm>
            <a:off x="129529" y="8452376"/>
            <a:ext cx="6598941" cy="1200329"/>
          </a:xfrm>
          <a:prstGeom prst="rect">
            <a:avLst/>
          </a:prstGeom>
          <a:noFill/>
        </p:spPr>
        <p:txBody>
          <a:bodyPr wrap="square" rtlCol="0">
            <a:spAutoFit/>
          </a:bodyPr>
          <a:lstStyle/>
          <a:p>
            <a:pPr algn="just"/>
            <a:r>
              <a:rPr lang="en-GB" sz="1200" b="1" dirty="0">
                <a:latin typeface="Times New Roman" panose="02020603050405020304" pitchFamily="18" charset="0"/>
                <a:cs typeface="Times New Roman" panose="02020603050405020304" pitchFamily="18" charset="0"/>
              </a:rPr>
              <a:t>Figure S1. </a:t>
            </a:r>
            <a:r>
              <a:rPr lang="en-US" sz="1200" b="1" dirty="0">
                <a:latin typeface="Times New Roman" panose="02020603050405020304" pitchFamily="18" charset="0"/>
                <a:cs typeface="Times New Roman" panose="02020603050405020304" pitchFamily="18" charset="0"/>
              </a:rPr>
              <a:t>Gating strategy for phenotypic characterization of primary KCs</a:t>
            </a:r>
            <a:r>
              <a:rPr lang="en-US" sz="1200" b="1" i="1"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Myeloid cell populations were isolated from livers of C57BL/6 mice. Live CD45+ CLEC4F+ TIM-4+  primary KC cells were analyzed for the expression of CLEC4F, F4/80, CD11B, TLR4, CD14, CLEC4F and TIM-4 by flow cytometry. Fluorescent minus one (FMO) controls were used to set gates and served as negative control for their respective marker expression comparison. (n=3; two-livers pooled per group, per experiment).  </a:t>
            </a:r>
            <a:endParaRPr lang="en-US" sz="1200" b="1" dirty="0">
              <a:latin typeface="Times New Roman" panose="02020603050405020304" pitchFamily="18" charset="0"/>
              <a:cs typeface="Times New Roman" panose="02020603050405020304" pitchFamily="18" charset="0"/>
            </a:endParaRPr>
          </a:p>
        </p:txBody>
      </p:sp>
      <p:pic>
        <p:nvPicPr>
          <p:cNvPr id="9" name="Picture 38">
            <a:extLst>
              <a:ext uri="{FF2B5EF4-FFF2-40B4-BE49-F238E27FC236}">
                <a16:creationId xmlns:a16="http://schemas.microsoft.com/office/drawing/2014/main" id="{36C722E6-0366-5BB8-376E-79796A711053}"/>
              </a:ext>
            </a:extLst>
          </p:cNvPr>
          <p:cNvPicPr>
            <a:picLocks noChangeAspect="1"/>
          </p:cNvPicPr>
          <p:nvPr/>
        </p:nvPicPr>
        <p:blipFill rotWithShape="1">
          <a:blip r:embed="rId7"/>
          <a:srcRect l="7562" t="9203" r="4307" b="11875"/>
          <a:stretch/>
        </p:blipFill>
        <p:spPr>
          <a:xfrm>
            <a:off x="2969979" y="6754316"/>
            <a:ext cx="1378478" cy="1337626"/>
          </a:xfrm>
          <a:prstGeom prst="rect">
            <a:avLst/>
          </a:prstGeom>
        </p:spPr>
      </p:pic>
      <p:sp>
        <p:nvSpPr>
          <p:cNvPr id="10" name="TextBox 62">
            <a:extLst>
              <a:ext uri="{FF2B5EF4-FFF2-40B4-BE49-F238E27FC236}">
                <a16:creationId xmlns:a16="http://schemas.microsoft.com/office/drawing/2014/main" id="{52E80609-3640-F319-F265-EE7287E41787}"/>
              </a:ext>
            </a:extLst>
          </p:cNvPr>
          <p:cNvSpPr txBox="1"/>
          <p:nvPr/>
        </p:nvSpPr>
        <p:spPr>
          <a:xfrm>
            <a:off x="4507601" y="6714221"/>
            <a:ext cx="494046"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FMO</a:t>
            </a:r>
          </a:p>
        </p:txBody>
      </p:sp>
      <p:sp>
        <p:nvSpPr>
          <p:cNvPr id="13" name="TextBox 63">
            <a:extLst>
              <a:ext uri="{FF2B5EF4-FFF2-40B4-BE49-F238E27FC236}">
                <a16:creationId xmlns:a16="http://schemas.microsoft.com/office/drawing/2014/main" id="{7D38234F-1B94-C4F6-7FCF-1A9B267CF9B8}"/>
              </a:ext>
            </a:extLst>
          </p:cNvPr>
          <p:cNvSpPr txBox="1"/>
          <p:nvPr/>
        </p:nvSpPr>
        <p:spPr>
          <a:xfrm>
            <a:off x="4505093" y="6937587"/>
            <a:ext cx="650114"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Marker</a:t>
            </a:r>
          </a:p>
        </p:txBody>
      </p:sp>
      <p:cxnSp>
        <p:nvCxnSpPr>
          <p:cNvPr id="15" name="Straight Connector 64">
            <a:extLst>
              <a:ext uri="{FF2B5EF4-FFF2-40B4-BE49-F238E27FC236}">
                <a16:creationId xmlns:a16="http://schemas.microsoft.com/office/drawing/2014/main" id="{EB93A165-2CE4-4F9F-8B88-0B5E8FCF6EDE}"/>
              </a:ext>
            </a:extLst>
          </p:cNvPr>
          <p:cNvCxnSpPr/>
          <p:nvPr/>
        </p:nvCxnSpPr>
        <p:spPr>
          <a:xfrm>
            <a:off x="4374740" y="6858447"/>
            <a:ext cx="132861"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65">
            <a:extLst>
              <a:ext uri="{FF2B5EF4-FFF2-40B4-BE49-F238E27FC236}">
                <a16:creationId xmlns:a16="http://schemas.microsoft.com/office/drawing/2014/main" id="{69FAD280-9071-1F85-BCCD-47FAE3FFD9F3}"/>
              </a:ext>
            </a:extLst>
          </p:cNvPr>
          <p:cNvCxnSpPr/>
          <p:nvPr/>
        </p:nvCxnSpPr>
        <p:spPr>
          <a:xfrm>
            <a:off x="4370831" y="7049925"/>
            <a:ext cx="13286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11C2FFD-8D4A-B0B4-7ED7-CA2B7A6D7A20}"/>
              </a:ext>
            </a:extLst>
          </p:cNvPr>
          <p:cNvSpPr txBox="1"/>
          <p:nvPr/>
        </p:nvSpPr>
        <p:spPr>
          <a:xfrm rot="16200000">
            <a:off x="2505848" y="7204578"/>
            <a:ext cx="628890" cy="276999"/>
          </a:xfrm>
          <a:prstGeom prst="rect">
            <a:avLst/>
          </a:prstGeom>
          <a:noFill/>
        </p:spPr>
        <p:txBody>
          <a:bodyPr wrap="none" rtlCol="0">
            <a:spAutoFit/>
          </a:bodyPr>
          <a:lstStyle/>
          <a:p>
            <a:r>
              <a:rPr lang="en-US" sz="1200" b="1" dirty="0"/>
              <a:t>Counts</a:t>
            </a:r>
          </a:p>
        </p:txBody>
      </p:sp>
      <p:sp>
        <p:nvSpPr>
          <p:cNvPr id="21" name="TextBox 20">
            <a:extLst>
              <a:ext uri="{FF2B5EF4-FFF2-40B4-BE49-F238E27FC236}">
                <a16:creationId xmlns:a16="http://schemas.microsoft.com/office/drawing/2014/main" id="{5286E474-3939-37C1-4952-FC8DC27C4735}"/>
              </a:ext>
            </a:extLst>
          </p:cNvPr>
          <p:cNvSpPr txBox="1"/>
          <p:nvPr/>
        </p:nvSpPr>
        <p:spPr>
          <a:xfrm>
            <a:off x="3335451" y="5410170"/>
            <a:ext cx="322524" cy="276999"/>
          </a:xfrm>
          <a:prstGeom prst="rect">
            <a:avLst/>
          </a:prstGeom>
          <a:noFill/>
        </p:spPr>
        <p:txBody>
          <a:bodyPr wrap="none" rtlCol="0">
            <a:spAutoFit/>
          </a:bodyPr>
          <a:lstStyle/>
          <a:p>
            <a:r>
              <a:rPr lang="en-US" sz="1200" b="1" dirty="0"/>
              <a:t>or</a:t>
            </a:r>
          </a:p>
        </p:txBody>
      </p:sp>
      <p:sp>
        <p:nvSpPr>
          <p:cNvPr id="23" name="TextBox 22">
            <a:extLst>
              <a:ext uri="{FF2B5EF4-FFF2-40B4-BE49-F238E27FC236}">
                <a16:creationId xmlns:a16="http://schemas.microsoft.com/office/drawing/2014/main" id="{A416D778-BAFB-FF15-6BC3-431888C484AC}"/>
              </a:ext>
            </a:extLst>
          </p:cNvPr>
          <p:cNvSpPr txBox="1"/>
          <p:nvPr/>
        </p:nvSpPr>
        <p:spPr>
          <a:xfrm>
            <a:off x="3065377" y="8064103"/>
            <a:ext cx="1361398" cy="276999"/>
          </a:xfrm>
          <a:prstGeom prst="rect">
            <a:avLst/>
          </a:prstGeom>
          <a:noFill/>
        </p:spPr>
        <p:txBody>
          <a:bodyPr wrap="none" rtlCol="0">
            <a:spAutoFit/>
          </a:bodyPr>
          <a:lstStyle/>
          <a:p>
            <a:r>
              <a:rPr lang="en-US" sz="1200" b="1" dirty="0"/>
              <a:t>Respective marker</a:t>
            </a:r>
          </a:p>
        </p:txBody>
      </p:sp>
      <p:sp>
        <p:nvSpPr>
          <p:cNvPr id="38" name="TextBox 37">
            <a:extLst>
              <a:ext uri="{FF2B5EF4-FFF2-40B4-BE49-F238E27FC236}">
                <a16:creationId xmlns:a16="http://schemas.microsoft.com/office/drawing/2014/main" id="{5B7E913B-5EC6-7369-784B-729EBDB8C71A}"/>
              </a:ext>
            </a:extLst>
          </p:cNvPr>
          <p:cNvSpPr txBox="1"/>
          <p:nvPr/>
        </p:nvSpPr>
        <p:spPr>
          <a:xfrm>
            <a:off x="5057732" y="1921658"/>
            <a:ext cx="655949" cy="276999"/>
          </a:xfrm>
          <a:prstGeom prst="rect">
            <a:avLst/>
          </a:prstGeom>
          <a:noFill/>
        </p:spPr>
        <p:txBody>
          <a:bodyPr wrap="none" rtlCol="0">
            <a:spAutoFit/>
          </a:bodyPr>
          <a:lstStyle/>
          <a:p>
            <a:r>
              <a:rPr lang="en-US" sz="1200" b="1" dirty="0"/>
              <a:t>Sample</a:t>
            </a:r>
          </a:p>
        </p:txBody>
      </p:sp>
    </p:spTree>
    <p:extLst>
      <p:ext uri="{BB962C8B-B14F-4D97-AF65-F5344CB8AC3E}">
        <p14:creationId xmlns:p14="http://schemas.microsoft.com/office/powerpoint/2010/main" val="316770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7A10B83C-CA25-1FAE-7CD6-63D870376AE2}"/>
              </a:ext>
            </a:extLst>
          </p:cNvPr>
          <p:cNvPicPr>
            <a:picLocks noChangeAspect="1"/>
          </p:cNvPicPr>
          <p:nvPr/>
        </p:nvPicPr>
        <p:blipFill rotWithShape="1">
          <a:blip r:embed="rId2"/>
          <a:srcRect r="55362" b="66184"/>
          <a:stretch/>
        </p:blipFill>
        <p:spPr>
          <a:xfrm>
            <a:off x="531184" y="655828"/>
            <a:ext cx="4431689" cy="1356000"/>
          </a:xfrm>
          <a:prstGeom prst="rect">
            <a:avLst/>
          </a:prstGeom>
        </p:spPr>
      </p:pic>
      <p:sp>
        <p:nvSpPr>
          <p:cNvPr id="10" name="TextBox 9">
            <a:extLst>
              <a:ext uri="{FF2B5EF4-FFF2-40B4-BE49-F238E27FC236}">
                <a16:creationId xmlns:a16="http://schemas.microsoft.com/office/drawing/2014/main" id="{27E0D5CC-C94F-8368-5337-26D6AF804B0D}"/>
              </a:ext>
            </a:extLst>
          </p:cNvPr>
          <p:cNvSpPr txBox="1"/>
          <p:nvPr/>
        </p:nvSpPr>
        <p:spPr>
          <a:xfrm rot="16200000">
            <a:off x="117609" y="1222911"/>
            <a:ext cx="550151" cy="276999"/>
          </a:xfrm>
          <a:prstGeom prst="rect">
            <a:avLst/>
          </a:prstGeom>
          <a:noFill/>
        </p:spPr>
        <p:txBody>
          <a:bodyPr wrap="none" rtlCol="0">
            <a:spAutoFit/>
          </a:bodyPr>
          <a:lstStyle/>
          <a:p>
            <a:r>
              <a:rPr lang="en-US" sz="1200" b="1" dirty="0"/>
              <a:t>SSC-A</a:t>
            </a:r>
          </a:p>
        </p:txBody>
      </p:sp>
      <p:sp>
        <p:nvSpPr>
          <p:cNvPr id="11" name="TextBox 10">
            <a:extLst>
              <a:ext uri="{FF2B5EF4-FFF2-40B4-BE49-F238E27FC236}">
                <a16:creationId xmlns:a16="http://schemas.microsoft.com/office/drawing/2014/main" id="{6C558F5E-8B1E-E87F-4CEC-52E31BAF8EF4}"/>
              </a:ext>
            </a:extLst>
          </p:cNvPr>
          <p:cNvSpPr txBox="1"/>
          <p:nvPr/>
        </p:nvSpPr>
        <p:spPr>
          <a:xfrm>
            <a:off x="2545806" y="1945391"/>
            <a:ext cx="550151" cy="276999"/>
          </a:xfrm>
          <a:prstGeom prst="rect">
            <a:avLst/>
          </a:prstGeom>
          <a:noFill/>
        </p:spPr>
        <p:txBody>
          <a:bodyPr wrap="none" rtlCol="0">
            <a:spAutoFit/>
          </a:bodyPr>
          <a:lstStyle/>
          <a:p>
            <a:r>
              <a:rPr lang="en-US" sz="1200" b="1" dirty="0"/>
              <a:t>FSC-A</a:t>
            </a:r>
          </a:p>
        </p:txBody>
      </p:sp>
      <p:sp>
        <p:nvSpPr>
          <p:cNvPr id="12" name="TextBox 11">
            <a:extLst>
              <a:ext uri="{FF2B5EF4-FFF2-40B4-BE49-F238E27FC236}">
                <a16:creationId xmlns:a16="http://schemas.microsoft.com/office/drawing/2014/main" id="{80B17A12-E7C6-7E6A-D73B-FFAB469D4350}"/>
              </a:ext>
            </a:extLst>
          </p:cNvPr>
          <p:cNvSpPr txBox="1"/>
          <p:nvPr/>
        </p:nvSpPr>
        <p:spPr>
          <a:xfrm rot="16200000">
            <a:off x="1701901" y="1193732"/>
            <a:ext cx="550151" cy="276999"/>
          </a:xfrm>
          <a:prstGeom prst="rect">
            <a:avLst/>
          </a:prstGeom>
          <a:noFill/>
        </p:spPr>
        <p:txBody>
          <a:bodyPr wrap="none" rtlCol="0">
            <a:spAutoFit/>
          </a:bodyPr>
          <a:lstStyle/>
          <a:p>
            <a:r>
              <a:rPr lang="en-US" sz="1200" b="1" dirty="0"/>
              <a:t>FSC-H</a:t>
            </a:r>
          </a:p>
        </p:txBody>
      </p:sp>
      <p:sp>
        <p:nvSpPr>
          <p:cNvPr id="13" name="TextBox 12">
            <a:extLst>
              <a:ext uri="{FF2B5EF4-FFF2-40B4-BE49-F238E27FC236}">
                <a16:creationId xmlns:a16="http://schemas.microsoft.com/office/drawing/2014/main" id="{49D3EABC-7D96-3ECC-6130-1ACD686CCC54}"/>
              </a:ext>
            </a:extLst>
          </p:cNvPr>
          <p:cNvSpPr txBox="1"/>
          <p:nvPr/>
        </p:nvSpPr>
        <p:spPr>
          <a:xfrm rot="16200000">
            <a:off x="3090879" y="1254798"/>
            <a:ext cx="896592" cy="276999"/>
          </a:xfrm>
          <a:prstGeom prst="rect">
            <a:avLst/>
          </a:prstGeom>
          <a:noFill/>
        </p:spPr>
        <p:txBody>
          <a:bodyPr wrap="none" rtlCol="0">
            <a:spAutoFit/>
          </a:bodyPr>
          <a:lstStyle/>
          <a:p>
            <a:r>
              <a:rPr lang="en-US" sz="1200" b="1" dirty="0"/>
              <a:t>Live – e780</a:t>
            </a:r>
          </a:p>
        </p:txBody>
      </p:sp>
      <p:sp>
        <p:nvSpPr>
          <p:cNvPr id="14" name="TextBox 13">
            <a:extLst>
              <a:ext uri="{FF2B5EF4-FFF2-40B4-BE49-F238E27FC236}">
                <a16:creationId xmlns:a16="http://schemas.microsoft.com/office/drawing/2014/main" id="{98D56B27-1B9E-EBC9-B52C-C6235F6B8C4E}"/>
              </a:ext>
            </a:extLst>
          </p:cNvPr>
          <p:cNvSpPr txBox="1"/>
          <p:nvPr/>
        </p:nvSpPr>
        <p:spPr>
          <a:xfrm>
            <a:off x="3982697" y="1945390"/>
            <a:ext cx="550151" cy="276999"/>
          </a:xfrm>
          <a:prstGeom prst="rect">
            <a:avLst/>
          </a:prstGeom>
          <a:noFill/>
        </p:spPr>
        <p:txBody>
          <a:bodyPr wrap="none" rtlCol="0">
            <a:spAutoFit/>
          </a:bodyPr>
          <a:lstStyle/>
          <a:p>
            <a:r>
              <a:rPr lang="en-US" sz="1200" b="1" dirty="0"/>
              <a:t>SSC-A</a:t>
            </a:r>
          </a:p>
        </p:txBody>
      </p:sp>
      <p:sp>
        <p:nvSpPr>
          <p:cNvPr id="15" name="TextBox 14">
            <a:extLst>
              <a:ext uri="{FF2B5EF4-FFF2-40B4-BE49-F238E27FC236}">
                <a16:creationId xmlns:a16="http://schemas.microsoft.com/office/drawing/2014/main" id="{303DFE3A-D1F8-679B-924A-65366A9A2C52}"/>
              </a:ext>
            </a:extLst>
          </p:cNvPr>
          <p:cNvSpPr txBox="1"/>
          <p:nvPr/>
        </p:nvSpPr>
        <p:spPr>
          <a:xfrm>
            <a:off x="988344" y="1955287"/>
            <a:ext cx="550151" cy="276999"/>
          </a:xfrm>
          <a:prstGeom prst="rect">
            <a:avLst/>
          </a:prstGeom>
          <a:noFill/>
        </p:spPr>
        <p:txBody>
          <a:bodyPr wrap="none" rtlCol="0">
            <a:spAutoFit/>
          </a:bodyPr>
          <a:lstStyle/>
          <a:p>
            <a:r>
              <a:rPr lang="en-US" sz="1200" b="1" dirty="0"/>
              <a:t>FSC-A</a:t>
            </a:r>
          </a:p>
        </p:txBody>
      </p:sp>
      <p:cxnSp>
        <p:nvCxnSpPr>
          <p:cNvPr id="16" name="Straight Arrow Connector 15">
            <a:extLst>
              <a:ext uri="{FF2B5EF4-FFF2-40B4-BE49-F238E27FC236}">
                <a16:creationId xmlns:a16="http://schemas.microsoft.com/office/drawing/2014/main" id="{10F1AA28-136D-7782-B3B8-7F60B9E845B3}"/>
              </a:ext>
            </a:extLst>
          </p:cNvPr>
          <p:cNvCxnSpPr>
            <a:cxnSpLocks/>
          </p:cNvCxnSpPr>
          <p:nvPr/>
        </p:nvCxnSpPr>
        <p:spPr>
          <a:xfrm flipH="1">
            <a:off x="3422769" y="1527162"/>
            <a:ext cx="1121460" cy="92488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4F41728-37ED-FE32-1444-10A338D82A4F}"/>
              </a:ext>
            </a:extLst>
          </p:cNvPr>
          <p:cNvSpPr txBox="1"/>
          <p:nvPr/>
        </p:nvSpPr>
        <p:spPr>
          <a:xfrm>
            <a:off x="101204" y="4307533"/>
            <a:ext cx="6598941" cy="1015663"/>
          </a:xfrm>
          <a:prstGeom prst="rect">
            <a:avLst/>
          </a:prstGeom>
          <a:noFill/>
        </p:spPr>
        <p:txBody>
          <a:bodyPr wrap="square" rtlCol="0">
            <a:spAutoFit/>
          </a:bodyPr>
          <a:lstStyle/>
          <a:p>
            <a:pPr algn="just"/>
            <a:r>
              <a:rPr lang="en-GB" sz="1200" b="1" dirty="0">
                <a:latin typeface="Times New Roman" panose="02020603050405020304" pitchFamily="18" charset="0"/>
                <a:cs typeface="Times New Roman" panose="02020603050405020304" pitchFamily="18" charset="0"/>
              </a:rPr>
              <a:t>Figure S2. </a:t>
            </a:r>
            <a:r>
              <a:rPr lang="en-US" sz="1200" b="1" dirty="0">
                <a:latin typeface="Times New Roman" panose="02020603050405020304" pitchFamily="18" charset="0"/>
                <a:cs typeface="Times New Roman" panose="02020603050405020304" pitchFamily="18" charset="0"/>
              </a:rPr>
              <a:t>Gating strategy for phenotypic characterization of ImKCs</a:t>
            </a:r>
            <a:r>
              <a:rPr lang="en-US" sz="1200" b="1" i="1" dirty="0">
                <a:latin typeface="Times New Roman" panose="02020603050405020304" pitchFamily="18" charset="0"/>
                <a:cs typeface="Times New Roman" panose="02020603050405020304" pitchFamily="18" charset="0"/>
              </a:rPr>
              <a:t>.</a:t>
            </a:r>
            <a:r>
              <a:rPr lang="en-US" sz="1200" b="1"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ImKCs were phenotypically characterized by flow cytometry for the expression of macrophage and Kupffer cell-specific markers F4/80, CD11B, TLR4, CD14 and CLEC2. Representative flow cytometry plots from three independent biological experiments. Fluorescent minus one (FMO) controls were used to set gates and served as negative control for their respective marker expression comparison.</a:t>
            </a:r>
          </a:p>
        </p:txBody>
      </p:sp>
      <p:sp>
        <p:nvSpPr>
          <p:cNvPr id="2" name="TextBox 62">
            <a:extLst>
              <a:ext uri="{FF2B5EF4-FFF2-40B4-BE49-F238E27FC236}">
                <a16:creationId xmlns:a16="http://schemas.microsoft.com/office/drawing/2014/main" id="{8D1712EA-8D1D-F5BD-3E39-20958E65D2BE}"/>
              </a:ext>
            </a:extLst>
          </p:cNvPr>
          <p:cNvSpPr txBox="1"/>
          <p:nvPr/>
        </p:nvSpPr>
        <p:spPr>
          <a:xfrm>
            <a:off x="4213403" y="2556732"/>
            <a:ext cx="494046"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FMO</a:t>
            </a:r>
          </a:p>
        </p:txBody>
      </p:sp>
      <p:sp>
        <p:nvSpPr>
          <p:cNvPr id="3" name="TextBox 63">
            <a:extLst>
              <a:ext uri="{FF2B5EF4-FFF2-40B4-BE49-F238E27FC236}">
                <a16:creationId xmlns:a16="http://schemas.microsoft.com/office/drawing/2014/main" id="{42635ABF-B128-5827-D58C-FEF600900B07}"/>
              </a:ext>
            </a:extLst>
          </p:cNvPr>
          <p:cNvSpPr txBox="1"/>
          <p:nvPr/>
        </p:nvSpPr>
        <p:spPr>
          <a:xfrm>
            <a:off x="4210895" y="2780098"/>
            <a:ext cx="650114"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dirty="0"/>
              <a:t>Marker</a:t>
            </a:r>
          </a:p>
        </p:txBody>
      </p:sp>
      <p:cxnSp>
        <p:nvCxnSpPr>
          <p:cNvPr id="4" name="Straight Connector 64">
            <a:extLst>
              <a:ext uri="{FF2B5EF4-FFF2-40B4-BE49-F238E27FC236}">
                <a16:creationId xmlns:a16="http://schemas.microsoft.com/office/drawing/2014/main" id="{8777AEC6-C76C-F6DB-55E2-DEFE685315AD}"/>
              </a:ext>
            </a:extLst>
          </p:cNvPr>
          <p:cNvCxnSpPr/>
          <p:nvPr/>
        </p:nvCxnSpPr>
        <p:spPr>
          <a:xfrm>
            <a:off x="4080542" y="2700958"/>
            <a:ext cx="132861"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65">
            <a:extLst>
              <a:ext uri="{FF2B5EF4-FFF2-40B4-BE49-F238E27FC236}">
                <a16:creationId xmlns:a16="http://schemas.microsoft.com/office/drawing/2014/main" id="{41AD0B34-6253-A573-4D52-987A7215360B}"/>
              </a:ext>
            </a:extLst>
          </p:cNvPr>
          <p:cNvCxnSpPr/>
          <p:nvPr/>
        </p:nvCxnSpPr>
        <p:spPr>
          <a:xfrm>
            <a:off x="4076633" y="2892436"/>
            <a:ext cx="13286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C9A45A8-7C06-DD64-D6E3-782FAC10FEDC}"/>
              </a:ext>
            </a:extLst>
          </p:cNvPr>
          <p:cNvSpPr txBox="1"/>
          <p:nvPr/>
        </p:nvSpPr>
        <p:spPr>
          <a:xfrm rot="16200000">
            <a:off x="2150049" y="3094542"/>
            <a:ext cx="628890" cy="276999"/>
          </a:xfrm>
          <a:prstGeom prst="rect">
            <a:avLst/>
          </a:prstGeom>
          <a:noFill/>
        </p:spPr>
        <p:txBody>
          <a:bodyPr wrap="none" rtlCol="0">
            <a:spAutoFit/>
          </a:bodyPr>
          <a:lstStyle/>
          <a:p>
            <a:r>
              <a:rPr lang="en-US" sz="1200" b="1" dirty="0"/>
              <a:t>Counts</a:t>
            </a:r>
          </a:p>
        </p:txBody>
      </p:sp>
      <p:sp>
        <p:nvSpPr>
          <p:cNvPr id="9" name="TextBox 8">
            <a:extLst>
              <a:ext uri="{FF2B5EF4-FFF2-40B4-BE49-F238E27FC236}">
                <a16:creationId xmlns:a16="http://schemas.microsoft.com/office/drawing/2014/main" id="{20DFA95B-181C-6543-8BA2-DA86A8DA9349}"/>
              </a:ext>
            </a:extLst>
          </p:cNvPr>
          <p:cNvSpPr txBox="1"/>
          <p:nvPr/>
        </p:nvSpPr>
        <p:spPr>
          <a:xfrm>
            <a:off x="2747028" y="3935928"/>
            <a:ext cx="1361398" cy="276999"/>
          </a:xfrm>
          <a:prstGeom prst="rect">
            <a:avLst/>
          </a:prstGeom>
          <a:noFill/>
        </p:spPr>
        <p:txBody>
          <a:bodyPr wrap="none" rtlCol="0">
            <a:spAutoFit/>
          </a:bodyPr>
          <a:lstStyle/>
          <a:p>
            <a:r>
              <a:rPr lang="en-US" sz="1200" b="1" dirty="0"/>
              <a:t>Respective marker</a:t>
            </a:r>
          </a:p>
        </p:txBody>
      </p:sp>
      <p:pic>
        <p:nvPicPr>
          <p:cNvPr id="17" name="Picture 7">
            <a:extLst>
              <a:ext uri="{FF2B5EF4-FFF2-40B4-BE49-F238E27FC236}">
                <a16:creationId xmlns:a16="http://schemas.microsoft.com/office/drawing/2014/main" id="{47F6CA56-E287-1425-11B6-FA3A8479A533}"/>
              </a:ext>
            </a:extLst>
          </p:cNvPr>
          <p:cNvPicPr>
            <a:picLocks noChangeAspect="1"/>
          </p:cNvPicPr>
          <p:nvPr/>
        </p:nvPicPr>
        <p:blipFill rotWithShape="1">
          <a:blip r:embed="rId3"/>
          <a:srcRect r="41347" b="51116"/>
          <a:stretch/>
        </p:blipFill>
        <p:spPr>
          <a:xfrm>
            <a:off x="2603694" y="2556732"/>
            <a:ext cx="1422250" cy="1435365"/>
          </a:xfrm>
          <a:prstGeom prst="rect">
            <a:avLst/>
          </a:prstGeom>
        </p:spPr>
      </p:pic>
    </p:spTree>
    <p:extLst>
      <p:ext uri="{BB962C8B-B14F-4D97-AF65-F5344CB8AC3E}">
        <p14:creationId xmlns:p14="http://schemas.microsoft.com/office/powerpoint/2010/main" val="3012084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2">
            <a:extLst>
              <a:ext uri="{FF2B5EF4-FFF2-40B4-BE49-F238E27FC236}">
                <a16:creationId xmlns:a16="http://schemas.microsoft.com/office/drawing/2014/main" id="{66885CAE-FAEC-5950-C3FF-46DD1CE2E31B}"/>
              </a:ext>
            </a:extLst>
          </p:cNvPr>
          <p:cNvPicPr>
            <a:picLocks noChangeAspect="1"/>
          </p:cNvPicPr>
          <p:nvPr/>
        </p:nvPicPr>
        <p:blipFill>
          <a:blip r:embed="rId2"/>
          <a:stretch>
            <a:fillRect/>
          </a:stretch>
        </p:blipFill>
        <p:spPr>
          <a:xfrm>
            <a:off x="2313557" y="598261"/>
            <a:ext cx="1286285" cy="1797107"/>
          </a:xfrm>
          <a:prstGeom prst="rect">
            <a:avLst/>
          </a:prstGeom>
        </p:spPr>
      </p:pic>
      <p:sp>
        <p:nvSpPr>
          <p:cNvPr id="2" name="TextBox 1">
            <a:extLst>
              <a:ext uri="{FF2B5EF4-FFF2-40B4-BE49-F238E27FC236}">
                <a16:creationId xmlns:a16="http://schemas.microsoft.com/office/drawing/2014/main" id="{35D9FE73-D239-7C11-EE26-8531A71A62FF}"/>
              </a:ext>
            </a:extLst>
          </p:cNvPr>
          <p:cNvSpPr txBox="1"/>
          <p:nvPr/>
        </p:nvSpPr>
        <p:spPr>
          <a:xfrm>
            <a:off x="60164" y="2495040"/>
            <a:ext cx="6514612" cy="1015663"/>
          </a:xfrm>
          <a:prstGeom prst="rect">
            <a:avLst/>
          </a:prstGeom>
          <a:noFill/>
        </p:spPr>
        <p:txBody>
          <a:bodyPr wrap="square" rtlCol="0">
            <a:spAutoFit/>
          </a:bodyPr>
          <a:lstStyle/>
          <a:p>
            <a:pPr algn="just"/>
            <a:r>
              <a:rPr lang="en-GB" sz="1200" b="1" dirty="0">
                <a:latin typeface="Times New Roman" panose="02020603050405020304" pitchFamily="18" charset="0"/>
                <a:cs typeface="Times New Roman" panose="02020603050405020304" pitchFamily="18" charset="0"/>
              </a:rPr>
              <a:t>Figure S3. </a:t>
            </a:r>
            <a:r>
              <a:rPr lang="en-US" sz="1200" b="1" dirty="0">
                <a:latin typeface="Times New Roman" panose="02020603050405020304" pitchFamily="18" charset="0"/>
                <a:cs typeface="Times New Roman" panose="02020603050405020304" pitchFamily="18" charset="0"/>
              </a:rPr>
              <a:t>EBOV </a:t>
            </a:r>
            <a:r>
              <a:rPr lang="el-GR" sz="1200" b="1" dirty="0">
                <a:latin typeface="Times New Roman" panose="02020603050405020304" pitchFamily="18" charset="0"/>
                <a:cs typeface="Times New Roman" panose="02020603050405020304" pitchFamily="18" charset="0"/>
              </a:rPr>
              <a:t>Δ</a:t>
            </a:r>
            <a:r>
              <a:rPr lang="en-US" sz="1200" b="1" dirty="0">
                <a:latin typeface="Times New Roman" panose="02020603050405020304" pitchFamily="18" charset="0"/>
                <a:cs typeface="Times New Roman" panose="02020603050405020304" pitchFamily="18" charset="0"/>
              </a:rPr>
              <a:t>VP30 infection (MOI=1)  of ImKC-VP30 cells is inhibited by IFN-</a:t>
            </a:r>
            <a:r>
              <a:rPr lang="el-GR" sz="1200" b="1" dirty="0">
                <a:latin typeface="Times New Roman" panose="02020603050405020304" pitchFamily="18" charset="0"/>
                <a:cs typeface="Times New Roman" panose="02020603050405020304" pitchFamily="18" charset="0"/>
              </a:rPr>
              <a:t>γ</a:t>
            </a:r>
            <a:r>
              <a:rPr lang="en-US" sz="1200" b="1" dirty="0">
                <a:latin typeface="Times New Roman" panose="02020603050405020304" pitchFamily="18" charset="0"/>
                <a:cs typeface="Times New Roman" panose="02020603050405020304" pitchFamily="18" charset="0"/>
              </a:rPr>
              <a:t> treatment. </a:t>
            </a:r>
            <a:r>
              <a:rPr lang="en-US" sz="1200" dirty="0">
                <a:latin typeface="Times New Roman" panose="02020603050405020304" pitchFamily="18" charset="0"/>
                <a:cs typeface="Times New Roman" panose="02020603050405020304" pitchFamily="18" charset="0"/>
              </a:rPr>
              <a:t>EBOV VP30 expressing ImKCs were polarized with IFN-</a:t>
            </a:r>
            <a:r>
              <a:rPr lang="el-GR" sz="1200" dirty="0">
                <a:latin typeface="Times New Roman" panose="02020603050405020304" pitchFamily="18" charset="0"/>
                <a:cs typeface="Times New Roman" panose="02020603050405020304" pitchFamily="18" charset="0"/>
              </a:rPr>
              <a:t>γ</a:t>
            </a:r>
            <a:r>
              <a:rPr lang="en-US" sz="1200" dirty="0">
                <a:latin typeface="Times New Roman" panose="02020603050405020304" pitchFamily="18" charset="0"/>
                <a:cs typeface="Times New Roman" panose="02020603050405020304" pitchFamily="18" charset="0"/>
              </a:rPr>
              <a:t> (20 ng/mL) for 24 h, media replaced and then infected with EBOV </a:t>
            </a:r>
            <a:r>
              <a:rPr lang="el-GR" sz="1200" dirty="0">
                <a:latin typeface="Times New Roman" panose="02020603050405020304" pitchFamily="18" charset="0"/>
                <a:cs typeface="Times New Roman" panose="02020603050405020304" pitchFamily="18" charset="0"/>
              </a:rPr>
              <a:t>Δ</a:t>
            </a:r>
            <a:r>
              <a:rPr lang="en-US" sz="1200" dirty="0">
                <a:latin typeface="Times New Roman" panose="02020603050405020304" pitchFamily="18" charset="0"/>
                <a:cs typeface="Times New Roman" panose="02020603050405020304" pitchFamily="18" charset="0"/>
              </a:rPr>
              <a:t>VP30 at a MOI of 1 (n=3, three independent biological experiments). GFP expression was assessed by flow cytometry after 48hpi. Data represent the mean ± SD. P values were obtained by unpaired one-tailed t-test. P values were obtained unpaired t-test. ***P&lt;0.0001).</a:t>
            </a:r>
          </a:p>
        </p:txBody>
      </p:sp>
    </p:spTree>
    <p:extLst>
      <p:ext uri="{BB962C8B-B14F-4D97-AF65-F5344CB8AC3E}">
        <p14:creationId xmlns:p14="http://schemas.microsoft.com/office/powerpoint/2010/main" val="1253625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FB2D0B3F-870B-3D94-3A72-528B91E583D3}"/>
              </a:ext>
            </a:extLst>
          </p:cNvPr>
          <p:cNvGraphicFramePr>
            <a:graphicFrameLocks noChangeAspect="1"/>
          </p:cNvGraphicFramePr>
          <p:nvPr>
            <p:extLst>
              <p:ext uri="{D42A27DB-BD31-4B8C-83A1-F6EECF244321}">
                <p14:modId xmlns:p14="http://schemas.microsoft.com/office/powerpoint/2010/main" val="46777939"/>
              </p:ext>
            </p:extLst>
          </p:nvPr>
        </p:nvGraphicFramePr>
        <p:xfrm>
          <a:off x="1587500" y="796925"/>
          <a:ext cx="3816350" cy="1960563"/>
        </p:xfrm>
        <a:graphic>
          <a:graphicData uri="http://schemas.openxmlformats.org/presentationml/2006/ole">
            <mc:AlternateContent xmlns:mc="http://schemas.openxmlformats.org/markup-compatibility/2006">
              <mc:Choice xmlns:v="urn:schemas-microsoft-com:vml" Requires="v">
                <p:oleObj name="Prism 9" r:id="rId2" imgW="5543209" imgH="2844857" progId="Prism9.Document">
                  <p:embed/>
                </p:oleObj>
              </mc:Choice>
              <mc:Fallback>
                <p:oleObj name="Prism 9" r:id="rId2" imgW="5543209" imgH="2844857" progId="Prism9.Document">
                  <p:embed/>
                  <p:pic>
                    <p:nvPicPr>
                      <p:cNvPr id="0" name=""/>
                      <p:cNvPicPr/>
                      <p:nvPr/>
                    </p:nvPicPr>
                    <p:blipFill>
                      <a:blip r:embed="rId3"/>
                      <a:stretch>
                        <a:fillRect/>
                      </a:stretch>
                    </p:blipFill>
                    <p:spPr>
                      <a:xfrm>
                        <a:off x="1587500" y="796925"/>
                        <a:ext cx="3816350" cy="1960563"/>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67D116F5-2EA6-3BFE-583F-D44D687C0714}"/>
              </a:ext>
            </a:extLst>
          </p:cNvPr>
          <p:cNvSpPr txBox="1"/>
          <p:nvPr/>
        </p:nvSpPr>
        <p:spPr>
          <a:xfrm>
            <a:off x="144719" y="2919508"/>
            <a:ext cx="6568562" cy="553998"/>
          </a:xfrm>
          <a:prstGeom prst="rect">
            <a:avLst/>
          </a:prstGeom>
          <a:noFill/>
        </p:spPr>
        <p:txBody>
          <a:bodyPr wrap="square" rtlCol="0">
            <a:spAutoFit/>
          </a:bodyPr>
          <a:lstStyle/>
          <a:p>
            <a:r>
              <a:rPr lang="en-GB" sz="1000" b="1" dirty="0">
                <a:latin typeface="Times New Roman" panose="02020603050405020304" pitchFamily="18" charset="0"/>
                <a:cs typeface="Times New Roman" panose="02020603050405020304" pitchFamily="18" charset="0"/>
              </a:rPr>
              <a:t>Figure S4. ImKC-VP30 cell viability following IFN-γ treatment. </a:t>
            </a:r>
            <a:r>
              <a:rPr lang="en-GB" sz="1000" dirty="0">
                <a:latin typeface="Times New Roman" panose="02020603050405020304" pitchFamily="18" charset="0"/>
                <a:cs typeface="Times New Roman" panose="02020603050405020304" pitchFamily="18" charset="0"/>
              </a:rPr>
              <a:t>EBOV VP30 expressing </a:t>
            </a:r>
            <a:r>
              <a:rPr lang="en-GB" sz="1000" dirty="0" err="1">
                <a:latin typeface="Times New Roman" panose="02020603050405020304" pitchFamily="18" charset="0"/>
                <a:cs typeface="Times New Roman" panose="02020603050405020304" pitchFamily="18" charset="0"/>
              </a:rPr>
              <a:t>ImKCs</a:t>
            </a:r>
            <a:r>
              <a:rPr lang="en-GB" sz="1000" dirty="0">
                <a:latin typeface="Times New Roman" panose="02020603050405020304" pitchFamily="18" charset="0"/>
                <a:cs typeface="Times New Roman" panose="02020603050405020304" pitchFamily="18" charset="0"/>
              </a:rPr>
              <a:t> were polarized with IFN-</a:t>
            </a:r>
            <a:r>
              <a:rPr lang="el-GR" sz="1000" dirty="0">
                <a:latin typeface="Times New Roman" panose="02020603050405020304" pitchFamily="18" charset="0"/>
                <a:cs typeface="Times New Roman" panose="02020603050405020304" pitchFamily="18" charset="0"/>
              </a:rPr>
              <a:t>γ</a:t>
            </a:r>
            <a:r>
              <a:rPr lang="en-US" sz="1000" dirty="0">
                <a:latin typeface="Times New Roman" panose="02020603050405020304" pitchFamily="18" charset="0"/>
                <a:cs typeface="Times New Roman" panose="02020603050405020304" pitchFamily="18" charset="0"/>
              </a:rPr>
              <a:t> (20 ng/mL) for 24 h, media replaced and then lysed at the different time points noted to quantify ATP via </a:t>
            </a:r>
            <a:r>
              <a:rPr lang="en-US" sz="1000" dirty="0" err="1">
                <a:latin typeface="Times New Roman" panose="02020603050405020304" pitchFamily="18" charset="0"/>
                <a:cs typeface="Times New Roman" panose="02020603050405020304" pitchFamily="18" charset="0"/>
              </a:rPr>
              <a:t>ATPlite</a:t>
            </a:r>
            <a:r>
              <a:rPr lang="en-US" sz="1000" dirty="0">
                <a:latin typeface="Times New Roman" panose="02020603050405020304" pitchFamily="18" charset="0"/>
                <a:cs typeface="Times New Roman" panose="02020603050405020304" pitchFamily="18" charset="0"/>
              </a:rPr>
              <a:t>™ assay (n=5, two independent biological experiments). Data shown represent the mean ± SD. </a:t>
            </a:r>
          </a:p>
        </p:txBody>
      </p:sp>
      <p:sp>
        <p:nvSpPr>
          <p:cNvPr id="5" name="TextBox 4">
            <a:extLst>
              <a:ext uri="{FF2B5EF4-FFF2-40B4-BE49-F238E27FC236}">
                <a16:creationId xmlns:a16="http://schemas.microsoft.com/office/drawing/2014/main" id="{153B2C77-4010-9470-5E3E-15967ECA3460}"/>
              </a:ext>
            </a:extLst>
          </p:cNvPr>
          <p:cNvSpPr txBox="1"/>
          <p:nvPr/>
        </p:nvSpPr>
        <p:spPr>
          <a:xfrm>
            <a:off x="4985937" y="1146419"/>
            <a:ext cx="677917"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(day -1)</a:t>
            </a:r>
          </a:p>
        </p:txBody>
      </p:sp>
    </p:spTree>
    <p:extLst>
      <p:ext uri="{BB962C8B-B14F-4D97-AF65-F5344CB8AC3E}">
        <p14:creationId xmlns:p14="http://schemas.microsoft.com/office/powerpoint/2010/main" val="151380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a:extLst>
              <a:ext uri="{FF2B5EF4-FFF2-40B4-BE49-F238E27FC236}">
                <a16:creationId xmlns:a16="http://schemas.microsoft.com/office/drawing/2014/main" id="{767F4F29-9207-1CFC-2784-138F3EA68DFC}"/>
              </a:ext>
            </a:extLst>
          </p:cNvPr>
          <p:cNvSpPr txBox="1"/>
          <p:nvPr/>
        </p:nvSpPr>
        <p:spPr>
          <a:xfrm>
            <a:off x="412940" y="3098644"/>
            <a:ext cx="6032119" cy="861774"/>
          </a:xfrm>
          <a:prstGeom prst="rect">
            <a:avLst/>
          </a:prstGeom>
          <a:noFill/>
        </p:spPr>
        <p:txBody>
          <a:bodyPr wrap="square" rtlCol="0">
            <a:spAutoFit/>
          </a:bodyPr>
          <a:lstStyle/>
          <a:p>
            <a:pPr algn="just"/>
            <a:r>
              <a:rPr lang="en-GB" sz="1000" b="1" dirty="0">
                <a:latin typeface="Times New Roman" panose="02020603050405020304" pitchFamily="18" charset="0"/>
                <a:cs typeface="Times New Roman" panose="02020603050405020304" pitchFamily="18" charset="0"/>
              </a:rPr>
              <a:t>Figure S5. IFN-</a:t>
            </a:r>
            <a:r>
              <a:rPr lang="el-GR" sz="1000" b="1" dirty="0">
                <a:latin typeface="Times New Roman" panose="02020603050405020304" pitchFamily="18" charset="0"/>
                <a:cs typeface="Times New Roman" panose="02020603050405020304" pitchFamily="18" charset="0"/>
              </a:rPr>
              <a:t>γ</a:t>
            </a:r>
            <a:r>
              <a:rPr lang="en-GB" sz="1000" b="1" dirty="0">
                <a:latin typeface="Times New Roman" panose="02020603050405020304" pitchFamily="18" charset="0"/>
                <a:cs typeface="Times New Roman" panose="02020603050405020304" pitchFamily="18" charset="0"/>
              </a:rPr>
              <a:t> and conditioned media from IFN-</a:t>
            </a:r>
            <a:r>
              <a:rPr lang="el-GR" sz="1000" b="1" dirty="0">
                <a:latin typeface="Times New Roman" panose="02020603050405020304" pitchFamily="18" charset="0"/>
                <a:cs typeface="Times New Roman" panose="02020603050405020304" pitchFamily="18" charset="0"/>
              </a:rPr>
              <a:t>γ</a:t>
            </a:r>
            <a:r>
              <a:rPr lang="en-US" sz="1000" b="1" dirty="0">
                <a:latin typeface="Times New Roman" panose="02020603050405020304" pitchFamily="18" charset="0"/>
                <a:cs typeface="Times New Roman" panose="02020603050405020304" pitchFamily="18" charset="0"/>
              </a:rPr>
              <a:t> treated cells blocks rVSV/G infection. </a:t>
            </a:r>
            <a:r>
              <a:rPr lang="en-US" sz="1000" dirty="0">
                <a:latin typeface="Times New Roman" panose="02020603050405020304" pitchFamily="18" charset="0"/>
                <a:cs typeface="Times New Roman" panose="02020603050405020304" pitchFamily="18" charset="0"/>
              </a:rPr>
              <a:t>IFN-</a:t>
            </a:r>
            <a:r>
              <a:rPr lang="el-GR" sz="1000" dirty="0">
                <a:latin typeface="Times New Roman" panose="02020603050405020304" pitchFamily="18" charset="0"/>
                <a:cs typeface="Times New Roman" panose="02020603050405020304" pitchFamily="18" charset="0"/>
              </a:rPr>
              <a:t>γ</a:t>
            </a:r>
            <a:r>
              <a:rPr lang="en-US" sz="1000" dirty="0">
                <a:latin typeface="Times New Roman" panose="02020603050405020304" pitchFamily="18" charset="0"/>
                <a:cs typeface="Times New Roman" panose="02020603050405020304" pitchFamily="18" charset="0"/>
              </a:rPr>
              <a:t> (20 ng/ml) was added to ImKC-VP30 cell cultures. For production of conditioned media from IFN-</a:t>
            </a:r>
            <a:r>
              <a:rPr lang="el-GR" sz="1000" dirty="0">
                <a:latin typeface="Times New Roman" panose="02020603050405020304" pitchFamily="18" charset="0"/>
                <a:cs typeface="Times New Roman" panose="02020603050405020304" pitchFamily="18" charset="0"/>
              </a:rPr>
              <a:t>γ</a:t>
            </a:r>
            <a:r>
              <a:rPr lang="en-US" sz="1000" dirty="0">
                <a:latin typeface="Times New Roman" panose="02020603050405020304" pitchFamily="18" charset="0"/>
                <a:cs typeface="Times New Roman" panose="02020603050405020304" pitchFamily="18" charset="0"/>
              </a:rPr>
              <a:t> ImKC-VP30 cells, confluent cultures were treated with IFN-</a:t>
            </a:r>
            <a:r>
              <a:rPr lang="el-GR" sz="1000" dirty="0">
                <a:latin typeface="Times New Roman" panose="02020603050405020304" pitchFamily="18" charset="0"/>
                <a:cs typeface="Times New Roman" panose="02020603050405020304" pitchFamily="18" charset="0"/>
              </a:rPr>
              <a:t>γ</a:t>
            </a:r>
            <a:r>
              <a:rPr lang="en-US" sz="1000" dirty="0">
                <a:latin typeface="Times New Roman" panose="02020603050405020304" pitchFamily="18" charset="0"/>
                <a:cs typeface="Times New Roman" panose="02020603050405020304" pitchFamily="18" charset="0"/>
              </a:rPr>
              <a:t> for 24 h, media was removed, cells washed and media was added back to the culture for 24 hours. Supernatants were collected, filtered through a 0.45 </a:t>
            </a:r>
            <a:r>
              <a:rPr lang="el-GR" sz="1000" dirty="0">
                <a:latin typeface="Times New Roman" panose="02020603050405020304" pitchFamily="18" charset="0"/>
                <a:cs typeface="Times New Roman" panose="02020603050405020304" pitchFamily="18" charset="0"/>
              </a:rPr>
              <a:t>μ</a:t>
            </a:r>
            <a:r>
              <a:rPr lang="en-US" sz="1000" dirty="0">
                <a:latin typeface="Times New Roman" panose="02020603050405020304" pitchFamily="18" charset="0"/>
                <a:cs typeface="Times New Roman" panose="02020603050405020304" pitchFamily="18" charset="0"/>
              </a:rPr>
              <a:t> filter and either stored at -80°C or directly used. </a:t>
            </a:r>
          </a:p>
        </p:txBody>
      </p:sp>
      <p:graphicFrame>
        <p:nvGraphicFramePr>
          <p:cNvPr id="5" name="Object 4">
            <a:extLst>
              <a:ext uri="{FF2B5EF4-FFF2-40B4-BE49-F238E27FC236}">
                <a16:creationId xmlns:a16="http://schemas.microsoft.com/office/drawing/2014/main" id="{7176928E-B94D-BD46-553A-1C8A82668653}"/>
              </a:ext>
            </a:extLst>
          </p:cNvPr>
          <p:cNvGraphicFramePr>
            <a:graphicFrameLocks noChangeAspect="1"/>
          </p:cNvGraphicFramePr>
          <p:nvPr>
            <p:extLst>
              <p:ext uri="{D42A27DB-BD31-4B8C-83A1-F6EECF244321}">
                <p14:modId xmlns:p14="http://schemas.microsoft.com/office/powerpoint/2010/main" val="1732975741"/>
              </p:ext>
            </p:extLst>
          </p:nvPr>
        </p:nvGraphicFramePr>
        <p:xfrm>
          <a:off x="1158255" y="836341"/>
          <a:ext cx="4892617" cy="2262303"/>
        </p:xfrm>
        <a:graphic>
          <a:graphicData uri="http://schemas.openxmlformats.org/presentationml/2006/ole">
            <mc:AlternateContent xmlns:mc="http://schemas.openxmlformats.org/markup-compatibility/2006">
              <mc:Choice xmlns:v="urn:schemas-microsoft-com:vml" Requires="v">
                <p:oleObj name="Prism 9" r:id="rId2" imgW="6014627" imgH="2781109" progId="Prism9.Document">
                  <p:embed/>
                </p:oleObj>
              </mc:Choice>
              <mc:Fallback>
                <p:oleObj name="Prism 9" r:id="rId2" imgW="6014627" imgH="2781109" progId="Prism9.Document">
                  <p:embed/>
                  <p:pic>
                    <p:nvPicPr>
                      <p:cNvPr id="0" name=""/>
                      <p:cNvPicPr/>
                      <p:nvPr/>
                    </p:nvPicPr>
                    <p:blipFill>
                      <a:blip r:embed="rId3"/>
                      <a:stretch>
                        <a:fillRect/>
                      </a:stretch>
                    </p:blipFill>
                    <p:spPr>
                      <a:xfrm>
                        <a:off x="1158255" y="836341"/>
                        <a:ext cx="4892617" cy="2262303"/>
                      </a:xfrm>
                      <a:prstGeom prst="rect">
                        <a:avLst/>
                      </a:prstGeom>
                    </p:spPr>
                  </p:pic>
                </p:oleObj>
              </mc:Fallback>
            </mc:AlternateContent>
          </a:graphicData>
        </a:graphic>
      </p:graphicFrame>
    </p:spTree>
    <p:extLst>
      <p:ext uri="{BB962C8B-B14F-4D97-AF65-F5344CB8AC3E}">
        <p14:creationId xmlns:p14="http://schemas.microsoft.com/office/powerpoint/2010/main" val="21391133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26214</TotalTime>
  <Words>492</Words>
  <Application>Microsoft Office PowerPoint</Application>
  <PresentationFormat>A4 Paper (210x297 mm)</PresentationFormat>
  <Paragraphs>41</Paragraphs>
  <Slides>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Office Theme</vt:lpstr>
      <vt:lpstr>Prism 9</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Aguilar Briseno, Jose A</dc:creator>
  <cp:lastModifiedBy>Maury, Wendy J</cp:lastModifiedBy>
  <cp:revision>238</cp:revision>
  <dcterms:created xsi:type="dcterms:W3CDTF">2020-09-09T16:54:49Z</dcterms:created>
  <dcterms:modified xsi:type="dcterms:W3CDTF">2023-08-27T18:44:30Z</dcterms:modified>
</cp:coreProperties>
</file>