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63" r:id="rId3"/>
    <p:sldId id="279" r:id="rId4"/>
    <p:sldId id="281" r:id="rId5"/>
    <p:sldId id="285" r:id="rId6"/>
    <p:sldId id="290" r:id="rId7"/>
    <p:sldId id="291" r:id="rId8"/>
    <p:sldId id="29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22BF"/>
    <a:srgbClr val="80008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82" autoAdjust="0"/>
    <p:restoredTop sz="94660"/>
  </p:normalViewPr>
  <p:slideViewPr>
    <p:cSldViewPr>
      <p:cViewPr varScale="1">
        <p:scale>
          <a:sx n="56" d="100"/>
          <a:sy n="56" d="100"/>
        </p:scale>
        <p:origin x="1412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24F4D-3626-4410-A599-4C2DDEADCEAE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08DBD-AE90-4DBA-B2DE-F950B4A74F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24F4D-3626-4410-A599-4C2DDEADCEAE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08DBD-AE90-4DBA-B2DE-F950B4A74F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24F4D-3626-4410-A599-4C2DDEADCEAE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08DBD-AE90-4DBA-B2DE-F950B4A74F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24F4D-3626-4410-A599-4C2DDEADCEAE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08DBD-AE90-4DBA-B2DE-F950B4A74F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24F4D-3626-4410-A599-4C2DDEADCEAE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08DBD-AE90-4DBA-B2DE-F950B4A74F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24F4D-3626-4410-A599-4C2DDEADCEAE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08DBD-AE90-4DBA-B2DE-F950B4A74F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24F4D-3626-4410-A599-4C2DDEADCEAE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08DBD-AE90-4DBA-B2DE-F950B4A74F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24F4D-3626-4410-A599-4C2DDEADCEAE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08DBD-AE90-4DBA-B2DE-F950B4A74F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24F4D-3626-4410-A599-4C2DDEADCEAE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08DBD-AE90-4DBA-B2DE-F950B4A74F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24F4D-3626-4410-A599-4C2DDEADCEAE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08DBD-AE90-4DBA-B2DE-F950B4A74F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24F4D-3626-4410-A599-4C2DDEADCEAE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08DBD-AE90-4DBA-B2DE-F950B4A74F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624F4D-3626-4410-A599-4C2DDEADCEAE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D08DBD-AE90-4DBA-B2DE-F950B4A74F1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392ED5E-0643-4351-A4D6-3ED612FAC1B5}"/>
              </a:ext>
            </a:extLst>
          </p:cNvPr>
          <p:cNvSpPr txBox="1"/>
          <p:nvPr/>
        </p:nvSpPr>
        <p:spPr>
          <a:xfrm>
            <a:off x="590030" y="2552700"/>
            <a:ext cx="7791970" cy="7239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(Supplementary data: Figures &amp; Tables)</a:t>
            </a:r>
          </a:p>
        </p:txBody>
      </p:sp>
    </p:spTree>
    <p:extLst>
      <p:ext uri="{BB962C8B-B14F-4D97-AF65-F5344CB8AC3E}">
        <p14:creationId xmlns:p14="http://schemas.microsoft.com/office/powerpoint/2010/main" val="34233268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0BE4E1E-4E0F-418F-A9D6-BC1EB01DDB23}"/>
              </a:ext>
            </a:extLst>
          </p:cNvPr>
          <p:cNvSpPr txBox="1"/>
          <p:nvPr/>
        </p:nvSpPr>
        <p:spPr>
          <a:xfrm>
            <a:off x="76200" y="190500"/>
            <a:ext cx="9067800" cy="11049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Figure S1: A) </a:t>
            </a:r>
            <a:r>
              <a:rPr lang="en-US" sz="2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Anion</a:t>
            </a:r>
            <a:r>
              <a:rPr kumimoji="0" lang="en-IN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-exchange followed by  </a:t>
            </a:r>
            <a:r>
              <a:rPr kumimoji="0" lang="en-I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B) </a:t>
            </a:r>
            <a:r>
              <a:rPr kumimoji="0" lang="en-IN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gel filtration chromatography was employed to purify Tyrosinase.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600" b="1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5" name="Content Placeholder 6">
            <a:extLst>
              <a:ext uri="{FF2B5EF4-FFF2-40B4-BE49-F238E27FC236}">
                <a16:creationId xmlns:a16="http://schemas.microsoft.com/office/drawing/2014/main" id="{3E9988BA-2C58-49C2-9222-1F2F702257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6098"/>
          <a:stretch/>
        </p:blipFill>
        <p:spPr>
          <a:xfrm>
            <a:off x="1252873" y="4042916"/>
            <a:ext cx="6638254" cy="22721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84BE5C41-E1A1-4431-B95B-C8DB54A299D0}"/>
              </a:ext>
            </a:extLst>
          </p:cNvPr>
          <p:cNvGrpSpPr/>
          <p:nvPr/>
        </p:nvGrpSpPr>
        <p:grpSpPr>
          <a:xfrm>
            <a:off x="1286558" y="1499072"/>
            <a:ext cx="6257242" cy="2366619"/>
            <a:chOff x="1190325" y="1497800"/>
            <a:chExt cx="5977454" cy="2250644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E752D82-28C7-4EF9-A1EA-4B4453695E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10587"/>
            <a:stretch/>
          </p:blipFill>
          <p:spPr>
            <a:xfrm>
              <a:off x="1447800" y="1752599"/>
              <a:ext cx="5245527" cy="1771449"/>
            </a:xfrm>
            <a:prstGeom prst="rect">
              <a:avLst/>
            </a:prstGeom>
          </p:spPr>
        </p:pic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C5EC6387-9685-43C2-AF65-43C80F364069}"/>
                </a:ext>
              </a:extLst>
            </p:cNvPr>
            <p:cNvGrpSpPr/>
            <p:nvPr/>
          </p:nvGrpSpPr>
          <p:grpSpPr>
            <a:xfrm>
              <a:off x="1190325" y="1497800"/>
              <a:ext cx="5977454" cy="1994095"/>
              <a:chOff x="1190325" y="1497800"/>
              <a:chExt cx="5977454" cy="1994095"/>
            </a:xfrm>
          </p:grpSpPr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879A336-C4A6-499F-9614-97DC7743AC42}"/>
                  </a:ext>
                </a:extLst>
              </p:cNvPr>
              <p:cNvSpPr txBox="1"/>
              <p:nvPr/>
            </p:nvSpPr>
            <p:spPr>
              <a:xfrm>
                <a:off x="1190325" y="1497800"/>
                <a:ext cx="369332" cy="1549400"/>
              </a:xfrm>
              <a:prstGeom prst="rect">
                <a:avLst/>
              </a:prstGeom>
              <a:noFill/>
            </p:spPr>
            <p:txBody>
              <a:bodyPr vert="vert270" wrap="square" rtlCol="0">
                <a:spAutoFit/>
              </a:bodyPr>
              <a:lstStyle/>
              <a:p>
                <a:r>
                  <a:rPr lang="en-IN" sz="1200" dirty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 at 280 nm</a:t>
                </a: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DF193B4-A924-4233-8EB5-50234D9E6E51}"/>
                  </a:ext>
                </a:extLst>
              </p:cNvPr>
              <p:cNvSpPr txBox="1"/>
              <p:nvPr/>
            </p:nvSpPr>
            <p:spPr>
              <a:xfrm>
                <a:off x="2219234" y="1691434"/>
                <a:ext cx="66548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sz="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Unbound</a:t>
                </a:r>
                <a:r>
                  <a:rPr lang="en-IN" sz="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N" sz="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fraction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1956289-E236-4210-BD2C-03F9BC823415}"/>
                  </a:ext>
                </a:extLst>
              </p:cNvPr>
              <p:cNvSpPr txBox="1"/>
              <p:nvPr/>
            </p:nvSpPr>
            <p:spPr>
              <a:xfrm>
                <a:off x="3621314" y="2116721"/>
                <a:ext cx="756016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sz="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Peak I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B213FCF-8DE7-4C02-AF07-0664107EFA43}"/>
                  </a:ext>
                </a:extLst>
              </p:cNvPr>
              <p:cNvSpPr txBox="1"/>
              <p:nvPr/>
            </p:nvSpPr>
            <p:spPr>
              <a:xfrm>
                <a:off x="4637314" y="2301779"/>
                <a:ext cx="568005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sz="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Peak II</a:t>
                </a:r>
              </a:p>
            </p:txBody>
          </p:sp>
          <p:pic>
            <p:nvPicPr>
              <p:cNvPr id="16" name="Content Placeholder 6">
                <a:extLst>
                  <a:ext uri="{FF2B5EF4-FFF2-40B4-BE49-F238E27FC236}">
                    <a16:creationId xmlns:a16="http://schemas.microsoft.com/office/drawing/2014/main" id="{F3822B69-931D-4A68-BCCD-C7C7898E9CB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51655" t="1272" r="35718" b="89824"/>
              <a:stretch/>
            </p:blipFill>
            <p:spPr>
              <a:xfrm>
                <a:off x="5174650" y="1676400"/>
                <a:ext cx="997550" cy="256402"/>
              </a:xfrm>
              <a:prstGeom prst="rect">
                <a:avLst/>
              </a:prstGeom>
            </p:spPr>
          </p:pic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A30BF655-1E14-4F67-AB2E-6278D1004631}"/>
                  </a:ext>
                </a:extLst>
              </p:cNvPr>
              <p:cNvCxnSpPr/>
              <p:nvPr/>
            </p:nvCxnSpPr>
            <p:spPr>
              <a:xfrm>
                <a:off x="6543675" y="1823879"/>
                <a:ext cx="0" cy="1617821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7E1EB58-D125-4083-8F13-3B4D8B378189}"/>
                  </a:ext>
                </a:extLst>
              </p:cNvPr>
              <p:cNvSpPr txBox="1"/>
              <p:nvPr/>
            </p:nvSpPr>
            <p:spPr>
              <a:xfrm rot="16200000">
                <a:off x="6387148" y="2247050"/>
                <a:ext cx="1122680" cy="4385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sz="1200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% of NaCl</a:t>
                </a:r>
              </a:p>
              <a:p>
                <a:endParaRPr lang="en-US" sz="1050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9FC0E9A-9676-43B9-8779-9EA829A4DED9}"/>
                  </a:ext>
                </a:extLst>
              </p:cNvPr>
              <p:cNvSpPr txBox="1"/>
              <p:nvPr/>
            </p:nvSpPr>
            <p:spPr>
              <a:xfrm>
                <a:off x="6492240" y="3291840"/>
                <a:ext cx="477066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00" b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0.0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C01EF36-A2CA-4DF5-935F-62C33A4FEAFF}"/>
                  </a:ext>
                </a:extLst>
              </p:cNvPr>
              <p:cNvSpPr txBox="1"/>
              <p:nvPr/>
            </p:nvSpPr>
            <p:spPr>
              <a:xfrm>
                <a:off x="6492240" y="2919065"/>
                <a:ext cx="477066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00" b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25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A1931E7-F6C1-4115-AA9E-667772B15D7A}"/>
                  </a:ext>
                </a:extLst>
              </p:cNvPr>
              <p:cNvSpPr txBox="1"/>
              <p:nvPr/>
            </p:nvSpPr>
            <p:spPr>
              <a:xfrm>
                <a:off x="6487614" y="2509520"/>
                <a:ext cx="477066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00" b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50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08C1D4DB-59B8-4BCC-B0F3-B8E51A5CE30E}"/>
                  </a:ext>
                </a:extLst>
              </p:cNvPr>
              <p:cNvSpPr txBox="1"/>
              <p:nvPr/>
            </p:nvSpPr>
            <p:spPr>
              <a:xfrm>
                <a:off x="6482080" y="1722120"/>
                <a:ext cx="477066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00" b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100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89F2B28-D01A-41A3-A155-333F76AC9EB9}"/>
                  </a:ext>
                </a:extLst>
              </p:cNvPr>
              <p:cNvSpPr txBox="1"/>
              <p:nvPr/>
            </p:nvSpPr>
            <p:spPr>
              <a:xfrm>
                <a:off x="6492694" y="2133600"/>
                <a:ext cx="441506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00" b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75</a:t>
                </a:r>
              </a:p>
            </p:txBody>
          </p:sp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90C017A-0839-43F0-86C1-884D482C91E5}"/>
                </a:ext>
              </a:extLst>
            </p:cNvPr>
            <p:cNvSpPr txBox="1"/>
            <p:nvPr/>
          </p:nvSpPr>
          <p:spPr>
            <a:xfrm>
              <a:off x="2935706" y="3471445"/>
              <a:ext cx="25424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latin typeface="Times New Roman" pitchFamily="18" charset="0"/>
                  <a:cs typeface="Times New Roman" pitchFamily="18" charset="0"/>
                </a:rPr>
                <a:t>      Elution volume (ml)</a:t>
              </a:r>
              <a:r>
                <a:rPr lang="en-US" sz="1200" dirty="0"/>
                <a:t> </a:t>
              </a: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C26890FA-565D-4950-B9B5-82CDF48245E5}"/>
              </a:ext>
            </a:extLst>
          </p:cNvPr>
          <p:cNvSpPr txBox="1"/>
          <p:nvPr/>
        </p:nvSpPr>
        <p:spPr>
          <a:xfrm>
            <a:off x="2880360" y="6214646"/>
            <a:ext cx="3096012" cy="277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Times New Roman" panose="02020603050405020304" pitchFamily="18" charset="0"/>
                <a:cs typeface="Times New Roman" pitchFamily="18" charset="0"/>
              </a:rPr>
              <a:t>      Elution volume (ml)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7CC4757-F289-422C-840C-2126D3282C4F}"/>
              </a:ext>
            </a:extLst>
          </p:cNvPr>
          <p:cNvCxnSpPr>
            <a:cxnSpLocks/>
          </p:cNvCxnSpPr>
          <p:nvPr/>
        </p:nvCxnSpPr>
        <p:spPr>
          <a:xfrm>
            <a:off x="1419725" y="4237525"/>
            <a:ext cx="304800" cy="0"/>
          </a:xfrm>
          <a:prstGeom prst="line">
            <a:avLst/>
          </a:prstGeom>
          <a:ln>
            <a:solidFill>
              <a:srgbClr val="E422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64E3910-27C8-438E-99F8-426904A1930C}"/>
              </a:ext>
            </a:extLst>
          </p:cNvPr>
          <p:cNvGrpSpPr/>
          <p:nvPr/>
        </p:nvGrpSpPr>
        <p:grpSpPr>
          <a:xfrm>
            <a:off x="903514" y="4038600"/>
            <a:ext cx="5415102" cy="1559191"/>
            <a:chOff x="903514" y="4038600"/>
            <a:chExt cx="5415102" cy="1559191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AD513E3-67E7-475B-ABBE-B43BE792A8D1}"/>
                </a:ext>
              </a:extLst>
            </p:cNvPr>
            <p:cNvSpPr txBox="1"/>
            <p:nvPr/>
          </p:nvSpPr>
          <p:spPr>
            <a:xfrm>
              <a:off x="903514" y="4038600"/>
              <a:ext cx="369332" cy="1559191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r>
                <a:rPr lang="en-IN" sz="1200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mA at 280 nm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A794CBD-C48D-4E1E-B7BF-638033BE91EC}"/>
                </a:ext>
              </a:extLst>
            </p:cNvPr>
            <p:cNvSpPr txBox="1"/>
            <p:nvPr/>
          </p:nvSpPr>
          <p:spPr>
            <a:xfrm>
              <a:off x="1676400" y="4114800"/>
              <a:ext cx="292837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1000" dirty="0">
                  <a:solidFill>
                    <a:srgbClr val="E422B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Injection  </a:t>
              </a:r>
              <a:r>
                <a:rPr lang="en-IN" sz="1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Flow rate maintained 0.5 ml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ACEFDDB2-9E55-4A5E-B6C1-2D809A9733C2}"/>
                </a:ext>
              </a:extLst>
            </p:cNvPr>
            <p:cNvSpPr txBox="1"/>
            <p:nvPr/>
          </p:nvSpPr>
          <p:spPr>
            <a:xfrm>
              <a:off x="5562600" y="4051756"/>
              <a:ext cx="75601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Peak I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BD891805-E2EA-4BF3-B487-58D53C1F2998}"/>
              </a:ext>
            </a:extLst>
          </p:cNvPr>
          <p:cNvSpPr txBox="1"/>
          <p:nvPr/>
        </p:nvSpPr>
        <p:spPr>
          <a:xfrm>
            <a:off x="1097280" y="914400"/>
            <a:ext cx="462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2B34B69-F51A-4D31-AD91-A0B909F503E9}"/>
              </a:ext>
            </a:extLst>
          </p:cNvPr>
          <p:cNvSpPr txBox="1"/>
          <p:nvPr/>
        </p:nvSpPr>
        <p:spPr>
          <a:xfrm>
            <a:off x="1066800" y="3440668"/>
            <a:ext cx="462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</a:p>
        </p:txBody>
      </p:sp>
    </p:spTree>
    <p:extLst>
      <p:ext uri="{BB962C8B-B14F-4D97-AF65-F5344CB8AC3E}">
        <p14:creationId xmlns:p14="http://schemas.microsoft.com/office/powerpoint/2010/main" val="28239482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080CF8-0B38-4957-808F-4298026A0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090660" cy="1264920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S2:</a:t>
            </a:r>
            <a:r>
              <a:rPr lang="en-US" sz="24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ichaelis-menten kinetics in presence and absence of Santalol as inhibitor (0-50 µM)</a:t>
            </a: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92DE637B-57B7-69E8-448A-E4A4D297FEA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4358346"/>
              </p:ext>
            </p:extLst>
          </p:nvPr>
        </p:nvGraphicFramePr>
        <p:xfrm>
          <a:off x="2286000" y="2138551"/>
          <a:ext cx="4886325" cy="30609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8" r:id="rId2" imgW="4733984" imgH="2966068" progId="Prism8.Document">
                  <p:embed/>
                </p:oleObj>
              </mc:Choice>
              <mc:Fallback>
                <p:oleObj name="Prism 8" r:id="rId2" imgW="4733984" imgH="2966068" progId="Prism8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286000" y="2138551"/>
                        <a:ext cx="4886325" cy="30609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835749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7CEBC-31B9-4E51-9BDA-14975EAB3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1201459"/>
          </a:xfrm>
        </p:spPr>
        <p:txBody>
          <a:bodyPr>
            <a:normAutofit fontScale="90000"/>
          </a:bodyPr>
          <a:lstStyle/>
          <a:p>
            <a:pPr algn="just"/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S3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native-PAGE Profile (zymogram) obtained after incubation in tyrosine substrate solution 5mM for about 24 hours indicating the formation of dark-brown melanin pigment (loaded in increasing </a:t>
            </a:r>
            <a:r>
              <a:rPr lang="en-I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conc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gradient from lane 1 to lane 5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45BF9F4-E394-EFF6-037D-D445C6DC27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3040380"/>
            <a:ext cx="3426637" cy="297968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FD7B3EF-66EC-D652-FC3B-CF263BCAA3D4}"/>
              </a:ext>
            </a:extLst>
          </p:cNvPr>
          <p:cNvSpPr txBox="1"/>
          <p:nvPr/>
        </p:nvSpPr>
        <p:spPr>
          <a:xfrm>
            <a:off x="2617470" y="2547154"/>
            <a:ext cx="378550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1         2        3       4        5   </a:t>
            </a:r>
          </a:p>
        </p:txBody>
      </p:sp>
    </p:spTree>
    <p:extLst>
      <p:ext uri="{BB962C8B-B14F-4D97-AF65-F5344CB8AC3E}">
        <p14:creationId xmlns:p14="http://schemas.microsoft.com/office/powerpoint/2010/main" val="3329862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5C594C1-DB60-4372-B278-08461246EA6E}"/>
              </a:ext>
            </a:extLst>
          </p:cNvPr>
          <p:cNvSpPr txBox="1"/>
          <p:nvPr/>
        </p:nvSpPr>
        <p:spPr>
          <a:xfrm>
            <a:off x="1295400" y="1295400"/>
            <a:ext cx="3458932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1                2                3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4E7405-6B49-4923-9BEA-64098A386BD4}"/>
              </a:ext>
            </a:extLst>
          </p:cNvPr>
          <p:cNvSpPr txBox="1"/>
          <p:nvPr/>
        </p:nvSpPr>
        <p:spPr>
          <a:xfrm>
            <a:off x="5029200" y="1295400"/>
            <a:ext cx="3458932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2A                   1A                  3A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0564F8-7B8B-4725-B29D-5281DC6669A1}"/>
              </a:ext>
            </a:extLst>
          </p:cNvPr>
          <p:cNvSpPr txBox="1"/>
          <p:nvPr/>
        </p:nvSpPr>
        <p:spPr>
          <a:xfrm>
            <a:off x="228600" y="4191000"/>
            <a:ext cx="8763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Native/Purified Tyrosinase with its substrate (No inhibitor present in reaction mixture).</a:t>
            </a:r>
          </a:p>
          <a:p>
            <a:pPr algn="just"/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Protein in presence of standard inhibitor, Kojic Acid 50 </a:t>
            </a:r>
            <a:r>
              <a:rPr lang="en-IN" sz="1800" dirty="0"/>
              <a:t>µ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M.</a:t>
            </a:r>
          </a:p>
          <a:p>
            <a:pPr algn="just"/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Protein in presence of Santalol 50 </a:t>
            </a:r>
            <a:r>
              <a:rPr lang="en-IN" sz="1800" dirty="0"/>
              <a:t>µ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as tyrosinase inhibitor.</a:t>
            </a:r>
          </a:p>
          <a:p>
            <a:pPr algn="just"/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1A, 2A, 3A 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Indicating Same reaction mixture after 24 hr of incubation.</a:t>
            </a:r>
          </a:p>
          <a:p>
            <a:pPr algn="just"/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58A7FB40-F02D-40E9-B136-9701CEEB837D}"/>
              </a:ext>
            </a:extLst>
          </p:cNvPr>
          <p:cNvPicPr>
            <a:picLocks/>
          </p:cNvPicPr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4" t="52925" r="55254" b="8651"/>
          <a:stretch/>
        </p:blipFill>
        <p:spPr bwMode="auto">
          <a:xfrm rot="16200000">
            <a:off x="5554558" y="1104775"/>
            <a:ext cx="2285748" cy="3581400"/>
          </a:xfrm>
          <a:prstGeom prst="rect">
            <a:avLst/>
          </a:prstGeom>
          <a:noFill/>
          <a:ln>
            <a:noFill/>
          </a:ln>
          <a:effectLst>
            <a:reflection endPos="2000" dist="50800" dir="5400000" sy="-100000" algn="bl" rotWithShape="0"/>
          </a:effectLst>
          <a:scene3d>
            <a:camera prst="orthographicFront">
              <a:rot lat="300001" lon="10499988" rev="10799999"/>
            </a:camera>
            <a:lightRig rig="threePt" dir="t"/>
          </a:scene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6B89FA0-B9C7-46C7-B34B-260BE433EE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3114" y="1782871"/>
            <a:ext cx="2834886" cy="240812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867BB4A-7DC8-4DA1-811D-69752BDD395B}"/>
              </a:ext>
            </a:extLst>
          </p:cNvPr>
          <p:cNvSpPr txBox="1"/>
          <p:nvPr/>
        </p:nvSpPr>
        <p:spPr>
          <a:xfrm>
            <a:off x="0" y="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S4</a:t>
            </a: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Colorimetric assay done in presence and absence of santalol &amp; kojic acid.</a:t>
            </a:r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EEC75F4F-AF43-FF2B-00CD-FCE29A376A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5519181"/>
              </p:ext>
            </p:extLst>
          </p:nvPr>
        </p:nvGraphicFramePr>
        <p:xfrm>
          <a:off x="952500" y="5334000"/>
          <a:ext cx="3238500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9250">
                  <a:extLst>
                    <a:ext uri="{9D8B030D-6E8A-4147-A177-3AD203B41FA5}">
                      <a16:colId xmlns:a16="http://schemas.microsoft.com/office/drawing/2014/main" val="4044632321"/>
                    </a:ext>
                  </a:extLst>
                </a:gridCol>
                <a:gridCol w="1619250">
                  <a:extLst>
                    <a:ext uri="{9D8B030D-6E8A-4147-A177-3AD203B41FA5}">
                      <a16:colId xmlns:a16="http://schemas.microsoft.com/office/drawing/2014/main" val="4148400226"/>
                    </a:ext>
                  </a:extLst>
                </a:gridCol>
              </a:tblGrid>
              <a:tr h="364808"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Sample No.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OD </a:t>
                      </a:r>
                      <a:r>
                        <a:rPr lang="en-IN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473 nm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5297430"/>
                  </a:ext>
                </a:extLst>
              </a:tr>
              <a:tr h="364808">
                <a:tc>
                  <a:txBody>
                    <a:bodyPr/>
                    <a:lstStyle/>
                    <a:p>
                      <a:pPr algn="ctr"/>
                      <a:r>
                        <a:rPr lang="en-IN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4664084"/>
                  </a:ext>
                </a:extLst>
              </a:tr>
              <a:tr h="364808">
                <a:tc>
                  <a:txBody>
                    <a:bodyPr/>
                    <a:lstStyle/>
                    <a:p>
                      <a:pPr algn="ctr"/>
                      <a:r>
                        <a:rPr lang="en-IN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7092786"/>
                  </a:ext>
                </a:extLst>
              </a:tr>
              <a:tr h="120968">
                <a:tc>
                  <a:txBody>
                    <a:bodyPr/>
                    <a:lstStyle/>
                    <a:p>
                      <a:pPr algn="ctr"/>
                      <a:r>
                        <a:rPr lang="en-IN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0229795"/>
                  </a:ext>
                </a:extLst>
              </a:tr>
            </a:tbl>
          </a:graphicData>
        </a:graphic>
      </p:graphicFrame>
      <p:graphicFrame>
        <p:nvGraphicFramePr>
          <p:cNvPr id="10" name="Table 5">
            <a:extLst>
              <a:ext uri="{FF2B5EF4-FFF2-40B4-BE49-F238E27FC236}">
                <a16:creationId xmlns:a16="http://schemas.microsoft.com/office/drawing/2014/main" id="{CBD9D9E9-48AB-E66A-67A5-CF944F627C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3668472"/>
              </p:ext>
            </p:extLst>
          </p:nvPr>
        </p:nvGraphicFramePr>
        <p:xfrm>
          <a:off x="4975860" y="5318760"/>
          <a:ext cx="3177540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8770">
                  <a:extLst>
                    <a:ext uri="{9D8B030D-6E8A-4147-A177-3AD203B41FA5}">
                      <a16:colId xmlns:a16="http://schemas.microsoft.com/office/drawing/2014/main" val="4044632321"/>
                    </a:ext>
                  </a:extLst>
                </a:gridCol>
                <a:gridCol w="1588770">
                  <a:extLst>
                    <a:ext uri="{9D8B030D-6E8A-4147-A177-3AD203B41FA5}">
                      <a16:colId xmlns:a16="http://schemas.microsoft.com/office/drawing/2014/main" val="4148400226"/>
                    </a:ext>
                  </a:extLst>
                </a:gridCol>
              </a:tblGrid>
              <a:tr h="357188"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Sample No.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OD </a:t>
                      </a:r>
                      <a:r>
                        <a:rPr lang="en-IN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473 nm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5297430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algn="ctr"/>
                      <a:r>
                        <a:rPr lang="en-IN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4664084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algn="ctr"/>
                      <a:r>
                        <a:rPr lang="en-IN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7092786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algn="ctr"/>
                      <a:r>
                        <a:rPr lang="en-IN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02297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38100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9969E99-4FC3-31BA-EF37-69D4FB19B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 fontScale="90000"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tabLst/>
              <a:defRPr/>
            </a:pPr>
            <a:r>
              <a:rPr kumimoji="0" lang="en-I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Figure  S5 : </a:t>
            </a:r>
            <a:r>
              <a:rPr kumimoji="0" lang="en-IN" sz="2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2D ligand interaction studies in between </a:t>
            </a:r>
            <a:r>
              <a:rPr kumimoji="0" lang="en-I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(A) </a:t>
            </a:r>
            <a:r>
              <a:rPr kumimoji="0" lang="en-IN" sz="2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Kojic acid-tyrosinase and</a:t>
            </a:r>
            <a:r>
              <a:rPr kumimoji="0" lang="en-I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(B) </a:t>
            </a:r>
            <a:r>
              <a:rPr kumimoji="0" lang="en-IN" sz="2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Santalol-tyrosinase complex.</a:t>
            </a:r>
            <a:br>
              <a:rPr kumimoji="0" lang="en-I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IN" dirty="0"/>
          </a:p>
        </p:txBody>
      </p:sp>
      <p:pic>
        <p:nvPicPr>
          <p:cNvPr id="4" name="Picture 3" descr="Chart, scatter chart, bubble chart&#10;&#10;Description automatically generated">
            <a:extLst>
              <a:ext uri="{FF2B5EF4-FFF2-40B4-BE49-F238E27FC236}">
                <a16:creationId xmlns:a16="http://schemas.microsoft.com/office/drawing/2014/main" id="{565396D2-81E6-474E-9A3A-52F7491C96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2057400"/>
            <a:ext cx="8915400" cy="347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3687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282117" y="-253670"/>
            <a:ext cx="137072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668730" y="422146"/>
            <a:ext cx="484026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7532611" y="655140"/>
            <a:ext cx="515604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7017482" y="0"/>
            <a:ext cx="2126518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982258" y="6115501"/>
            <a:ext cx="1120884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0509575-C038-48C9-A6F1-445C3B5633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0" y="1543169"/>
            <a:ext cx="8178799" cy="3771660"/>
          </a:xfrm>
          <a:prstGeom prst="rect">
            <a:avLst/>
          </a:prstGeom>
          <a:ln>
            <a:noFill/>
          </a:ln>
        </p:spPr>
      </p:pic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703060" y="6453143"/>
            <a:ext cx="611177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D83C0E8-13CB-4151-896B-29200823A9E0}"/>
              </a:ext>
            </a:extLst>
          </p:cNvPr>
          <p:cNvSpPr txBox="1"/>
          <p:nvPr/>
        </p:nvSpPr>
        <p:spPr>
          <a:xfrm>
            <a:off x="868681" y="1604248"/>
            <a:ext cx="274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b="1" dirty="0"/>
              <a:t>S</a:t>
            </a:r>
            <a:endParaRPr lang="en-IN" b="1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442C9E5-47A9-5CBA-F335-3AE8F4D4AB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6823091"/>
              </p:ext>
            </p:extLst>
          </p:nvPr>
        </p:nvGraphicFramePr>
        <p:xfrm>
          <a:off x="468630" y="2137410"/>
          <a:ext cx="7703820" cy="365760"/>
        </p:xfrm>
        <a:graphic>
          <a:graphicData uri="http://schemas.openxmlformats.org/drawingml/2006/table">
            <a:tbl>
              <a:tblPr/>
              <a:tblGrid>
                <a:gridCol w="7703820">
                  <a:extLst>
                    <a:ext uri="{9D8B030D-6E8A-4147-A177-3AD203B41FA5}">
                      <a16:colId xmlns:a16="http://schemas.microsoft.com/office/drawing/2014/main" val="190686533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6013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4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id="{58F617D0-C888-4DD4-A6EB-5B8A93E7D3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554" y="489439"/>
            <a:ext cx="8354891" cy="93044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="b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altLang="en-US" sz="2800" b="1" i="0" u="none" strike="noStrike" kern="1200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Table S2: </a:t>
            </a:r>
            <a:r>
              <a:rPr kumimoji="0" lang="en-US" altLang="en-US" sz="2800" b="0" i="0" u="none" strike="noStrike" kern="1200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Toxicity evaluation of (Santalol) with machine learning methods using </a:t>
            </a:r>
            <a:r>
              <a:rPr kumimoji="0" lang="en-US" altLang="en-US" sz="2800" b="0" i="0" u="none" strike="noStrike" kern="1200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pkCSM</a:t>
            </a:r>
            <a:r>
              <a:rPr kumimoji="0" lang="en-US" altLang="en-US" sz="2800" b="0" i="0" u="none" strike="noStrike" kern="1200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server.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AC14A4E-8CBE-4434-8B40-F293C3EFFD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6237386"/>
              </p:ext>
            </p:extLst>
          </p:nvPr>
        </p:nvGraphicFramePr>
        <p:xfrm>
          <a:off x="1028700" y="1828800"/>
          <a:ext cx="7113517" cy="39526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16652">
                  <a:extLst>
                    <a:ext uri="{9D8B030D-6E8A-4147-A177-3AD203B41FA5}">
                      <a16:colId xmlns:a16="http://schemas.microsoft.com/office/drawing/2014/main" val="3418585368"/>
                    </a:ext>
                  </a:extLst>
                </a:gridCol>
                <a:gridCol w="2569447">
                  <a:extLst>
                    <a:ext uri="{9D8B030D-6E8A-4147-A177-3AD203B41FA5}">
                      <a16:colId xmlns:a16="http://schemas.microsoft.com/office/drawing/2014/main" val="3554315058"/>
                    </a:ext>
                  </a:extLst>
                </a:gridCol>
                <a:gridCol w="1611638">
                  <a:extLst>
                    <a:ext uri="{9D8B030D-6E8A-4147-A177-3AD203B41FA5}">
                      <a16:colId xmlns:a16="http://schemas.microsoft.com/office/drawing/2014/main" val="3730629679"/>
                    </a:ext>
                  </a:extLst>
                </a:gridCol>
                <a:gridCol w="2315780">
                  <a:extLst>
                    <a:ext uri="{9D8B030D-6E8A-4147-A177-3AD203B41FA5}">
                      <a16:colId xmlns:a16="http://schemas.microsoft.com/office/drawing/2014/main" val="1472854587"/>
                    </a:ext>
                  </a:extLst>
                </a:gridCol>
              </a:tblGrid>
              <a:tr h="32790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IN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S.No.</a:t>
                      </a:r>
                      <a:endParaRPr lang="en-IN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43" marR="494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IN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Parameters</a:t>
                      </a:r>
                      <a:endParaRPr lang="en-IN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43" marR="494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IN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Predicted outcome</a:t>
                      </a:r>
                      <a:endParaRPr lang="en-IN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43" marR="494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IN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Unit</a:t>
                      </a:r>
                      <a:endParaRPr lang="en-IN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43" marR="49443" marT="0" marB="0"/>
                </a:tc>
                <a:extLst>
                  <a:ext uri="{0D108BD9-81ED-4DB2-BD59-A6C34878D82A}">
                    <a16:rowId xmlns:a16="http://schemas.microsoft.com/office/drawing/2014/main" val="2512268735"/>
                  </a:ext>
                </a:extLst>
              </a:tr>
              <a:tr h="32790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IN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IN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43" marR="494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IN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AMES toxicity</a:t>
                      </a:r>
                      <a:endParaRPr lang="en-IN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43" marR="494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IN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IN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43" marR="494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IN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Categorical (Yes/No)</a:t>
                      </a:r>
                      <a:endParaRPr lang="en-IN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43" marR="49443" marT="0" marB="0"/>
                </a:tc>
                <a:extLst>
                  <a:ext uri="{0D108BD9-81ED-4DB2-BD59-A6C34878D82A}">
                    <a16:rowId xmlns:a16="http://schemas.microsoft.com/office/drawing/2014/main" val="1183964589"/>
                  </a:ext>
                </a:extLst>
              </a:tr>
              <a:tr h="32790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IN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IN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43" marR="494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IN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Max. tolerated dose (human)</a:t>
                      </a:r>
                      <a:endParaRPr lang="en-IN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43" marR="494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IN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-0.352</a:t>
                      </a:r>
                      <a:endParaRPr lang="en-IN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43" marR="494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IN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Numeric (log mg/kg/day)</a:t>
                      </a:r>
                      <a:endParaRPr lang="en-IN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43" marR="49443" marT="0" marB="0"/>
                </a:tc>
                <a:extLst>
                  <a:ext uri="{0D108BD9-81ED-4DB2-BD59-A6C34878D82A}">
                    <a16:rowId xmlns:a16="http://schemas.microsoft.com/office/drawing/2014/main" val="1909734692"/>
                  </a:ext>
                </a:extLst>
              </a:tr>
              <a:tr h="32790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IN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IN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43" marR="494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IN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hERG I inhibitor</a:t>
                      </a:r>
                      <a:endParaRPr lang="en-IN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43" marR="494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IN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IN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43" marR="494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IN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Categorical (Yes/No)</a:t>
                      </a:r>
                      <a:endParaRPr lang="en-IN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43" marR="49443" marT="0" marB="0"/>
                </a:tc>
                <a:extLst>
                  <a:ext uri="{0D108BD9-81ED-4DB2-BD59-A6C34878D82A}">
                    <a16:rowId xmlns:a16="http://schemas.microsoft.com/office/drawing/2014/main" val="873819047"/>
                  </a:ext>
                </a:extLst>
              </a:tr>
              <a:tr h="32790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IN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IN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43" marR="494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IN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hERG II inhibitor</a:t>
                      </a:r>
                      <a:endParaRPr lang="en-IN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43" marR="494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IN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IN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43" marR="494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IN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Categorical (Yes/No)</a:t>
                      </a:r>
                      <a:endParaRPr lang="en-IN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43" marR="49443" marT="0" marB="0"/>
                </a:tc>
                <a:extLst>
                  <a:ext uri="{0D108BD9-81ED-4DB2-BD59-A6C34878D82A}">
                    <a16:rowId xmlns:a16="http://schemas.microsoft.com/office/drawing/2014/main" val="1561132934"/>
                  </a:ext>
                </a:extLst>
              </a:tr>
              <a:tr h="32790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IN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IN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43" marR="494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IN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Oral Rat Acute Toxicity (LD50)</a:t>
                      </a:r>
                      <a:endParaRPr lang="en-IN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43" marR="494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IN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1.589</a:t>
                      </a:r>
                      <a:endParaRPr lang="en-IN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43" marR="494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IN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Numeric (mol/kg)</a:t>
                      </a:r>
                      <a:endParaRPr lang="en-IN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43" marR="49443" marT="0" marB="0"/>
                </a:tc>
                <a:extLst>
                  <a:ext uri="{0D108BD9-81ED-4DB2-BD59-A6C34878D82A}">
                    <a16:rowId xmlns:a16="http://schemas.microsoft.com/office/drawing/2014/main" val="2963937302"/>
                  </a:ext>
                </a:extLst>
              </a:tr>
              <a:tr h="63954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IN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IN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43" marR="494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IN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Oral Rat Chronic Toxicity (LOAEL)</a:t>
                      </a:r>
                      <a:endParaRPr lang="en-IN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43" marR="494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IN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1.24</a:t>
                      </a:r>
                      <a:endParaRPr lang="en-IN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43" marR="494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IN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Numeric (log mg/kg_bw/day)</a:t>
                      </a:r>
                      <a:endParaRPr lang="en-IN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43" marR="49443" marT="0" marB="0"/>
                </a:tc>
                <a:extLst>
                  <a:ext uri="{0D108BD9-81ED-4DB2-BD59-A6C34878D82A}">
                    <a16:rowId xmlns:a16="http://schemas.microsoft.com/office/drawing/2014/main" val="375143874"/>
                  </a:ext>
                </a:extLst>
              </a:tr>
              <a:tr h="32790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IN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IN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43" marR="494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IN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Hepatotoxicity</a:t>
                      </a:r>
                      <a:endParaRPr lang="en-IN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43" marR="494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IN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IN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43" marR="494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IN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Categorical (Yes/No)</a:t>
                      </a:r>
                      <a:endParaRPr lang="en-IN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43" marR="49443" marT="0" marB="0"/>
                </a:tc>
                <a:extLst>
                  <a:ext uri="{0D108BD9-81ED-4DB2-BD59-A6C34878D82A}">
                    <a16:rowId xmlns:a16="http://schemas.microsoft.com/office/drawing/2014/main" val="4114467240"/>
                  </a:ext>
                </a:extLst>
              </a:tr>
              <a:tr h="32790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IN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IN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43" marR="494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IN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Skin Sensitisation</a:t>
                      </a:r>
                      <a:endParaRPr lang="en-IN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43" marR="494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IN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n-IN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43" marR="494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IN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Categorical (Yes/No)</a:t>
                      </a:r>
                      <a:endParaRPr lang="en-IN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43" marR="49443" marT="0" marB="0"/>
                </a:tc>
                <a:extLst>
                  <a:ext uri="{0D108BD9-81ED-4DB2-BD59-A6C34878D82A}">
                    <a16:rowId xmlns:a16="http://schemas.microsoft.com/office/drawing/2014/main" val="2939510755"/>
                  </a:ext>
                </a:extLst>
              </a:tr>
              <a:tr h="32790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IN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IN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43" marR="494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IN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T. Pyriformis toxicity</a:t>
                      </a:r>
                      <a:endParaRPr lang="en-IN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43" marR="494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IN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1.997</a:t>
                      </a:r>
                      <a:endParaRPr lang="en-IN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43" marR="494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IN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Numeric (log ug/L)</a:t>
                      </a:r>
                      <a:endParaRPr lang="en-IN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43" marR="49443" marT="0" marB="0"/>
                </a:tc>
                <a:extLst>
                  <a:ext uri="{0D108BD9-81ED-4DB2-BD59-A6C34878D82A}">
                    <a16:rowId xmlns:a16="http://schemas.microsoft.com/office/drawing/2014/main" val="1943754241"/>
                  </a:ext>
                </a:extLst>
              </a:tr>
              <a:tr h="36188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IN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IN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43" marR="494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IN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Minnow toxicity</a:t>
                      </a:r>
                      <a:endParaRPr lang="en-IN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43" marR="494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IN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0.531</a:t>
                      </a:r>
                      <a:endParaRPr lang="en-IN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43" marR="494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IN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Numeric (log mM)</a:t>
                      </a:r>
                      <a:endParaRPr lang="en-IN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43" marR="49443" marT="0" marB="0"/>
                </a:tc>
                <a:extLst>
                  <a:ext uri="{0D108BD9-81ED-4DB2-BD59-A6C34878D82A}">
                    <a16:rowId xmlns:a16="http://schemas.microsoft.com/office/drawing/2014/main" val="35990382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54840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69416</TotalTime>
  <Words>418</Words>
  <Application>Microsoft Office PowerPoint</Application>
  <PresentationFormat>On-screen Show (4:3)</PresentationFormat>
  <Paragraphs>92</Paragraphs>
  <Slides>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Times New Roman</vt:lpstr>
      <vt:lpstr>Office Theme</vt:lpstr>
      <vt:lpstr>Prism 8</vt:lpstr>
      <vt:lpstr>PowerPoint Presentation</vt:lpstr>
      <vt:lpstr>PowerPoint Presentation</vt:lpstr>
      <vt:lpstr>Figure S2: Michaelis-menten kinetics in presence and absence of Santalol as inhibitor (0-50 µM)</vt:lpstr>
      <vt:lpstr>Figure S3: native-PAGE Profile (zymogram) obtained after incubation in tyrosine substrate solution 5mM for about 24 hours indicating the formation of dark-brown melanin pigment (loaded in increasing conc gradient from lane 1 to lane 5</vt:lpstr>
      <vt:lpstr>PowerPoint Presentation</vt:lpstr>
      <vt:lpstr>Figure  S5 : 2D ligand interaction studies in between (A) Kojic acid-tyrosinase and (B) Santalol-tyrosinase complex.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RAFAT ALI</cp:lastModifiedBy>
  <cp:revision>244</cp:revision>
  <dcterms:created xsi:type="dcterms:W3CDTF">2020-03-29T02:09:11Z</dcterms:created>
  <dcterms:modified xsi:type="dcterms:W3CDTF">2022-07-20T12:54:51Z</dcterms:modified>
</cp:coreProperties>
</file>