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57" r:id="rId2"/>
    <p:sldId id="262" r:id="rId3"/>
    <p:sldId id="259" r:id="rId4"/>
  </p:sldIdLst>
  <p:sldSz cx="18288000" cy="1828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30DDF"/>
    <a:srgbClr val="A0D565"/>
    <a:srgbClr val="C7E6A4"/>
    <a:srgbClr val="FF99FF"/>
    <a:srgbClr val="18065A"/>
    <a:srgbClr val="009900"/>
    <a:srgbClr val="E64CEA"/>
    <a:srgbClr val="FF6600"/>
    <a:srgbClr val="008000"/>
    <a:srgbClr val="EC79E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32" d="100"/>
          <a:sy n="32" d="100"/>
        </p:scale>
        <p:origin x="-1440" y="-48"/>
      </p:cViewPr>
      <p:guideLst>
        <p:guide orient="horz" pos="5760"/>
        <p:guide pos="57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A5E459-6398-4793-A920-F38159293A9E}" type="datetimeFigureOut">
              <a:rPr lang="en-US" smtClean="0"/>
              <a:pPr/>
              <a:t>9/9/2022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714500" y="685800"/>
            <a:ext cx="3429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0709FA-FB47-4690-83A3-0CCEC6CF763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0709FA-FB47-4690-83A3-0CCEC6CF763A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5681139"/>
            <a:ext cx="15544800" cy="392006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43200" y="10363200"/>
            <a:ext cx="12801600" cy="4673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065F7-9E50-454B-A1DA-93AEF3D82F7F}" type="datetimeFigureOut">
              <a:rPr lang="en-US" smtClean="0"/>
              <a:pPr/>
              <a:t>9/9/2022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D5C0F-CF09-45AA-9F97-6CFDC0E784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065F7-9E50-454B-A1DA-93AEF3D82F7F}" type="datetimeFigureOut">
              <a:rPr lang="en-US" smtClean="0"/>
              <a:pPr/>
              <a:t>9/9/2022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D5C0F-CF09-45AA-9F97-6CFDC0E784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258800" y="732371"/>
            <a:ext cx="4114800" cy="1560406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732371"/>
            <a:ext cx="12039600" cy="1560406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065F7-9E50-454B-A1DA-93AEF3D82F7F}" type="datetimeFigureOut">
              <a:rPr lang="en-US" smtClean="0"/>
              <a:pPr/>
              <a:t>9/9/2022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D5C0F-CF09-45AA-9F97-6CFDC0E784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065F7-9E50-454B-A1DA-93AEF3D82F7F}" type="datetimeFigureOut">
              <a:rPr lang="en-US" smtClean="0"/>
              <a:pPr/>
              <a:t>9/9/2022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D5C0F-CF09-45AA-9F97-6CFDC0E784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26" y="11751734"/>
            <a:ext cx="15544800" cy="36322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4626" y="7751241"/>
            <a:ext cx="15544800" cy="400049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065F7-9E50-454B-A1DA-93AEF3D82F7F}" type="datetimeFigureOut">
              <a:rPr lang="en-US" smtClean="0"/>
              <a:pPr/>
              <a:t>9/9/2022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D5C0F-CF09-45AA-9F97-6CFDC0E784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4267205"/>
            <a:ext cx="8077200" cy="1206923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96400" y="4267205"/>
            <a:ext cx="8077200" cy="1206923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065F7-9E50-454B-A1DA-93AEF3D82F7F}" type="datetimeFigureOut">
              <a:rPr lang="en-US" smtClean="0"/>
              <a:pPr/>
              <a:t>9/9/2022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D5C0F-CF09-45AA-9F97-6CFDC0E784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1" y="4093634"/>
            <a:ext cx="8080376" cy="170603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401" y="5799666"/>
            <a:ext cx="8080376" cy="105367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290053" y="4093634"/>
            <a:ext cx="8083550" cy="170603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290053" y="5799666"/>
            <a:ext cx="8083550" cy="105367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065F7-9E50-454B-A1DA-93AEF3D82F7F}" type="datetimeFigureOut">
              <a:rPr lang="en-US" smtClean="0"/>
              <a:pPr/>
              <a:t>9/9/2022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D5C0F-CF09-45AA-9F97-6CFDC0E784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065F7-9E50-454B-A1DA-93AEF3D82F7F}" type="datetimeFigureOut">
              <a:rPr lang="en-US" smtClean="0"/>
              <a:pPr/>
              <a:t>9/9/2022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D5C0F-CF09-45AA-9F97-6CFDC0E784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065F7-9E50-454B-A1DA-93AEF3D82F7F}" type="datetimeFigureOut">
              <a:rPr lang="en-US" smtClean="0"/>
              <a:pPr/>
              <a:t>9/9/2022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D5C0F-CF09-45AA-9F97-6CFDC0E784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3" y="728134"/>
            <a:ext cx="6016626" cy="30988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50100" y="728139"/>
            <a:ext cx="10223500" cy="156083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3" y="3826937"/>
            <a:ext cx="6016626" cy="1250950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065F7-9E50-454B-A1DA-93AEF3D82F7F}" type="datetimeFigureOut">
              <a:rPr lang="en-US" smtClean="0"/>
              <a:pPr/>
              <a:t>9/9/2022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D5C0F-CF09-45AA-9F97-6CFDC0E784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4576" y="12801605"/>
            <a:ext cx="10972800" cy="151130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584576" y="1634066"/>
            <a:ext cx="10972800" cy="10972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584576" y="14312907"/>
            <a:ext cx="10972800" cy="214629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065F7-9E50-454B-A1DA-93AEF3D82F7F}" type="datetimeFigureOut">
              <a:rPr lang="en-US" smtClean="0"/>
              <a:pPr/>
              <a:t>9/9/2022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D5C0F-CF09-45AA-9F97-6CFDC0E784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732368"/>
            <a:ext cx="16459200" cy="3048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4267205"/>
            <a:ext cx="16459200" cy="120692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14400" y="16950273"/>
            <a:ext cx="4267200" cy="97366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5065F7-9E50-454B-A1DA-93AEF3D82F7F}" type="datetimeFigureOut">
              <a:rPr lang="en-US" smtClean="0"/>
              <a:pPr/>
              <a:t>9/9/2022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48400" y="16950273"/>
            <a:ext cx="5791200" cy="97366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3106400" y="16950273"/>
            <a:ext cx="4267200" cy="97366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0D5C0F-CF09-45AA-9F97-6CFDC0E784A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304800" y="285355"/>
            <a:ext cx="17526000" cy="11896465"/>
            <a:chOff x="304800" y="285355"/>
            <a:chExt cx="17526000" cy="11896465"/>
          </a:xfrm>
        </p:grpSpPr>
        <p:grpSp>
          <p:nvGrpSpPr>
            <p:cNvPr id="10" name="Group 9"/>
            <p:cNvGrpSpPr/>
            <p:nvPr/>
          </p:nvGrpSpPr>
          <p:grpSpPr>
            <a:xfrm>
              <a:off x="304800" y="304800"/>
              <a:ext cx="12801600" cy="11877020"/>
              <a:chOff x="304800" y="304800"/>
              <a:chExt cx="12801600" cy="11877020"/>
            </a:xfrm>
          </p:grpSpPr>
          <p:pic>
            <p:nvPicPr>
              <p:cNvPr id="4" name="Picture 3" descr="C:\Users\BINATA\Desktop\Figure 1.png"/>
              <p:cNvPicPr/>
              <p:nvPr/>
            </p:nvPicPr>
            <p:blipFill>
              <a:blip r:embed="rId3"/>
              <a:srcRect l="5102" t="7407" r="4082" b="8148"/>
              <a:stretch>
                <a:fillRect/>
              </a:stretch>
            </p:blipFill>
            <p:spPr bwMode="auto">
              <a:xfrm>
                <a:off x="304800" y="304800"/>
                <a:ext cx="7391400" cy="449580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</p:pic>
          <p:pic>
            <p:nvPicPr>
              <p:cNvPr id="6" name="Picture 5" descr="C:\Users\BINATA\Desktop\Picture2.png"/>
              <p:cNvPicPr/>
              <p:nvPr/>
            </p:nvPicPr>
            <p:blipFill>
              <a:blip r:embed="rId4"/>
              <a:srcRect l="2669" b="8797"/>
              <a:stretch>
                <a:fillRect/>
              </a:stretch>
            </p:blipFill>
            <p:spPr bwMode="auto">
              <a:xfrm>
                <a:off x="304800" y="6858000"/>
                <a:ext cx="7391400" cy="464820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</p:pic>
          <p:sp>
            <p:nvSpPr>
              <p:cNvPr id="7" name="TextBox 6"/>
              <p:cNvSpPr txBox="1"/>
              <p:nvPr/>
            </p:nvSpPr>
            <p:spPr>
              <a:xfrm>
                <a:off x="3276600" y="4810780"/>
                <a:ext cx="58702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 smtClean="0"/>
                  <a:t>(a)</a:t>
                </a:r>
                <a:endParaRPr lang="en-US" sz="2800" b="1" dirty="0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3200400" y="11506200"/>
                <a:ext cx="6858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 smtClean="0"/>
                  <a:t>(b)</a:t>
                </a:r>
                <a:endParaRPr lang="en-US" sz="2800" b="1" dirty="0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2420600" y="11658600"/>
                <a:ext cx="6858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 smtClean="0"/>
                  <a:t>(c)</a:t>
                </a:r>
                <a:endParaRPr lang="en-US" sz="2800" b="1" dirty="0"/>
              </a:p>
            </p:txBody>
          </p:sp>
        </p:grpSp>
        <p:pic>
          <p:nvPicPr>
            <p:cNvPr id="1026" name="Picture 2" descr="C:\Users\BINATA\Desktop\Picture1.png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7965976" y="285355"/>
              <a:ext cx="9864824" cy="1137324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0" y="0"/>
            <a:ext cx="18288000" cy="10934700"/>
            <a:chOff x="0" y="0"/>
            <a:chExt cx="18288000" cy="10934700"/>
          </a:xfrm>
        </p:grpSpPr>
        <p:grpSp>
          <p:nvGrpSpPr>
            <p:cNvPr id="18" name="Group 17"/>
            <p:cNvGrpSpPr/>
            <p:nvPr/>
          </p:nvGrpSpPr>
          <p:grpSpPr>
            <a:xfrm>
              <a:off x="0" y="0"/>
              <a:ext cx="18288000" cy="10934700"/>
              <a:chOff x="0" y="0"/>
              <a:chExt cx="18288000" cy="10934700"/>
            </a:xfrm>
          </p:grpSpPr>
          <p:sp>
            <p:nvSpPr>
              <p:cNvPr id="1033" name="Rectangle 9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8288000" cy="457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034" name="Rectangle 10"/>
              <p:cNvSpPr>
                <a:spLocks noChangeArrowheads="1"/>
              </p:cNvSpPr>
              <p:nvPr/>
            </p:nvSpPr>
            <p:spPr bwMode="auto">
              <a:xfrm>
                <a:off x="0" y="457200"/>
                <a:ext cx="18288000" cy="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036" name="Rectangle 12"/>
              <p:cNvSpPr>
                <a:spLocks noChangeArrowheads="1"/>
              </p:cNvSpPr>
              <p:nvPr/>
            </p:nvSpPr>
            <p:spPr bwMode="auto">
              <a:xfrm>
                <a:off x="0" y="4371975"/>
                <a:ext cx="18288000" cy="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037" name="Rectangle 13"/>
              <p:cNvSpPr>
                <a:spLocks noChangeArrowheads="1"/>
              </p:cNvSpPr>
              <p:nvPr/>
            </p:nvSpPr>
            <p:spPr bwMode="auto">
              <a:xfrm>
                <a:off x="0" y="7734300"/>
                <a:ext cx="18288000" cy="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38" name="Rectangle 14"/>
              <p:cNvSpPr>
                <a:spLocks noChangeArrowheads="1"/>
              </p:cNvSpPr>
              <p:nvPr/>
            </p:nvSpPr>
            <p:spPr bwMode="auto">
              <a:xfrm>
                <a:off x="0" y="7734300"/>
                <a:ext cx="18288000" cy="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039" name="Rectangle 15"/>
              <p:cNvSpPr>
                <a:spLocks noChangeArrowheads="1"/>
              </p:cNvSpPr>
              <p:nvPr/>
            </p:nvSpPr>
            <p:spPr bwMode="auto">
              <a:xfrm>
                <a:off x="0" y="10934700"/>
                <a:ext cx="18288000" cy="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20" name="TextBox 19"/>
            <p:cNvSpPr txBox="1"/>
            <p:nvPr/>
          </p:nvSpPr>
          <p:spPr>
            <a:xfrm>
              <a:off x="8305800" y="5410200"/>
              <a:ext cx="122903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/>
                <a:t>(a)</a:t>
              </a:r>
              <a:endParaRPr lang="en-US" sz="2800" b="1" dirty="0"/>
            </a:p>
          </p:txBody>
        </p:sp>
      </p:grpSp>
      <p:pic>
        <p:nvPicPr>
          <p:cNvPr id="16" name="Picture 15" descr="C:\Users\BINATA\AppData\Local\Microsoft\Windows\INetCache\Content.Word\Screenshot 2022-09-08 23.14.57.pn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38600" y="152400"/>
            <a:ext cx="9829800" cy="6019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7" name="TextBox 16"/>
          <p:cNvSpPr txBox="1"/>
          <p:nvPr/>
        </p:nvSpPr>
        <p:spPr>
          <a:xfrm>
            <a:off x="8524568" y="5562600"/>
            <a:ext cx="12290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(a)</a:t>
            </a:r>
            <a:endParaRPr lang="en-US" sz="2800" b="1" dirty="0"/>
          </a:p>
        </p:txBody>
      </p:sp>
      <p:pic>
        <p:nvPicPr>
          <p:cNvPr id="26" name="Picture 25" descr="C:\Users\BINATA\Dropbox\Screenshots\Screenshot 2022-08-29 21.07.58.pn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38600" y="6324601"/>
            <a:ext cx="9829800" cy="5562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7" name="TextBox 26"/>
          <p:cNvSpPr txBox="1"/>
          <p:nvPr/>
        </p:nvSpPr>
        <p:spPr>
          <a:xfrm>
            <a:off x="8676968" y="11277600"/>
            <a:ext cx="12290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(b)</a:t>
            </a:r>
            <a:endParaRPr lang="en-US" sz="2800" b="1" dirty="0"/>
          </a:p>
        </p:txBody>
      </p:sp>
      <p:pic>
        <p:nvPicPr>
          <p:cNvPr id="28" name="Picture 27" descr="C:\Users\BINATA\Dropbox\Screenshots\Screenshot 2022-08-29 21.26.35.pn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38600" y="11963400"/>
            <a:ext cx="9829800" cy="6248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9" name="TextBox 28"/>
          <p:cNvSpPr txBox="1"/>
          <p:nvPr/>
        </p:nvSpPr>
        <p:spPr>
          <a:xfrm>
            <a:off x="8610600" y="17612380"/>
            <a:ext cx="121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(c)</a:t>
            </a:r>
            <a:endParaRPr lang="en-US" sz="2800" b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/>
          <p:cNvGrpSpPr/>
          <p:nvPr/>
        </p:nvGrpSpPr>
        <p:grpSpPr>
          <a:xfrm>
            <a:off x="152400" y="457200"/>
            <a:ext cx="17907000" cy="16230600"/>
            <a:chOff x="152400" y="457200"/>
            <a:chExt cx="17907000" cy="16230600"/>
          </a:xfrm>
        </p:grpSpPr>
        <p:grpSp>
          <p:nvGrpSpPr>
            <p:cNvPr id="52" name="Group 51"/>
            <p:cNvGrpSpPr/>
            <p:nvPr/>
          </p:nvGrpSpPr>
          <p:grpSpPr>
            <a:xfrm>
              <a:off x="152400" y="457200"/>
              <a:ext cx="17907000" cy="16230600"/>
              <a:chOff x="152400" y="457200"/>
              <a:chExt cx="17907000" cy="16230600"/>
            </a:xfrm>
          </p:grpSpPr>
          <p:grpSp>
            <p:nvGrpSpPr>
              <p:cNvPr id="3" name="Group 40"/>
              <p:cNvGrpSpPr/>
              <p:nvPr/>
            </p:nvGrpSpPr>
            <p:grpSpPr>
              <a:xfrm>
                <a:off x="1066800" y="457200"/>
                <a:ext cx="16916400" cy="5334001"/>
                <a:chOff x="266700" y="-152400"/>
                <a:chExt cx="8458200" cy="2584394"/>
              </a:xfrm>
            </p:grpSpPr>
            <p:sp>
              <p:nvSpPr>
                <p:cNvPr id="7" name="Rounded Rectangle 6"/>
                <p:cNvSpPr/>
                <p:nvPr/>
              </p:nvSpPr>
              <p:spPr>
                <a:xfrm>
                  <a:off x="1524000" y="-152400"/>
                  <a:ext cx="6324600" cy="332280"/>
                </a:xfrm>
                <a:prstGeom prst="roundRect">
                  <a:avLst/>
                </a:prstGeom>
                <a:solidFill>
                  <a:srgbClr val="FFC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3600" b="1" dirty="0" smtClean="0">
                      <a:solidFill>
                        <a:schemeClr val="tx1"/>
                      </a:solidFill>
                    </a:rPr>
                    <a:t>In-depth interviews of the community health mobilizers (n=19)</a:t>
                  </a:r>
                  <a:endParaRPr lang="en-US" sz="3600" b="1" dirty="0">
                    <a:solidFill>
                      <a:schemeClr val="tx1"/>
                    </a:solidFill>
                  </a:endParaRPr>
                </a:p>
              </p:txBody>
            </p:sp>
            <p:grpSp>
              <p:nvGrpSpPr>
                <p:cNvPr id="8" name="Group 9"/>
                <p:cNvGrpSpPr/>
                <p:nvPr/>
              </p:nvGrpSpPr>
              <p:grpSpPr>
                <a:xfrm>
                  <a:off x="266700" y="1028701"/>
                  <a:ext cx="8458200" cy="1403293"/>
                  <a:chOff x="266700" y="1104901"/>
                  <a:chExt cx="8458200" cy="1403293"/>
                </a:xfrm>
                <a:solidFill>
                  <a:schemeClr val="bg2"/>
                </a:solidFill>
              </p:grpSpPr>
              <p:sp>
                <p:nvSpPr>
                  <p:cNvPr id="4" name="Rounded Rectangle 3"/>
                  <p:cNvSpPr/>
                  <p:nvPr/>
                </p:nvSpPr>
                <p:spPr>
                  <a:xfrm>
                    <a:off x="266700" y="1104901"/>
                    <a:ext cx="2705100" cy="1403293"/>
                  </a:xfrm>
                  <a:prstGeom prst="roundRect">
                    <a:avLst/>
                  </a:prstGeom>
                  <a:solidFill>
                    <a:schemeClr val="accent6">
                      <a:lumMod val="40000"/>
                      <a:lumOff val="60000"/>
                    </a:schemeClr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457200" indent="-457200">
                      <a:buFont typeface="+mj-lt"/>
                      <a:buAutoNum type="arabicPeriod"/>
                    </a:pPr>
                    <a:endParaRPr lang="en-US" sz="2600" b="1" dirty="0" smtClean="0">
                      <a:solidFill>
                        <a:srgbClr val="030DDF"/>
                      </a:solidFill>
                    </a:endParaRPr>
                  </a:p>
                  <a:p>
                    <a:pPr marL="457200" indent="-457200">
                      <a:buFont typeface="+mj-lt"/>
                      <a:buAutoNum type="arabicPeriod"/>
                    </a:pPr>
                    <a:endParaRPr lang="en-US" sz="2600" b="1" dirty="0" smtClean="0">
                      <a:solidFill>
                        <a:srgbClr val="030DDF"/>
                      </a:solidFill>
                    </a:endParaRPr>
                  </a:p>
                  <a:p>
                    <a:pPr marL="457200" indent="-457200">
                      <a:buFont typeface="+mj-lt"/>
                      <a:buAutoNum type="arabicPeriod"/>
                    </a:pPr>
                    <a:r>
                      <a:rPr lang="en-US" sz="2700" b="1" dirty="0" smtClean="0">
                        <a:solidFill>
                          <a:srgbClr val="030DDF"/>
                        </a:solidFill>
                      </a:rPr>
                      <a:t>Sexualized substance use: </a:t>
                    </a:r>
                    <a:r>
                      <a:rPr lang="en-US" sz="2700" b="1" dirty="0" smtClean="0">
                        <a:solidFill>
                          <a:schemeClr val="tx1"/>
                        </a:solidFill>
                      </a:rPr>
                      <a:t> types of substances, health problems, methods of consumption and procurement, and designer drugs</a:t>
                    </a:r>
                    <a:endParaRPr lang="en-US" sz="2700" dirty="0" smtClean="0">
                      <a:solidFill>
                        <a:srgbClr val="030DDF"/>
                      </a:solidFill>
                    </a:endParaRPr>
                  </a:p>
                  <a:p>
                    <a:pPr marL="342900" indent="-342900">
                      <a:buFontTx/>
                      <a:buAutoNum type="arabicPeriod"/>
                    </a:pPr>
                    <a:endParaRPr lang="en-US" sz="2600" b="1" dirty="0" smtClean="0">
                      <a:solidFill>
                        <a:srgbClr val="030DDF"/>
                      </a:solidFill>
                    </a:endParaRPr>
                  </a:p>
                  <a:p>
                    <a:endParaRPr lang="en-US" sz="2600" b="1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5" name="Rounded Rectangle 4"/>
                  <p:cNvSpPr/>
                  <p:nvPr/>
                </p:nvSpPr>
                <p:spPr>
                  <a:xfrm>
                    <a:off x="3276600" y="1142157"/>
                    <a:ext cx="2438400" cy="1366036"/>
                  </a:xfrm>
                  <a:prstGeom prst="roundRect">
                    <a:avLst/>
                  </a:prstGeom>
                  <a:solidFill>
                    <a:schemeClr val="accent6">
                      <a:lumMod val="40000"/>
                      <a:lumOff val="60000"/>
                    </a:schemeClr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endParaRPr lang="en-US" sz="2400" b="1" dirty="0">
                      <a:solidFill>
                        <a:schemeClr val="tx1"/>
                      </a:solidFill>
                    </a:endParaRPr>
                  </a:p>
                  <a:p>
                    <a:pPr marL="342900" indent="-342900">
                      <a:buAutoNum type="arabicPeriod"/>
                    </a:pPr>
                    <a:endParaRPr lang="en-US" sz="2400" b="1" dirty="0" smtClean="0">
                      <a:solidFill>
                        <a:srgbClr val="030DDF"/>
                      </a:solidFill>
                    </a:endParaRPr>
                  </a:p>
                  <a:p>
                    <a:pPr marL="457200" indent="-457200">
                      <a:buFont typeface="+mj-lt"/>
                      <a:buAutoNum type="arabicPeriod"/>
                    </a:pPr>
                    <a:r>
                      <a:rPr lang="en-US" sz="2700" b="1" dirty="0" smtClean="0">
                        <a:solidFill>
                          <a:srgbClr val="030DDF"/>
                        </a:solidFill>
                      </a:rPr>
                      <a:t>Role of religion and spirituality in substance use</a:t>
                    </a:r>
                  </a:p>
                  <a:p>
                    <a:pPr marL="457200" indent="-457200">
                      <a:buFont typeface="+mj-lt"/>
                      <a:buAutoNum type="arabicPeriod"/>
                    </a:pPr>
                    <a:endParaRPr lang="en-US" sz="2700" b="1" dirty="0" smtClean="0">
                      <a:solidFill>
                        <a:srgbClr val="030DDF"/>
                      </a:solidFill>
                    </a:endParaRPr>
                  </a:p>
                  <a:p>
                    <a:pPr marL="342900" indent="-342900">
                      <a:buFontTx/>
                      <a:buAutoNum type="arabicPeriod"/>
                    </a:pPr>
                    <a:r>
                      <a:rPr lang="en-US" sz="2700" b="1" dirty="0" smtClean="0">
                        <a:solidFill>
                          <a:srgbClr val="030DDF"/>
                        </a:solidFill>
                      </a:rPr>
                      <a:t>Effect of substance use on quality of life</a:t>
                    </a:r>
                    <a:endParaRPr lang="en-US" sz="2700" dirty="0" smtClean="0">
                      <a:solidFill>
                        <a:srgbClr val="030DDF"/>
                      </a:solidFill>
                    </a:endParaRPr>
                  </a:p>
                  <a:p>
                    <a:pPr marL="342900" indent="-342900"/>
                    <a:endParaRPr lang="en-US" b="1" dirty="0" smtClean="0">
                      <a:solidFill>
                        <a:srgbClr val="030DDF"/>
                      </a:solidFill>
                    </a:endParaRPr>
                  </a:p>
                  <a:p>
                    <a:pPr marL="342900" indent="-342900">
                      <a:buAutoNum type="arabicPeriod"/>
                    </a:pPr>
                    <a:endParaRPr lang="en-US" b="1" dirty="0" smtClean="0">
                      <a:solidFill>
                        <a:srgbClr val="030DDF"/>
                      </a:solidFill>
                    </a:endParaRPr>
                  </a:p>
                  <a:p>
                    <a:pPr marL="342900" indent="-342900">
                      <a:buAutoNum type="arabicPeriod"/>
                    </a:pPr>
                    <a:endParaRPr lang="en-US" b="1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6" name="Rounded Rectangle 5"/>
                  <p:cNvSpPr/>
                  <p:nvPr/>
                </p:nvSpPr>
                <p:spPr>
                  <a:xfrm>
                    <a:off x="6019800" y="1142157"/>
                    <a:ext cx="2705100" cy="1366036"/>
                  </a:xfrm>
                  <a:prstGeom prst="roundRect">
                    <a:avLst/>
                  </a:prstGeom>
                  <a:solidFill>
                    <a:schemeClr val="accent6">
                      <a:lumMod val="40000"/>
                      <a:lumOff val="60000"/>
                    </a:schemeClr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457200" indent="-457200">
                      <a:lnSpc>
                        <a:spcPct val="150000"/>
                      </a:lnSpc>
                      <a:buAutoNum type="arabicPeriod"/>
                    </a:pPr>
                    <a:r>
                      <a:rPr lang="en-US" sz="2800" b="1" dirty="0" smtClean="0">
                        <a:solidFill>
                          <a:srgbClr val="030DDF"/>
                        </a:solidFill>
                      </a:rPr>
                      <a:t>Harm reduction guide</a:t>
                    </a:r>
                  </a:p>
                  <a:p>
                    <a:pPr marL="457200" indent="-457200">
                      <a:lnSpc>
                        <a:spcPct val="150000"/>
                      </a:lnSpc>
                      <a:buAutoNum type="arabicPeriod"/>
                    </a:pPr>
                    <a:r>
                      <a:rPr lang="en-US" sz="2800" b="1" dirty="0" smtClean="0">
                        <a:solidFill>
                          <a:srgbClr val="030DDF"/>
                        </a:solidFill>
                      </a:rPr>
                      <a:t>Drug overdose related first aid procedures</a:t>
                    </a:r>
                  </a:p>
                  <a:p>
                    <a:pPr marL="342900" indent="-342900">
                      <a:buFont typeface="+mj-lt"/>
                      <a:buAutoNum type="arabicPeriod"/>
                    </a:pPr>
                    <a:endParaRPr lang="en-US" dirty="0" smtClean="0">
                      <a:solidFill>
                        <a:schemeClr val="tx1"/>
                      </a:solidFill>
                    </a:endParaRPr>
                  </a:p>
                </p:txBody>
              </p:sp>
            </p:grpSp>
            <p:cxnSp>
              <p:nvCxnSpPr>
                <p:cNvPr id="12" name="Straight Arrow Connector 11"/>
                <p:cNvCxnSpPr/>
                <p:nvPr/>
              </p:nvCxnSpPr>
              <p:spPr>
                <a:xfrm rot="10800000" flipV="1">
                  <a:off x="2209800" y="659838"/>
                  <a:ext cx="1066800" cy="304800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Straight Arrow Connector 16"/>
                <p:cNvCxnSpPr/>
                <p:nvPr/>
              </p:nvCxnSpPr>
              <p:spPr>
                <a:xfrm>
                  <a:off x="5524500" y="533400"/>
                  <a:ext cx="1447800" cy="419100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3" name="Rounded Rectangle 42"/>
              <p:cNvSpPr/>
              <p:nvPr/>
            </p:nvSpPr>
            <p:spPr>
              <a:xfrm>
                <a:off x="7086600" y="6248400"/>
                <a:ext cx="5334000" cy="6019801"/>
              </a:xfrm>
              <a:prstGeom prst="roundRect">
                <a:avLst/>
              </a:pr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514350" indent="-514350" algn="just">
                  <a:buFont typeface="+mj-lt"/>
                  <a:buAutoNum type="arabicPeriod"/>
                </a:pPr>
                <a:r>
                  <a:rPr lang="en-US" sz="2800" dirty="0" smtClean="0">
                    <a:solidFill>
                      <a:schemeClr val="tx1"/>
                    </a:solidFill>
                  </a:rPr>
                  <a:t>Engaging in spiritual and religious pursuits, such as yoga and meditation, can aid in the recovery from substance use.</a:t>
                </a:r>
              </a:p>
              <a:p>
                <a:pPr marL="514350" indent="-514350" algn="just">
                  <a:buFont typeface="+mj-lt"/>
                  <a:buAutoNum type="arabicPeriod"/>
                </a:pPr>
                <a:endParaRPr lang="en-US" sz="2800" dirty="0" smtClean="0">
                  <a:solidFill>
                    <a:schemeClr val="tx1"/>
                  </a:solidFill>
                </a:endParaRPr>
              </a:p>
              <a:p>
                <a:pPr marL="514350" indent="-514350" algn="just">
                  <a:buFont typeface="+mj-lt"/>
                  <a:buAutoNum type="arabicPeriod"/>
                </a:pPr>
                <a:r>
                  <a:rPr lang="en-US" sz="2800" dirty="0" smtClean="0">
                    <a:solidFill>
                      <a:schemeClr val="tx1"/>
                    </a:solidFill>
                  </a:rPr>
                  <a:t>Drug abuse leads to job losses, financial struggles, health problems like STIs, hypertension, cardiac arrest, and quarrels with family, social isolation.</a:t>
                </a:r>
              </a:p>
            </p:txBody>
          </p:sp>
          <p:cxnSp>
            <p:nvCxnSpPr>
              <p:cNvPr id="44" name="Straight Arrow Connector 43"/>
              <p:cNvCxnSpPr/>
              <p:nvPr/>
            </p:nvCxnSpPr>
            <p:spPr>
              <a:xfrm rot="5400000">
                <a:off x="9626363" y="2310369"/>
                <a:ext cx="560068" cy="794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5" name="Rounded Rectangle 44"/>
              <p:cNvSpPr/>
              <p:nvPr/>
            </p:nvSpPr>
            <p:spPr>
              <a:xfrm>
                <a:off x="990600" y="12420600"/>
                <a:ext cx="7848600" cy="4267200"/>
              </a:xfrm>
              <a:prstGeom prst="round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r>
                  <a:rPr lang="en-US" sz="2350" b="1" dirty="0" smtClean="0">
                    <a:solidFill>
                      <a:schemeClr val="tx1"/>
                    </a:solidFill>
                  </a:rPr>
                  <a:t>       </a:t>
                </a:r>
              </a:p>
              <a:p>
                <a:pPr algn="just"/>
                <a:r>
                  <a:rPr lang="en-US" sz="2350" b="1" dirty="0" smtClean="0">
                    <a:solidFill>
                      <a:schemeClr val="tx1"/>
                    </a:solidFill>
                  </a:rPr>
                  <a:t>  </a:t>
                </a:r>
                <a:r>
                  <a:rPr lang="en-US" sz="2500" b="1" dirty="0" smtClean="0">
                    <a:solidFill>
                      <a:srgbClr val="030DDF"/>
                    </a:solidFill>
                  </a:rPr>
                  <a:t>A knowledge gap was observed in the community   mobilizers:</a:t>
                </a:r>
                <a:endParaRPr lang="en-US" sz="2500" dirty="0" smtClean="0">
                  <a:solidFill>
                    <a:schemeClr val="tx1"/>
                  </a:solidFill>
                </a:endParaRPr>
              </a:p>
              <a:p>
                <a:pPr marL="457200" indent="-457200" algn="just">
                  <a:buFont typeface="+mj-lt"/>
                  <a:buAutoNum type="arabicPeriod"/>
                </a:pPr>
                <a:r>
                  <a:rPr lang="en-US" sz="2200" dirty="0" smtClean="0">
                    <a:solidFill>
                      <a:schemeClr val="tx1"/>
                    </a:solidFill>
                  </a:rPr>
                  <a:t>Lack of awareness about various drugs used for chemsex (ketamine, erectile dysfunction drugs etc.)  and latest substance of abuse such as  designer drugs.</a:t>
                </a:r>
              </a:p>
              <a:p>
                <a:pPr marL="457200" indent="-457200" algn="just">
                  <a:buFont typeface="+mj-lt"/>
                  <a:buAutoNum type="arabicPeriod"/>
                </a:pPr>
                <a:r>
                  <a:rPr lang="en-US" sz="2200" dirty="0" smtClean="0">
                    <a:solidFill>
                      <a:schemeClr val="tx1"/>
                    </a:solidFill>
                  </a:rPr>
                  <a:t>Lack of knowledge about online sources for drug procurement.</a:t>
                </a:r>
              </a:p>
              <a:p>
                <a:pPr marL="457200" indent="-457200" algn="just">
                  <a:buFont typeface="+mj-lt"/>
                  <a:buAutoNum type="arabicPeriod"/>
                </a:pPr>
                <a:r>
                  <a:rPr lang="en-US" sz="2200" dirty="0" smtClean="0">
                    <a:solidFill>
                      <a:schemeClr val="tx1"/>
                    </a:solidFill>
                  </a:rPr>
                  <a:t>Poor knowledge about STIs, and additional health and psychological illnesses associated with  sexualized substance use. </a:t>
                </a:r>
              </a:p>
              <a:p>
                <a:pPr marL="457200" indent="-457200" algn="just">
                  <a:buFont typeface="+mj-lt"/>
                  <a:buAutoNum type="arabicPeriod"/>
                </a:pPr>
                <a:r>
                  <a:rPr lang="en-US" sz="2200" dirty="0" smtClean="0">
                    <a:solidFill>
                      <a:schemeClr val="tx1"/>
                    </a:solidFill>
                  </a:rPr>
                  <a:t>Lack of awareness about prophylactic medications for HIV/AIDS.</a:t>
                </a:r>
              </a:p>
              <a:p>
                <a:pPr marL="457200" indent="-457200" algn="just">
                  <a:buFont typeface="+mj-lt"/>
                  <a:buAutoNum type="arabicPeriod"/>
                </a:pPr>
                <a:endParaRPr lang="en-US" sz="2350" dirty="0" smtClean="0">
                  <a:solidFill>
                    <a:schemeClr val="tx1"/>
                  </a:solidFill>
                </a:endParaRPr>
              </a:p>
            </p:txBody>
          </p:sp>
          <p:sp>
            <p:nvSpPr>
              <p:cNvPr id="51" name="Rounded Rectangle 50"/>
              <p:cNvSpPr/>
              <p:nvPr/>
            </p:nvSpPr>
            <p:spPr>
              <a:xfrm>
                <a:off x="990600" y="6248400"/>
                <a:ext cx="5562600" cy="6047983"/>
              </a:xfrm>
              <a:prstGeom prst="roundRect">
                <a:avLst/>
              </a:pr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342900" indent="-342900"/>
                <a:endParaRPr lang="en-US" dirty="0" smtClean="0">
                  <a:solidFill>
                    <a:schemeClr val="tx1"/>
                  </a:solidFill>
                </a:endParaRPr>
              </a:p>
              <a:p>
                <a:pPr marL="342900" indent="-342900"/>
                <a:endParaRPr lang="en-US" sz="2100" dirty="0" smtClean="0">
                  <a:solidFill>
                    <a:schemeClr val="tx1"/>
                  </a:solidFill>
                </a:endParaRPr>
              </a:p>
              <a:p>
                <a:pPr marL="342900" indent="-342900"/>
                <a:endParaRPr lang="en-US" sz="2000" dirty="0" smtClean="0">
                  <a:solidFill>
                    <a:schemeClr val="tx1"/>
                  </a:solidFill>
                </a:endParaRPr>
              </a:p>
              <a:p>
                <a:pPr marL="342900" indent="-342900" algn="just">
                  <a:buAutoNum type="arabicPeriod"/>
                </a:pPr>
                <a:endParaRPr lang="en-US" sz="2300" dirty="0" smtClean="0">
                  <a:solidFill>
                    <a:schemeClr val="tx1"/>
                  </a:solidFill>
                </a:endParaRPr>
              </a:p>
              <a:p>
                <a:pPr marL="342900" indent="-342900" algn="just">
                  <a:buFontTx/>
                  <a:buAutoNum type="arabicPeriod"/>
                </a:pPr>
                <a:r>
                  <a:rPr lang="en-US" sz="2250" dirty="0" smtClean="0">
                    <a:solidFill>
                      <a:schemeClr val="tx1"/>
                    </a:solidFill>
                  </a:rPr>
                  <a:t>Alcohol, methamphetamine, ATS, Avil, afeem, heroine, poppers, ganja, and cocaine- most common substances.</a:t>
                </a:r>
              </a:p>
              <a:p>
                <a:pPr marL="342900" indent="-342900" algn="just">
                  <a:buAutoNum type="arabicPeriod"/>
                </a:pPr>
                <a:r>
                  <a:rPr lang="en-US" sz="2250" dirty="0" smtClean="0">
                    <a:solidFill>
                      <a:schemeClr val="tx1"/>
                    </a:solidFill>
                  </a:rPr>
                  <a:t>STIs, RTIs, cancer, and lung diseases-most common diseases among drug users.</a:t>
                </a:r>
              </a:p>
              <a:p>
                <a:pPr marL="342900" indent="-342900" algn="just">
                  <a:buFontTx/>
                  <a:buAutoNum type="arabicPeriod"/>
                </a:pPr>
                <a:r>
                  <a:rPr lang="en-US" sz="2250" dirty="0" smtClean="0">
                    <a:solidFill>
                      <a:schemeClr val="tx1"/>
                    </a:solidFill>
                  </a:rPr>
                  <a:t>Injecting, sniffing, oral, sublingual, and smoking- methods of using substances.</a:t>
                </a:r>
              </a:p>
              <a:p>
                <a:pPr marL="342900" indent="-342900" algn="just">
                  <a:buFontTx/>
                  <a:buAutoNum type="arabicPeriod"/>
                </a:pPr>
                <a:r>
                  <a:rPr lang="en-US" sz="2250" dirty="0" smtClean="0">
                    <a:solidFill>
                      <a:schemeClr val="tx1"/>
                    </a:solidFill>
                  </a:rPr>
                  <a:t>Peddlers, pan shops, community friends, sexual parties, medical stores, and liquor shops- sources of getting substances.</a:t>
                </a:r>
              </a:p>
              <a:p>
                <a:pPr marL="342900" indent="-342900" algn="just">
                  <a:buFontTx/>
                  <a:buAutoNum type="arabicPeriod"/>
                </a:pPr>
                <a:r>
                  <a:rPr lang="en-US" sz="2250" dirty="0" smtClean="0">
                    <a:solidFill>
                      <a:schemeClr val="tx1"/>
                    </a:solidFill>
                  </a:rPr>
                  <a:t>Opioids, fentanyl, LSD, meow meow, crystalmeth, tramadol, ATS, chitta, cocaine, and heroin - designer drugs.</a:t>
                </a:r>
              </a:p>
              <a:p>
                <a:pPr marL="342900" indent="-342900">
                  <a:buFont typeface="+mj-lt"/>
                  <a:buAutoNum type="arabicPeriod" startAt="3"/>
                </a:pPr>
                <a:endParaRPr lang="en-US" dirty="0" smtClean="0">
                  <a:solidFill>
                    <a:schemeClr val="tx1"/>
                  </a:solidFill>
                </a:endParaRPr>
              </a:p>
              <a:p>
                <a:pPr marL="342900" indent="-342900"/>
                <a:endParaRPr lang="en-US" sz="2200" dirty="0" smtClean="0">
                  <a:solidFill>
                    <a:schemeClr val="tx1"/>
                  </a:solidFill>
                </a:endParaRPr>
              </a:p>
              <a:p>
                <a:pPr marL="342900" indent="-342900"/>
                <a:endParaRPr lang="en-US" dirty="0" smtClean="0">
                  <a:solidFill>
                    <a:schemeClr val="tx1"/>
                  </a:solidFill>
                </a:endParaRPr>
              </a:p>
              <a:p>
                <a:pPr marL="342900" indent="-342900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3" name="Rounded Rectangle 52"/>
              <p:cNvSpPr/>
              <p:nvPr/>
            </p:nvSpPr>
            <p:spPr>
              <a:xfrm>
                <a:off x="12801600" y="6248400"/>
                <a:ext cx="5181600" cy="6019801"/>
              </a:xfrm>
              <a:prstGeom prst="roundRect">
                <a:avLst/>
              </a:pr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342900" indent="-342900" algn="just">
                  <a:buFontTx/>
                  <a:buAutoNum type="arabicPeriod"/>
                </a:pPr>
                <a:endParaRPr lang="en-US" sz="2500" dirty="0" smtClean="0">
                  <a:solidFill>
                    <a:schemeClr val="tx1"/>
                  </a:solidFill>
                </a:endParaRPr>
              </a:p>
              <a:p>
                <a:pPr marL="342900" indent="-342900" algn="just">
                  <a:buFontTx/>
                  <a:buAutoNum type="arabicPeriod"/>
                </a:pPr>
                <a:r>
                  <a:rPr lang="en-US" sz="2500" dirty="0" smtClean="0">
                    <a:solidFill>
                      <a:schemeClr val="tx1"/>
                    </a:solidFill>
                  </a:rPr>
                  <a:t>The </a:t>
                </a:r>
                <a:r>
                  <a:rPr lang="en-US" sz="2500" dirty="0" smtClean="0">
                    <a:solidFill>
                      <a:schemeClr val="tx1"/>
                    </a:solidFill>
                  </a:rPr>
                  <a:t>community mobilizers had basic understanding of harm reduction, which they shared with their clients during counselling</a:t>
                </a:r>
                <a:r>
                  <a:rPr lang="en-US" sz="2500" dirty="0" smtClean="0">
                    <a:solidFill>
                      <a:schemeClr val="tx1"/>
                    </a:solidFill>
                  </a:rPr>
                  <a:t>.</a:t>
                </a:r>
              </a:p>
              <a:p>
                <a:pPr marL="342900" indent="-342900" algn="just">
                  <a:buFontTx/>
                  <a:buAutoNum type="arabicPeriod"/>
                </a:pPr>
                <a:r>
                  <a:rPr lang="en-US" sz="2500" dirty="0" smtClean="0">
                    <a:solidFill>
                      <a:schemeClr val="tx1"/>
                    </a:solidFill>
                  </a:rPr>
                  <a:t>Individuals who have overdosed on drugs should be given naloxone injection, water with ORS or glucose.</a:t>
                </a:r>
              </a:p>
              <a:p>
                <a:pPr marL="342900" indent="-342900" algn="just"/>
                <a:r>
                  <a:rPr lang="en-US" sz="2500" dirty="0" smtClean="0">
                    <a:solidFill>
                      <a:schemeClr val="tx1"/>
                    </a:solidFill>
                  </a:rPr>
                  <a:t>     I</a:t>
                </a:r>
                <a:r>
                  <a:rPr lang="en-US" sz="2500" dirty="0" smtClean="0">
                    <a:solidFill>
                      <a:schemeClr val="tx1"/>
                    </a:solidFill>
                  </a:rPr>
                  <a:t>ndividuals </a:t>
                </a:r>
                <a:r>
                  <a:rPr lang="en-US" sz="2500" dirty="0" smtClean="0">
                    <a:solidFill>
                      <a:schemeClr val="tx1"/>
                    </a:solidFill>
                  </a:rPr>
                  <a:t>who are severely ill may be shifted to a nearest hospital which is 15-20  minutes far from the workplace of community mobilizers.</a:t>
                </a:r>
              </a:p>
            </p:txBody>
          </p:sp>
          <p:sp>
            <p:nvSpPr>
              <p:cNvPr id="61" name="TextBox 60"/>
              <p:cNvSpPr txBox="1"/>
              <p:nvPr/>
            </p:nvSpPr>
            <p:spPr>
              <a:xfrm>
                <a:off x="2990850" y="2433596"/>
                <a:ext cx="2190750" cy="53994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1" dirty="0" smtClean="0"/>
                  <a:t>Knowledge</a:t>
                </a:r>
                <a:endParaRPr lang="en-US" sz="2400" b="1" dirty="0"/>
              </a:p>
            </p:txBody>
          </p:sp>
          <p:sp>
            <p:nvSpPr>
              <p:cNvPr id="64" name="Minus 63"/>
              <p:cNvSpPr/>
              <p:nvPr/>
            </p:nvSpPr>
            <p:spPr>
              <a:xfrm>
                <a:off x="6400800" y="3962400"/>
                <a:ext cx="762000" cy="723726"/>
              </a:xfrm>
              <a:prstGeom prst="mathMinus">
                <a:avLst/>
              </a:prstGeom>
              <a:solidFill>
                <a:schemeClr val="accent5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7" name="TextBox 66"/>
              <p:cNvSpPr txBox="1"/>
              <p:nvPr/>
            </p:nvSpPr>
            <p:spPr>
              <a:xfrm>
                <a:off x="8858250" y="2508056"/>
                <a:ext cx="2190750" cy="5399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1" dirty="0" smtClean="0"/>
                  <a:t>Attitude</a:t>
                </a:r>
                <a:endParaRPr lang="en-US" sz="2800" b="1" dirty="0"/>
              </a:p>
            </p:txBody>
          </p:sp>
          <p:sp>
            <p:nvSpPr>
              <p:cNvPr id="68" name="TextBox 67"/>
              <p:cNvSpPr txBox="1"/>
              <p:nvPr/>
            </p:nvSpPr>
            <p:spPr>
              <a:xfrm>
                <a:off x="14097000" y="2514600"/>
                <a:ext cx="2190750" cy="5399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1" dirty="0" smtClean="0"/>
                  <a:t>Practice</a:t>
                </a:r>
                <a:endParaRPr lang="en-US" sz="2800" b="1" dirty="0"/>
              </a:p>
            </p:txBody>
          </p:sp>
          <p:sp>
            <p:nvSpPr>
              <p:cNvPr id="73" name="Rounded Rectangle 72"/>
              <p:cNvSpPr/>
              <p:nvPr/>
            </p:nvSpPr>
            <p:spPr>
              <a:xfrm rot="16200000">
                <a:off x="-647699" y="4000500"/>
                <a:ext cx="2590800" cy="685798"/>
              </a:xfrm>
              <a:prstGeom prst="roundRect">
                <a:avLst/>
              </a:prstGeom>
              <a:solidFill>
                <a:srgbClr val="C0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700" b="1" dirty="0" smtClean="0">
                    <a:solidFill>
                      <a:schemeClr val="bg1"/>
                    </a:solidFill>
                  </a:rPr>
                  <a:t>Major Probes</a:t>
                </a:r>
                <a:endParaRPr lang="en-US" sz="27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74" name="Rounded Rectangle 73"/>
              <p:cNvSpPr/>
              <p:nvPr/>
            </p:nvSpPr>
            <p:spPr>
              <a:xfrm rot="16200000">
                <a:off x="-1197803" y="8665401"/>
                <a:ext cx="3538603" cy="685802"/>
              </a:xfrm>
              <a:prstGeom prst="roundRect">
                <a:avLst/>
              </a:prstGeom>
              <a:solidFill>
                <a:srgbClr val="008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b="1" dirty="0" smtClean="0">
                    <a:solidFill>
                      <a:schemeClr val="bg1"/>
                    </a:solidFill>
                  </a:rPr>
                  <a:t>Responses</a:t>
                </a:r>
                <a:r>
                  <a:rPr lang="en-US" sz="2800" b="1" dirty="0" smtClean="0">
                    <a:solidFill>
                      <a:schemeClr val="bg1"/>
                    </a:solidFill>
                  </a:rPr>
                  <a:t> </a:t>
                </a:r>
                <a:endParaRPr lang="en-US" sz="2800" b="1" dirty="0">
                  <a:solidFill>
                    <a:schemeClr val="bg1"/>
                  </a:solidFill>
                </a:endParaRPr>
              </a:p>
            </p:txBody>
          </p:sp>
          <p:cxnSp>
            <p:nvCxnSpPr>
              <p:cNvPr id="75" name="Straight Arrow Connector 74"/>
              <p:cNvCxnSpPr/>
              <p:nvPr/>
            </p:nvCxnSpPr>
            <p:spPr>
              <a:xfrm rot="5400000">
                <a:off x="12787780" y="15239903"/>
                <a:ext cx="943627" cy="1588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9" name="Rounded Rectangle 78"/>
              <p:cNvSpPr/>
              <p:nvPr/>
            </p:nvSpPr>
            <p:spPr>
              <a:xfrm rot="16200000">
                <a:off x="-960677" y="14050723"/>
                <a:ext cx="2988154" cy="762000"/>
              </a:xfrm>
              <a:prstGeom prst="roundRect">
                <a:avLst/>
              </a:prstGeom>
              <a:solidFill>
                <a:schemeClr val="tx2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b="1" dirty="0" smtClean="0">
                    <a:solidFill>
                      <a:schemeClr val="bg1"/>
                    </a:solidFill>
                  </a:rPr>
                  <a:t>Gap analysis </a:t>
                </a:r>
                <a:endParaRPr lang="en-US" sz="36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81" name="Rounded Rectangle 80"/>
              <p:cNvSpPr/>
              <p:nvPr/>
            </p:nvSpPr>
            <p:spPr>
              <a:xfrm>
                <a:off x="9144000" y="12496800"/>
                <a:ext cx="8915400" cy="4114800"/>
              </a:xfrm>
              <a:prstGeom prst="roundRect">
                <a:avLst/>
              </a:prstGeom>
              <a:solidFill>
                <a:srgbClr val="FF99FF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3200" b="1" dirty="0" smtClean="0">
                    <a:solidFill>
                      <a:srgbClr val="18065A"/>
                    </a:solidFill>
                  </a:rPr>
                  <a:t>      </a:t>
                </a:r>
              </a:p>
              <a:p>
                <a:r>
                  <a:rPr lang="en-US" sz="3200" b="1" dirty="0" smtClean="0">
                    <a:solidFill>
                      <a:srgbClr val="18065A"/>
                    </a:solidFill>
                  </a:rPr>
                  <a:t>     </a:t>
                </a:r>
                <a:r>
                  <a:rPr lang="en-US" sz="2800" b="1" dirty="0" smtClean="0">
                    <a:solidFill>
                      <a:srgbClr val="030DDF"/>
                    </a:solidFill>
                  </a:rPr>
                  <a:t>Recommendations: </a:t>
                </a:r>
                <a:endParaRPr lang="en-US" sz="2500" b="1" dirty="0" smtClean="0">
                  <a:solidFill>
                    <a:srgbClr val="030DDF"/>
                  </a:solidFill>
                </a:endParaRPr>
              </a:p>
              <a:p>
                <a:pPr marL="514350" indent="-514350" algn="just">
                  <a:buFont typeface="+mj-lt"/>
                  <a:buAutoNum type="arabicPeriod"/>
                </a:pPr>
                <a:r>
                  <a:rPr lang="en-US" sz="2400" dirty="0" smtClean="0">
                    <a:solidFill>
                      <a:schemeClr val="tx1"/>
                    </a:solidFill>
                  </a:rPr>
                  <a:t>Community health mobilizers need to broaden knowledge regarding latest substances of abuse, online drug procurement sources, various health and psychological issues associated with substance use. </a:t>
                </a:r>
              </a:p>
              <a:p>
                <a:pPr marL="514350" indent="-514350" algn="just">
                  <a:buFont typeface="+mj-lt"/>
                  <a:buAutoNum type="arabicPeriod"/>
                </a:pPr>
                <a:r>
                  <a:rPr lang="en-US" sz="2400" dirty="0" smtClean="0">
                    <a:solidFill>
                      <a:schemeClr val="tx1"/>
                    </a:solidFill>
                  </a:rPr>
                  <a:t>Findings should be validated through community-based research across the country.</a:t>
                </a:r>
              </a:p>
              <a:p>
                <a:pPr marL="514350" indent="-514350" algn="just">
                  <a:buFont typeface="+mj-lt"/>
                  <a:buAutoNum type="arabicPeriod"/>
                </a:pPr>
                <a:r>
                  <a:rPr lang="en-US" sz="2400" dirty="0" smtClean="0">
                    <a:solidFill>
                      <a:schemeClr val="tx1"/>
                    </a:solidFill>
                  </a:rPr>
                  <a:t>Individuals who engage in SSU should be included in preventive and educational programs to lower the frequency of high-risk sexual practices and STIs.</a:t>
                </a:r>
              </a:p>
              <a:p>
                <a:pPr marL="514350" indent="-514350"/>
                <a:endParaRPr lang="en-US" sz="2800" dirty="0" smtClean="0">
                  <a:solidFill>
                    <a:schemeClr val="tx1"/>
                  </a:solidFill>
                </a:endParaRPr>
              </a:p>
            </p:txBody>
          </p:sp>
          <p:sp>
            <p:nvSpPr>
              <p:cNvPr id="113" name="Minus 112"/>
              <p:cNvSpPr/>
              <p:nvPr/>
            </p:nvSpPr>
            <p:spPr>
              <a:xfrm>
                <a:off x="11887200" y="3962400"/>
                <a:ext cx="762000" cy="786356"/>
              </a:xfrm>
              <a:prstGeom prst="mathMinus">
                <a:avLst/>
              </a:prstGeom>
              <a:solidFill>
                <a:schemeClr val="accent5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14" name="Minus 113"/>
              <p:cNvSpPr/>
              <p:nvPr/>
            </p:nvSpPr>
            <p:spPr>
              <a:xfrm>
                <a:off x="6477000" y="8610601"/>
                <a:ext cx="685800" cy="609600"/>
              </a:xfrm>
              <a:prstGeom prst="mathMinus">
                <a:avLst/>
              </a:prstGeom>
              <a:solidFill>
                <a:schemeClr val="accent5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15" name="Minus 114"/>
              <p:cNvSpPr/>
              <p:nvPr/>
            </p:nvSpPr>
            <p:spPr>
              <a:xfrm>
                <a:off x="12344400" y="8534400"/>
                <a:ext cx="533400" cy="533400"/>
              </a:xfrm>
              <a:prstGeom prst="mathMinus">
                <a:avLst/>
              </a:prstGeom>
              <a:solidFill>
                <a:schemeClr val="accent5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118" name="Straight Arrow Connector 117"/>
              <p:cNvCxnSpPr/>
              <p:nvPr/>
            </p:nvCxnSpPr>
            <p:spPr>
              <a:xfrm>
                <a:off x="8839200" y="14554200"/>
                <a:ext cx="304800" cy="1588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5" name="Rounded Rectangle 34"/>
              <p:cNvSpPr/>
              <p:nvPr/>
            </p:nvSpPr>
            <p:spPr>
              <a:xfrm>
                <a:off x="6096000" y="1479463"/>
                <a:ext cx="7543800" cy="629085"/>
              </a:xfrm>
              <a:prstGeom prst="roundRect">
                <a:avLst/>
              </a:prstGeom>
              <a:solidFill>
                <a:srgbClr val="030DDF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700" b="1" dirty="0" smtClean="0">
                    <a:solidFill>
                      <a:schemeClr val="bg1"/>
                    </a:solidFill>
                  </a:rPr>
                  <a:t>Thematic content analysis</a:t>
                </a:r>
                <a:endParaRPr lang="en-US" sz="3700" b="1" dirty="0">
                  <a:solidFill>
                    <a:schemeClr val="bg1"/>
                  </a:solidFill>
                </a:endParaRPr>
              </a:p>
            </p:txBody>
          </p:sp>
          <p:cxnSp>
            <p:nvCxnSpPr>
              <p:cNvPr id="37" name="Straight Arrow Connector 36"/>
              <p:cNvCxnSpPr/>
              <p:nvPr/>
            </p:nvCxnSpPr>
            <p:spPr>
              <a:xfrm rot="5400000">
                <a:off x="9710205" y="1282080"/>
                <a:ext cx="393178" cy="1588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Arrow Connector 69"/>
              <p:cNvCxnSpPr/>
              <p:nvPr/>
            </p:nvCxnSpPr>
            <p:spPr>
              <a:xfrm rot="5400000">
                <a:off x="9508521" y="6036279"/>
                <a:ext cx="490952" cy="794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9" name="Straight Arrow Connector 48"/>
            <p:cNvCxnSpPr/>
            <p:nvPr/>
          </p:nvCxnSpPr>
          <p:spPr>
            <a:xfrm rot="5400000">
              <a:off x="3336321" y="6036279"/>
              <a:ext cx="490952" cy="794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Arrow Connector 49"/>
            <p:cNvCxnSpPr/>
            <p:nvPr/>
          </p:nvCxnSpPr>
          <p:spPr>
            <a:xfrm rot="5400000">
              <a:off x="15071121" y="6036279"/>
              <a:ext cx="490952" cy="794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1802</TotalTime>
  <Words>441</Words>
  <Application>Microsoft Office PowerPoint</Application>
  <PresentationFormat>Custom</PresentationFormat>
  <Paragraphs>56</Paragraphs>
  <Slides>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Slide 1</vt:lpstr>
      <vt:lpstr>Slide 2</vt:lpstr>
      <vt:lpstr>Slide 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BINATA</dc:creator>
  <cp:lastModifiedBy>BINATA</cp:lastModifiedBy>
  <cp:revision>186</cp:revision>
  <dcterms:created xsi:type="dcterms:W3CDTF">2022-08-16T07:53:28Z</dcterms:created>
  <dcterms:modified xsi:type="dcterms:W3CDTF">2022-09-09T09:23:15Z</dcterms:modified>
</cp:coreProperties>
</file>