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7" r:id="rId3"/>
    <p:sldId id="263" r:id="rId4"/>
    <p:sldId id="259" r:id="rId5"/>
    <p:sldId id="267" r:id="rId6"/>
    <p:sldId id="268" r:id="rId7"/>
    <p:sldId id="260" r:id="rId8"/>
    <p:sldId id="262" r:id="rId9"/>
    <p:sldId id="261" r:id="rId10"/>
    <p:sldId id="269" r:id="rId11"/>
    <p:sldId id="277" r:id="rId12"/>
    <p:sldId id="273" r:id="rId13"/>
    <p:sldId id="272" r:id="rId14"/>
    <p:sldId id="258" r:id="rId15"/>
    <p:sldId id="274" r:id="rId16"/>
    <p:sldId id="275" r:id="rId17"/>
    <p:sldId id="278"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245B86-D8FD-A149-AD8C-E26A46FFEED4}" v="22" dt="2022-07-11T07:24:08.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69" d="100"/>
          <a:sy n="69" d="100"/>
        </p:scale>
        <p:origin x="7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A2D0-3EA1-E4E5-34EA-5CCD209AE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4628E9-54AE-CB31-8A75-89D5814849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6480DF-45A5-F476-B556-19DC3C2884A1}"/>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5" name="Footer Placeholder 4">
            <a:extLst>
              <a:ext uri="{FF2B5EF4-FFF2-40B4-BE49-F238E27FC236}">
                <a16:creationId xmlns:a16="http://schemas.microsoft.com/office/drawing/2014/main" id="{E1C4CEB3-33DD-50D6-033C-1D858D121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20E2B-6667-CF97-A485-7ED1FF32A077}"/>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74543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A294-C74F-E370-D754-563DD15095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9BDAB7-4E81-1829-8A8E-85FBE4AE63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4984E1-A8D9-8043-F422-161ACF4DB40D}"/>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5" name="Footer Placeholder 4">
            <a:extLst>
              <a:ext uri="{FF2B5EF4-FFF2-40B4-BE49-F238E27FC236}">
                <a16:creationId xmlns:a16="http://schemas.microsoft.com/office/drawing/2014/main" id="{0362668B-F42C-64C4-A7B1-76201D68B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8392C-3F5C-1FC3-89CC-8CC15573F625}"/>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1002886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BCB596-3159-F7BE-2D0E-0CB633DA35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FE91E-80B7-624E-E6AB-3F9C2DD0E5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DAB78-C6E3-7E60-6960-B92D78B5D99A}"/>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5" name="Footer Placeholder 4">
            <a:extLst>
              <a:ext uri="{FF2B5EF4-FFF2-40B4-BE49-F238E27FC236}">
                <a16:creationId xmlns:a16="http://schemas.microsoft.com/office/drawing/2014/main" id="{2B1F840B-935E-D418-6A74-1CB98E4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19D15-6311-159F-3A9B-4661E3AF9882}"/>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196745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DD56-53D5-6CDD-2A6E-3E621403BA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DB8F1-EC6F-EFE9-43F8-EA1A7BB511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B1D15-EF4B-8AAE-C83E-2FEA5EE40420}"/>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5" name="Footer Placeholder 4">
            <a:extLst>
              <a:ext uri="{FF2B5EF4-FFF2-40B4-BE49-F238E27FC236}">
                <a16:creationId xmlns:a16="http://schemas.microsoft.com/office/drawing/2014/main" id="{5166A19E-A26D-AF3F-420A-79090C8F6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2FFE1-0BBD-2056-4B99-FD1B312C1D00}"/>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173364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EF933-2070-EB73-947D-7BBCBBA1D9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820EDB-22AA-0866-9C0C-762633AB5E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041962-221F-4BBC-54E7-532DB4D3C31E}"/>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5" name="Footer Placeholder 4">
            <a:extLst>
              <a:ext uri="{FF2B5EF4-FFF2-40B4-BE49-F238E27FC236}">
                <a16:creationId xmlns:a16="http://schemas.microsoft.com/office/drawing/2014/main" id="{568E4B1D-28F6-F2C2-0C20-2AFEDC801A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3FB46-A391-23CE-9807-449297E9BEDE}"/>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164578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D80A8-FD77-7FAD-A553-0229C0CD42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F214E-83E1-FFA4-7231-4F0580FDEA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FB0EFE-7907-291E-145D-8BE2F791B2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07307E-735B-89C8-C878-3AE6ACEFECE0}"/>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6" name="Footer Placeholder 5">
            <a:extLst>
              <a:ext uri="{FF2B5EF4-FFF2-40B4-BE49-F238E27FC236}">
                <a16:creationId xmlns:a16="http://schemas.microsoft.com/office/drawing/2014/main" id="{88E38929-021F-181D-C94D-11BA565F3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2AAC1-8113-A75E-10AF-9D105652A6C6}"/>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417984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8D328-B08A-6484-0622-16D894CE3A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0F28BF-CC54-A161-550C-4D87820020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BC3715-70AF-B16B-5AA5-AAD181DACA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1E213D-21EA-AD09-AF74-D37AE547E6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4074EF-41BA-EE73-67F3-5A46D7EB8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16B12F-893F-1E51-136E-4DBAA3766E16}"/>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8" name="Footer Placeholder 7">
            <a:extLst>
              <a:ext uri="{FF2B5EF4-FFF2-40B4-BE49-F238E27FC236}">
                <a16:creationId xmlns:a16="http://schemas.microsoft.com/office/drawing/2014/main" id="{385874A1-6547-27B0-E6E0-D634265537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AE19CB-7284-25B9-F850-D45E4D74C6E7}"/>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172526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E0ECA-481F-FBA1-A521-8169CFA9F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D0B72-1B44-7E03-8A27-3B43E7F8DAF1}"/>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4" name="Footer Placeholder 3">
            <a:extLst>
              <a:ext uri="{FF2B5EF4-FFF2-40B4-BE49-F238E27FC236}">
                <a16:creationId xmlns:a16="http://schemas.microsoft.com/office/drawing/2014/main" id="{AD8DB1DE-3DAF-174E-8A25-C218207556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4D7C40-A909-A27B-790A-8B07C172CD10}"/>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3543374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292878-045A-6770-AFF4-1A335D2BF8D3}"/>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3" name="Footer Placeholder 2">
            <a:extLst>
              <a:ext uri="{FF2B5EF4-FFF2-40B4-BE49-F238E27FC236}">
                <a16:creationId xmlns:a16="http://schemas.microsoft.com/office/drawing/2014/main" id="{EFAE449B-D834-A086-B372-8E80ECBFB1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373AC0-1F41-6A8C-2E9E-F3099960C0EB}"/>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427397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66DB-AA60-E13C-4FAC-AF2798E72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8D5136-F058-4988-E23E-49A2996F36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CA142F-0623-CC04-6B0E-6443BA0FB6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A3B9E4-D5BD-2139-F5E0-EC13C71481B7}"/>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6" name="Footer Placeholder 5">
            <a:extLst>
              <a:ext uri="{FF2B5EF4-FFF2-40B4-BE49-F238E27FC236}">
                <a16:creationId xmlns:a16="http://schemas.microsoft.com/office/drawing/2014/main" id="{53267042-A716-35D4-CFB5-D9D2206FFA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9CCFC-E337-67DD-C11E-F5C9C38F7A78}"/>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1003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53297-32A3-29AE-1335-709A5852D9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7B1B2-AE85-2B48-7538-2D965433EB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DDA1BE-F132-D7D5-DA7B-089733DE1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F94467-85D4-7B09-8214-3CEABCC5053F}"/>
              </a:ext>
            </a:extLst>
          </p:cNvPr>
          <p:cNvSpPr>
            <a:spLocks noGrp="1"/>
          </p:cNvSpPr>
          <p:nvPr>
            <p:ph type="dt" sz="half" idx="10"/>
          </p:nvPr>
        </p:nvSpPr>
        <p:spPr/>
        <p:txBody>
          <a:bodyPr/>
          <a:lstStyle/>
          <a:p>
            <a:fld id="{0DF4AAD2-C163-3749-B5FA-E6FEA322319E}" type="datetimeFigureOut">
              <a:rPr lang="en-US" smtClean="0"/>
              <a:t>7/11/2022</a:t>
            </a:fld>
            <a:endParaRPr lang="en-US"/>
          </a:p>
        </p:txBody>
      </p:sp>
      <p:sp>
        <p:nvSpPr>
          <p:cNvPr id="6" name="Footer Placeholder 5">
            <a:extLst>
              <a:ext uri="{FF2B5EF4-FFF2-40B4-BE49-F238E27FC236}">
                <a16:creationId xmlns:a16="http://schemas.microsoft.com/office/drawing/2014/main" id="{A543600A-F776-5F35-F681-E6BFE4612C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C964D1-AA34-71B8-389B-E1928C5FFBF5}"/>
              </a:ext>
            </a:extLst>
          </p:cNvPr>
          <p:cNvSpPr>
            <a:spLocks noGrp="1"/>
          </p:cNvSpPr>
          <p:nvPr>
            <p:ph type="sldNum" sz="quarter" idx="12"/>
          </p:nvPr>
        </p:nvSpPr>
        <p:spPr/>
        <p:txBody>
          <a:bodyPr/>
          <a:lstStyle/>
          <a:p>
            <a:fld id="{0611BAF4-E435-A34E-9E8F-A806C4C3151B}" type="slidenum">
              <a:rPr lang="en-US" smtClean="0"/>
              <a:t>‹#›</a:t>
            </a:fld>
            <a:endParaRPr lang="en-US"/>
          </a:p>
        </p:txBody>
      </p:sp>
    </p:spTree>
    <p:extLst>
      <p:ext uri="{BB962C8B-B14F-4D97-AF65-F5344CB8AC3E}">
        <p14:creationId xmlns:p14="http://schemas.microsoft.com/office/powerpoint/2010/main" val="91278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97508B-04C0-0AE8-17B9-C23430BC43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2B11C7-DDC0-224A-54A1-236B5386B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D0FE6-AAF9-1914-805B-9578821F78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4AAD2-C163-3749-B5FA-E6FEA322319E}" type="datetimeFigureOut">
              <a:rPr lang="en-US" smtClean="0"/>
              <a:t>7/11/2022</a:t>
            </a:fld>
            <a:endParaRPr lang="en-US"/>
          </a:p>
        </p:txBody>
      </p:sp>
      <p:sp>
        <p:nvSpPr>
          <p:cNvPr id="5" name="Footer Placeholder 4">
            <a:extLst>
              <a:ext uri="{FF2B5EF4-FFF2-40B4-BE49-F238E27FC236}">
                <a16:creationId xmlns:a16="http://schemas.microsoft.com/office/drawing/2014/main" id="{2A0C805D-D907-FB10-F2D7-3442F7BC9D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AF2C77-8E3C-72E9-CB3B-36B5895A7C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1BAF4-E435-A34E-9E8F-A806C4C3151B}" type="slidenum">
              <a:rPr lang="en-US" smtClean="0"/>
              <a:t>‹#›</a:t>
            </a:fld>
            <a:endParaRPr lang="en-US"/>
          </a:p>
        </p:txBody>
      </p:sp>
    </p:spTree>
    <p:extLst>
      <p:ext uri="{BB962C8B-B14F-4D97-AF65-F5344CB8AC3E}">
        <p14:creationId xmlns:p14="http://schemas.microsoft.com/office/powerpoint/2010/main" val="348518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9.jpe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12.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 Id="rId5" Type="http://schemas.openxmlformats.org/officeDocument/2006/relationships/image" Target="../media/image42.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52.jpeg"/><Relationship Id="rId3" Type="http://schemas.openxmlformats.org/officeDocument/2006/relationships/image" Target="../media/image48.png"/><Relationship Id="rId7" Type="http://schemas.openxmlformats.org/officeDocument/2006/relationships/image" Target="../media/image35.png"/><Relationship Id="rId12" Type="http://schemas.openxmlformats.org/officeDocument/2006/relationships/image" Target="../media/image56.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5.png"/><Relationship Id="rId5" Type="http://schemas.openxmlformats.org/officeDocument/2006/relationships/image" Target="../media/image50.png"/><Relationship Id="rId10" Type="http://schemas.openxmlformats.org/officeDocument/2006/relationships/image" Target="../media/image54.png"/><Relationship Id="rId4" Type="http://schemas.openxmlformats.org/officeDocument/2006/relationships/image" Target="../media/image49.png"/><Relationship Id="rId9" Type="http://schemas.openxmlformats.org/officeDocument/2006/relationships/image" Target="../media/image5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2.png"/><Relationship Id="rId5" Type="http://schemas.openxmlformats.org/officeDocument/2006/relationships/image" Target="../media/image17.png"/><Relationship Id="rId10" Type="http://schemas.openxmlformats.org/officeDocument/2006/relationships/image" Target="../media/image10.png"/><Relationship Id="rId4" Type="http://schemas.openxmlformats.org/officeDocument/2006/relationships/image" Target="../media/image16.png"/><Relationship Id="rId9" Type="http://schemas.openxmlformats.org/officeDocument/2006/relationships/image" Target="../media/image21.png"/></Relationships>
</file>

<file path=ppt/slides/_rels/slide6.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2.jpeg"/><Relationship Id="rId3" Type="http://schemas.openxmlformats.org/officeDocument/2006/relationships/image" Target="../media/image23.png"/><Relationship Id="rId7" Type="http://schemas.openxmlformats.org/officeDocument/2006/relationships/image" Target="../media/image27.jpeg"/><Relationship Id="rId12" Type="http://schemas.openxmlformats.org/officeDocument/2006/relationships/image" Target="../media/image22.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jpe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19.png"/></Relationships>
</file>

<file path=ppt/slides/_rels/slide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76FE86-26F3-48DB-B6E3-0D29735140D0}"/>
              </a:ext>
            </a:extLst>
          </p:cNvPr>
          <p:cNvSpPr/>
          <p:nvPr/>
        </p:nvSpPr>
        <p:spPr>
          <a:xfrm>
            <a:off x="3554896" y="717689"/>
            <a:ext cx="2491408" cy="940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Number of records identified through database searching: </a:t>
            </a:r>
          </a:p>
          <a:p>
            <a:pPr algn="ctr"/>
            <a:r>
              <a:rPr lang="en-CA" sz="1400" dirty="0"/>
              <a:t>120.000.000</a:t>
            </a:r>
            <a:endParaRPr lang="en-FK" sz="1400" dirty="0"/>
          </a:p>
        </p:txBody>
      </p:sp>
      <p:sp>
        <p:nvSpPr>
          <p:cNvPr id="4" name="Rectangle 3">
            <a:extLst>
              <a:ext uri="{FF2B5EF4-FFF2-40B4-BE49-F238E27FC236}">
                <a16:creationId xmlns:a16="http://schemas.microsoft.com/office/drawing/2014/main" id="{3FCAA11B-5B07-4C23-BBCB-88AB0E50C456}"/>
              </a:ext>
            </a:extLst>
          </p:cNvPr>
          <p:cNvSpPr/>
          <p:nvPr/>
        </p:nvSpPr>
        <p:spPr>
          <a:xfrm>
            <a:off x="6717714" y="717687"/>
            <a:ext cx="2655724" cy="940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Number of records identified through other databases outside selected :</a:t>
            </a:r>
          </a:p>
          <a:p>
            <a:pPr algn="ctr"/>
            <a:r>
              <a:rPr lang="en-FK" sz="1400" dirty="0"/>
              <a:t>1.800.000 </a:t>
            </a:r>
          </a:p>
        </p:txBody>
      </p:sp>
      <p:sp>
        <p:nvSpPr>
          <p:cNvPr id="5" name="Rectangle 4">
            <a:extLst>
              <a:ext uri="{FF2B5EF4-FFF2-40B4-BE49-F238E27FC236}">
                <a16:creationId xmlns:a16="http://schemas.microsoft.com/office/drawing/2014/main" id="{E737B0A6-6EDD-46A2-92EC-673257D2C482}"/>
              </a:ext>
            </a:extLst>
          </p:cNvPr>
          <p:cNvSpPr/>
          <p:nvPr/>
        </p:nvSpPr>
        <p:spPr>
          <a:xfrm>
            <a:off x="5160584" y="3857205"/>
            <a:ext cx="2491408" cy="940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Number of papers screened to fit search criteria :</a:t>
            </a:r>
          </a:p>
          <a:p>
            <a:pPr algn="ctr"/>
            <a:r>
              <a:rPr lang="en-CA" sz="1400" dirty="0"/>
              <a:t>1800</a:t>
            </a:r>
            <a:endParaRPr lang="en-FK" sz="1400" dirty="0"/>
          </a:p>
        </p:txBody>
      </p:sp>
      <p:sp>
        <p:nvSpPr>
          <p:cNvPr id="6" name="Rectangle 5">
            <a:extLst>
              <a:ext uri="{FF2B5EF4-FFF2-40B4-BE49-F238E27FC236}">
                <a16:creationId xmlns:a16="http://schemas.microsoft.com/office/drawing/2014/main" id="{718E1FC8-2510-4CFD-BF0D-60610077BD00}"/>
              </a:ext>
            </a:extLst>
          </p:cNvPr>
          <p:cNvSpPr/>
          <p:nvPr/>
        </p:nvSpPr>
        <p:spPr>
          <a:xfrm>
            <a:off x="5160585" y="5304184"/>
            <a:ext cx="2491407" cy="940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Papers eligible to include in paper:</a:t>
            </a:r>
          </a:p>
          <a:p>
            <a:pPr algn="ctr"/>
            <a:r>
              <a:rPr lang="en-CA" sz="1400" dirty="0"/>
              <a:t>191</a:t>
            </a:r>
            <a:endParaRPr lang="en-FK" sz="1400" dirty="0"/>
          </a:p>
        </p:txBody>
      </p:sp>
      <p:sp>
        <p:nvSpPr>
          <p:cNvPr id="7" name="Rectangle 6">
            <a:extLst>
              <a:ext uri="{FF2B5EF4-FFF2-40B4-BE49-F238E27FC236}">
                <a16:creationId xmlns:a16="http://schemas.microsoft.com/office/drawing/2014/main" id="{900D6DF7-8896-417B-9D6B-0E1CEA95B2E2}"/>
              </a:ext>
            </a:extLst>
          </p:cNvPr>
          <p:cNvSpPr/>
          <p:nvPr/>
        </p:nvSpPr>
        <p:spPr>
          <a:xfrm>
            <a:off x="5160584" y="2649398"/>
            <a:ext cx="2491408" cy="940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Number of duplicates removed:</a:t>
            </a:r>
            <a:r>
              <a:rPr lang="en-CA" dirty="0"/>
              <a:t/>
            </a:r>
            <a:br>
              <a:rPr lang="en-CA" dirty="0"/>
            </a:br>
            <a:r>
              <a:rPr lang="en-CA" sz="1400" dirty="0"/>
              <a:t>6,350.000</a:t>
            </a:r>
            <a:endParaRPr lang="en-FK" dirty="0"/>
          </a:p>
        </p:txBody>
      </p:sp>
      <p:sp>
        <p:nvSpPr>
          <p:cNvPr id="8" name="Rectangle: Rounded Corners 7">
            <a:extLst>
              <a:ext uri="{FF2B5EF4-FFF2-40B4-BE49-F238E27FC236}">
                <a16:creationId xmlns:a16="http://schemas.microsoft.com/office/drawing/2014/main" id="{90A4A997-3B6D-4C9D-B709-E056254996B1}"/>
              </a:ext>
            </a:extLst>
          </p:cNvPr>
          <p:cNvSpPr/>
          <p:nvPr/>
        </p:nvSpPr>
        <p:spPr>
          <a:xfrm>
            <a:off x="8672409" y="2859157"/>
            <a:ext cx="1524000" cy="33855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Number of papers excluded with reason :</a:t>
            </a:r>
          </a:p>
          <a:p>
            <a:pPr algn="ctr"/>
            <a:r>
              <a:rPr lang="en-CA" sz="1400" dirty="0"/>
              <a:t>1118</a:t>
            </a:r>
            <a:endParaRPr lang="en-FK" sz="1400" dirty="0"/>
          </a:p>
        </p:txBody>
      </p:sp>
      <p:sp>
        <p:nvSpPr>
          <p:cNvPr id="9" name="Rectangle: Rounded Corners 8">
            <a:extLst>
              <a:ext uri="{FF2B5EF4-FFF2-40B4-BE49-F238E27FC236}">
                <a16:creationId xmlns:a16="http://schemas.microsoft.com/office/drawing/2014/main" id="{DB239FE3-FC6C-455B-B4DD-219CC02D2A8F}"/>
              </a:ext>
            </a:extLst>
          </p:cNvPr>
          <p:cNvSpPr/>
          <p:nvPr/>
        </p:nvSpPr>
        <p:spPr>
          <a:xfrm rot="16200000">
            <a:off x="1935955" y="930963"/>
            <a:ext cx="1391479" cy="503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I</a:t>
            </a:r>
            <a:r>
              <a:rPr lang="en-CA" sz="1600" dirty="0"/>
              <a:t>dentification</a:t>
            </a:r>
            <a:r>
              <a:rPr lang="en-CA" dirty="0"/>
              <a:t> </a:t>
            </a:r>
            <a:endParaRPr lang="en-FK" dirty="0"/>
          </a:p>
        </p:txBody>
      </p:sp>
      <p:sp>
        <p:nvSpPr>
          <p:cNvPr id="10" name="Rectangle: Rounded Corners 9">
            <a:extLst>
              <a:ext uri="{FF2B5EF4-FFF2-40B4-BE49-F238E27FC236}">
                <a16:creationId xmlns:a16="http://schemas.microsoft.com/office/drawing/2014/main" id="{B8BD379A-AA37-4AB4-A8EE-168FE4AB29A7}"/>
              </a:ext>
            </a:extLst>
          </p:cNvPr>
          <p:cNvSpPr/>
          <p:nvPr/>
        </p:nvSpPr>
        <p:spPr>
          <a:xfrm rot="16200000">
            <a:off x="1935955" y="2569877"/>
            <a:ext cx="1391480" cy="503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Screening</a:t>
            </a:r>
            <a:endParaRPr lang="en-FK" dirty="0"/>
          </a:p>
        </p:txBody>
      </p:sp>
      <p:sp>
        <p:nvSpPr>
          <p:cNvPr id="11" name="Rectangle: Rounded Corners 10">
            <a:extLst>
              <a:ext uri="{FF2B5EF4-FFF2-40B4-BE49-F238E27FC236}">
                <a16:creationId xmlns:a16="http://schemas.microsoft.com/office/drawing/2014/main" id="{52E371D7-F4E8-4558-8CBF-842CD1F3E62D}"/>
              </a:ext>
            </a:extLst>
          </p:cNvPr>
          <p:cNvSpPr/>
          <p:nvPr/>
        </p:nvSpPr>
        <p:spPr>
          <a:xfrm rot="16200000">
            <a:off x="1975711" y="4235930"/>
            <a:ext cx="1391479" cy="503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Eligibility </a:t>
            </a:r>
            <a:endParaRPr lang="en-FK" sz="1600" dirty="0"/>
          </a:p>
        </p:txBody>
      </p:sp>
      <p:sp>
        <p:nvSpPr>
          <p:cNvPr id="12" name="Rectangle: Rounded Corners 11">
            <a:extLst>
              <a:ext uri="{FF2B5EF4-FFF2-40B4-BE49-F238E27FC236}">
                <a16:creationId xmlns:a16="http://schemas.microsoft.com/office/drawing/2014/main" id="{0A2F8C87-B81F-4B4C-884B-621F1D7D653C}"/>
              </a:ext>
            </a:extLst>
          </p:cNvPr>
          <p:cNvSpPr/>
          <p:nvPr/>
        </p:nvSpPr>
        <p:spPr>
          <a:xfrm rot="16200000">
            <a:off x="2079963" y="5814701"/>
            <a:ext cx="1258339" cy="503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Included </a:t>
            </a:r>
            <a:endParaRPr lang="en-FK" dirty="0"/>
          </a:p>
        </p:txBody>
      </p:sp>
      <p:sp>
        <p:nvSpPr>
          <p:cNvPr id="13" name="Left Brace 12">
            <a:extLst>
              <a:ext uri="{FF2B5EF4-FFF2-40B4-BE49-F238E27FC236}">
                <a16:creationId xmlns:a16="http://schemas.microsoft.com/office/drawing/2014/main" id="{9CFEF3A0-205D-4300-8372-FC81B41F4CD8}"/>
              </a:ext>
            </a:extLst>
          </p:cNvPr>
          <p:cNvSpPr/>
          <p:nvPr/>
        </p:nvSpPr>
        <p:spPr>
          <a:xfrm rot="16200000">
            <a:off x="5911612" y="536088"/>
            <a:ext cx="1105110" cy="334928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FK"/>
          </a:p>
        </p:txBody>
      </p:sp>
      <p:cxnSp>
        <p:nvCxnSpPr>
          <p:cNvPr id="15" name="Straight Arrow Connector 14">
            <a:extLst>
              <a:ext uri="{FF2B5EF4-FFF2-40B4-BE49-F238E27FC236}">
                <a16:creationId xmlns:a16="http://schemas.microsoft.com/office/drawing/2014/main" id="{600A2F62-065D-49E9-8D59-6AA6257ED6EE}"/>
              </a:ext>
            </a:extLst>
          </p:cNvPr>
          <p:cNvCxnSpPr>
            <a:cxnSpLocks/>
            <a:stCxn id="7" idx="2"/>
            <a:endCxn id="5" idx="0"/>
          </p:cNvCxnSpPr>
          <p:nvPr/>
        </p:nvCxnSpPr>
        <p:spPr>
          <a:xfrm>
            <a:off x="6406288" y="3589885"/>
            <a:ext cx="0" cy="267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41F5CFE-A066-4C63-9A83-CFC7DA157E27}"/>
              </a:ext>
            </a:extLst>
          </p:cNvPr>
          <p:cNvCxnSpPr>
            <a:cxnSpLocks/>
            <a:stCxn id="5" idx="2"/>
          </p:cNvCxnSpPr>
          <p:nvPr/>
        </p:nvCxnSpPr>
        <p:spPr>
          <a:xfrm>
            <a:off x="6406288" y="4797692"/>
            <a:ext cx="0" cy="50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E74EA92-5917-4916-B373-E13D132A07DC}"/>
              </a:ext>
            </a:extLst>
          </p:cNvPr>
          <p:cNvCxnSpPr/>
          <p:nvPr/>
        </p:nvCxnSpPr>
        <p:spPr>
          <a:xfrm>
            <a:off x="7665244" y="4343400"/>
            <a:ext cx="10071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7B302FD-C236-DFCE-2DDC-2836EA34D74B}"/>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1</a:t>
            </a:r>
          </a:p>
        </p:txBody>
      </p:sp>
    </p:spTree>
    <p:extLst>
      <p:ext uri="{BB962C8B-B14F-4D97-AF65-F5344CB8AC3E}">
        <p14:creationId xmlns:p14="http://schemas.microsoft.com/office/powerpoint/2010/main" val="955010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FF2B5EF4-FFF2-40B4-BE49-F238E27FC236}">
                <a16:creationId xmlns:a16="http://schemas.microsoft.com/office/drawing/2014/main" id="{FB651070-63C3-4AEB-97EA-2927F2CC907C}"/>
              </a:ext>
            </a:extLst>
          </p:cNvPr>
          <p:cNvPicPr>
            <a:picLocks noGrp="1" noChangeAspect="1"/>
          </p:cNvPicPr>
          <p:nvPr>
            <p:ph idx="1"/>
          </p:nvPr>
        </p:nvPicPr>
        <p:blipFill>
          <a:blip r:embed="rId2"/>
          <a:stretch>
            <a:fillRect/>
          </a:stretch>
        </p:blipFill>
        <p:spPr>
          <a:xfrm>
            <a:off x="3013438" y="2622496"/>
            <a:ext cx="1573500" cy="793252"/>
          </a:xfrm>
        </p:spPr>
      </p:pic>
      <p:sp>
        <p:nvSpPr>
          <p:cNvPr id="8" name="Cube 7">
            <a:extLst>
              <a:ext uri="{FF2B5EF4-FFF2-40B4-BE49-F238E27FC236}">
                <a16:creationId xmlns:a16="http://schemas.microsoft.com/office/drawing/2014/main" id="{34F5D1D5-DB02-404E-9532-891D6207C08F}"/>
              </a:ext>
            </a:extLst>
          </p:cNvPr>
          <p:cNvSpPr/>
          <p:nvPr/>
        </p:nvSpPr>
        <p:spPr>
          <a:xfrm>
            <a:off x="6936119" y="1588341"/>
            <a:ext cx="1528762" cy="2009633"/>
          </a:xfrm>
          <a:prstGeom prst="cub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FK" dirty="0"/>
          </a:p>
        </p:txBody>
      </p:sp>
      <p:sp>
        <p:nvSpPr>
          <p:cNvPr id="9" name="Cube 8">
            <a:extLst>
              <a:ext uri="{FF2B5EF4-FFF2-40B4-BE49-F238E27FC236}">
                <a16:creationId xmlns:a16="http://schemas.microsoft.com/office/drawing/2014/main" id="{35F070E1-3202-40B3-9821-D20EA9048B70}"/>
              </a:ext>
            </a:extLst>
          </p:cNvPr>
          <p:cNvSpPr/>
          <p:nvPr/>
        </p:nvSpPr>
        <p:spPr>
          <a:xfrm>
            <a:off x="4382740" y="4500744"/>
            <a:ext cx="1105574" cy="173410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10" name="Flowchart: Alternate Process 9">
            <a:extLst>
              <a:ext uri="{FF2B5EF4-FFF2-40B4-BE49-F238E27FC236}">
                <a16:creationId xmlns:a16="http://schemas.microsoft.com/office/drawing/2014/main" id="{EF18DAF6-F507-4939-8497-BDD127B03E2B}"/>
              </a:ext>
            </a:extLst>
          </p:cNvPr>
          <p:cNvSpPr/>
          <p:nvPr/>
        </p:nvSpPr>
        <p:spPr>
          <a:xfrm>
            <a:off x="6936119" y="718747"/>
            <a:ext cx="1692322" cy="38050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OSS/ BSS</a:t>
            </a:r>
            <a:endParaRPr lang="en-FK" dirty="0"/>
          </a:p>
        </p:txBody>
      </p:sp>
      <p:pic>
        <p:nvPicPr>
          <p:cNvPr id="3078" name="Picture 6" descr="Docker – ein erster Eindruck! - NETWAYS GmbH">
            <a:extLst>
              <a:ext uri="{FF2B5EF4-FFF2-40B4-BE49-F238E27FC236}">
                <a16:creationId xmlns:a16="http://schemas.microsoft.com/office/drawing/2014/main" id="{3A1B77B7-8A4A-45D3-BE81-214FF5CF8D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479" y="5384666"/>
            <a:ext cx="702968" cy="595725"/>
          </a:xfrm>
          <a:prstGeom prst="rect">
            <a:avLst/>
          </a:prstGeom>
          <a:noFill/>
          <a:extLst>
            <a:ext uri="{909E8E84-426E-40DD-AFC4-6F175D3DCCD1}">
              <a14:hiddenFill xmlns:a14="http://schemas.microsoft.com/office/drawing/2010/main">
                <a:solidFill>
                  <a:srgbClr val="FFFFFF"/>
                </a:solidFill>
              </a14:hiddenFill>
            </a:ext>
          </a:extLst>
        </p:spPr>
      </p:pic>
      <p:sp>
        <p:nvSpPr>
          <p:cNvPr id="17" name="Cube 16">
            <a:extLst>
              <a:ext uri="{FF2B5EF4-FFF2-40B4-BE49-F238E27FC236}">
                <a16:creationId xmlns:a16="http://schemas.microsoft.com/office/drawing/2014/main" id="{3C672902-E15F-445D-A216-E233DC9E60A4}"/>
              </a:ext>
            </a:extLst>
          </p:cNvPr>
          <p:cNvSpPr/>
          <p:nvPr/>
        </p:nvSpPr>
        <p:spPr>
          <a:xfrm>
            <a:off x="5932424" y="4500744"/>
            <a:ext cx="1132871" cy="173410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pic>
        <p:nvPicPr>
          <p:cNvPr id="18" name="Picture 6" descr="Docker – ein erster Eindruck! - NETWAYS GmbH">
            <a:extLst>
              <a:ext uri="{FF2B5EF4-FFF2-40B4-BE49-F238E27FC236}">
                <a16:creationId xmlns:a16="http://schemas.microsoft.com/office/drawing/2014/main" id="{154DADB4-3BFE-439D-A0C9-F9FF95FE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3" y="5376500"/>
            <a:ext cx="730157" cy="595725"/>
          </a:xfrm>
          <a:prstGeom prst="rect">
            <a:avLst/>
          </a:prstGeom>
          <a:noFill/>
          <a:extLst>
            <a:ext uri="{909E8E84-426E-40DD-AFC4-6F175D3DCCD1}">
              <a14:hiddenFill xmlns:a14="http://schemas.microsoft.com/office/drawing/2010/main">
                <a:solidFill>
                  <a:srgbClr val="FFFFFF"/>
                </a:solidFill>
              </a14:hiddenFill>
            </a:ext>
          </a:extLst>
        </p:spPr>
      </p:pic>
      <p:sp>
        <p:nvSpPr>
          <p:cNvPr id="19" name="Cube 18">
            <a:extLst>
              <a:ext uri="{FF2B5EF4-FFF2-40B4-BE49-F238E27FC236}">
                <a16:creationId xmlns:a16="http://schemas.microsoft.com/office/drawing/2014/main" id="{506C54B0-DAB7-4653-B894-0FA16C946724}"/>
              </a:ext>
            </a:extLst>
          </p:cNvPr>
          <p:cNvSpPr/>
          <p:nvPr/>
        </p:nvSpPr>
        <p:spPr>
          <a:xfrm>
            <a:off x="8099874" y="4537098"/>
            <a:ext cx="1105574" cy="173410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pic>
        <p:nvPicPr>
          <p:cNvPr id="20" name="Picture 6" descr="Docker – ein erster Eindruck! - NETWAYS GmbH">
            <a:extLst>
              <a:ext uri="{FF2B5EF4-FFF2-40B4-BE49-F238E27FC236}">
                <a16:creationId xmlns:a16="http://schemas.microsoft.com/office/drawing/2014/main" id="{FD47E9EB-F09E-4F8E-BBDE-886BC0C4C6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209" y="5315303"/>
            <a:ext cx="703076" cy="595725"/>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Connector: Elbow 22">
            <a:extLst>
              <a:ext uri="{FF2B5EF4-FFF2-40B4-BE49-F238E27FC236}">
                <a16:creationId xmlns:a16="http://schemas.microsoft.com/office/drawing/2014/main" id="{9CBE47DC-0F6F-40EC-BEF3-E4B58A25D0E7}"/>
              </a:ext>
            </a:extLst>
          </p:cNvPr>
          <p:cNvCxnSpPr>
            <a:stCxn id="10" idx="1"/>
            <a:endCxn id="13" idx="0"/>
          </p:cNvCxnSpPr>
          <p:nvPr/>
        </p:nvCxnSpPr>
        <p:spPr>
          <a:xfrm rot="10800000" flipV="1">
            <a:off x="3800189" y="908998"/>
            <a:ext cx="3135931" cy="1713497"/>
          </a:xfrm>
          <a:prstGeom prst="bentConnector2">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5" name="Connector: Elbow 24">
            <a:extLst>
              <a:ext uri="{FF2B5EF4-FFF2-40B4-BE49-F238E27FC236}">
                <a16:creationId xmlns:a16="http://schemas.microsoft.com/office/drawing/2014/main" id="{A55F5640-8CED-40E1-A6CB-534B054D0CDD}"/>
              </a:ext>
            </a:extLst>
          </p:cNvPr>
          <p:cNvCxnSpPr>
            <a:cxnSpLocks/>
            <a:stCxn id="13" idx="2"/>
            <a:endCxn id="9" idx="2"/>
          </p:cNvCxnSpPr>
          <p:nvPr/>
        </p:nvCxnSpPr>
        <p:spPr>
          <a:xfrm rot="16200000" flipH="1">
            <a:off x="3046342" y="4169594"/>
            <a:ext cx="2090245" cy="582552"/>
          </a:xfrm>
          <a:prstGeom prst="bentConnector2">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27" name="Straight Connector 26">
            <a:extLst>
              <a:ext uri="{FF2B5EF4-FFF2-40B4-BE49-F238E27FC236}">
                <a16:creationId xmlns:a16="http://schemas.microsoft.com/office/drawing/2014/main" id="{080D12B6-ABFE-4454-81BB-F3036A94701A}"/>
              </a:ext>
            </a:extLst>
          </p:cNvPr>
          <p:cNvCxnSpPr>
            <a:cxnSpLocks/>
          </p:cNvCxnSpPr>
          <p:nvPr/>
        </p:nvCxnSpPr>
        <p:spPr>
          <a:xfrm>
            <a:off x="3800189" y="4940885"/>
            <a:ext cx="4272606" cy="0"/>
          </a:xfrm>
          <a:prstGeom prst="line">
            <a:avLst/>
          </a:prstGeom>
          <a:ln w="9525" cap="flat" cmpd="sng" algn="ctr">
            <a:solidFill>
              <a:schemeClr val="accent2"/>
            </a:solidFill>
            <a:prstDash val="lgDashDotDot"/>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0" name="Straight Connector 29">
            <a:extLst>
              <a:ext uri="{FF2B5EF4-FFF2-40B4-BE49-F238E27FC236}">
                <a16:creationId xmlns:a16="http://schemas.microsoft.com/office/drawing/2014/main" id="{7168BE98-28F6-47BE-B6EC-34246E2CDD42}"/>
              </a:ext>
            </a:extLst>
          </p:cNvPr>
          <p:cNvCxnSpPr/>
          <p:nvPr/>
        </p:nvCxnSpPr>
        <p:spPr>
          <a:xfrm>
            <a:off x="3800188" y="5077363"/>
            <a:ext cx="2159532" cy="0"/>
          </a:xfrm>
          <a:prstGeom prst="line">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072" name="Straight Arrow Connector 3071">
            <a:extLst>
              <a:ext uri="{FF2B5EF4-FFF2-40B4-BE49-F238E27FC236}">
                <a16:creationId xmlns:a16="http://schemas.microsoft.com/office/drawing/2014/main" id="{08674A21-C263-4C78-A633-FDF9FFABB390}"/>
              </a:ext>
            </a:extLst>
          </p:cNvPr>
          <p:cNvCxnSpPr>
            <a:stCxn id="13" idx="3"/>
          </p:cNvCxnSpPr>
          <p:nvPr/>
        </p:nvCxnSpPr>
        <p:spPr>
          <a:xfrm flipV="1">
            <a:off x="4586938" y="2989255"/>
            <a:ext cx="2290237" cy="2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75" name="Straight Arrow Connector 3074">
            <a:extLst>
              <a:ext uri="{FF2B5EF4-FFF2-40B4-BE49-F238E27FC236}">
                <a16:creationId xmlns:a16="http://schemas.microsoft.com/office/drawing/2014/main" id="{624FD751-D620-43F7-AFB2-0515F3BBA140}"/>
              </a:ext>
            </a:extLst>
          </p:cNvPr>
          <p:cNvCxnSpPr/>
          <p:nvPr/>
        </p:nvCxnSpPr>
        <p:spPr>
          <a:xfrm>
            <a:off x="4977081" y="3019122"/>
            <a:ext cx="0" cy="939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79" name="Rectangle: Top Corners Rounded 3078">
            <a:extLst>
              <a:ext uri="{FF2B5EF4-FFF2-40B4-BE49-F238E27FC236}">
                <a16:creationId xmlns:a16="http://schemas.microsoft.com/office/drawing/2014/main" id="{A8358284-928A-48E5-A173-AD5993C628CD}"/>
              </a:ext>
            </a:extLst>
          </p:cNvPr>
          <p:cNvSpPr/>
          <p:nvPr/>
        </p:nvSpPr>
        <p:spPr>
          <a:xfrm>
            <a:off x="4295367" y="4140472"/>
            <a:ext cx="5111388" cy="2203668"/>
          </a:xfrm>
          <a:prstGeom prst="round2SameRect">
            <a:avLst/>
          </a:prstGeom>
          <a:noFill/>
          <a:ln>
            <a:solidFill>
              <a:schemeClr val="tx1"/>
            </a:solidFill>
            <a:prstDash val="lgDashDotDot"/>
          </a:ln>
        </p:spPr>
        <p:style>
          <a:lnRef idx="0">
            <a:scrgbClr r="0" g="0" b="0"/>
          </a:lnRef>
          <a:fillRef idx="0">
            <a:scrgbClr r="0" g="0" b="0"/>
          </a:fillRef>
          <a:effectRef idx="0">
            <a:scrgbClr r="0" g="0" b="0"/>
          </a:effectRef>
          <a:fontRef idx="minor">
            <a:schemeClr val="accent1"/>
          </a:fontRef>
        </p:style>
        <p:txBody>
          <a:bodyPr rtlCol="0" anchor="ctr"/>
          <a:lstStyle/>
          <a:p>
            <a:pPr algn="ctr"/>
            <a:endParaRPr lang="en-FK">
              <a:ln w="0"/>
              <a:effectLst>
                <a:outerShdw blurRad="38100" dist="25400" dir="5400000" algn="ctr" rotWithShape="0">
                  <a:srgbClr val="6E747A">
                    <a:alpha val="43000"/>
                  </a:srgbClr>
                </a:outerShdw>
              </a:effectLst>
            </a:endParaRPr>
          </a:p>
        </p:txBody>
      </p:sp>
      <p:cxnSp>
        <p:nvCxnSpPr>
          <p:cNvPr id="3083" name="Straight Connector 3082">
            <a:extLst>
              <a:ext uri="{FF2B5EF4-FFF2-40B4-BE49-F238E27FC236}">
                <a16:creationId xmlns:a16="http://schemas.microsoft.com/office/drawing/2014/main" id="{77AC127C-45D0-4FB0-A509-B4D885DCE0BF}"/>
              </a:ext>
            </a:extLst>
          </p:cNvPr>
          <p:cNvCxnSpPr>
            <a:cxnSpLocks/>
          </p:cNvCxnSpPr>
          <p:nvPr/>
        </p:nvCxnSpPr>
        <p:spPr>
          <a:xfrm flipV="1">
            <a:off x="3765256" y="3938691"/>
            <a:ext cx="2435681" cy="902770"/>
          </a:xfrm>
          <a:prstGeom prst="line">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085" name="Straight Arrow Connector 3084">
            <a:extLst>
              <a:ext uri="{FF2B5EF4-FFF2-40B4-BE49-F238E27FC236}">
                <a16:creationId xmlns:a16="http://schemas.microsoft.com/office/drawing/2014/main" id="{EF4211D3-5885-4E54-97FF-05F145F024E1}"/>
              </a:ext>
            </a:extLst>
          </p:cNvPr>
          <p:cNvCxnSpPr>
            <a:cxnSpLocks/>
          </p:cNvCxnSpPr>
          <p:nvPr/>
        </p:nvCxnSpPr>
        <p:spPr>
          <a:xfrm flipV="1">
            <a:off x="6094250" y="4140472"/>
            <a:ext cx="868937" cy="902770"/>
          </a:xfrm>
          <a:prstGeom prst="straightConnector1">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087" name="Straight Arrow Connector 3086">
            <a:extLst>
              <a:ext uri="{FF2B5EF4-FFF2-40B4-BE49-F238E27FC236}">
                <a16:creationId xmlns:a16="http://schemas.microsoft.com/office/drawing/2014/main" id="{2D40CB9E-B1A8-4250-8EEE-66B153A2E686}"/>
              </a:ext>
            </a:extLst>
          </p:cNvPr>
          <p:cNvCxnSpPr>
            <a:cxnSpLocks/>
          </p:cNvCxnSpPr>
          <p:nvPr/>
        </p:nvCxnSpPr>
        <p:spPr>
          <a:xfrm>
            <a:off x="7767930" y="4198055"/>
            <a:ext cx="1281453" cy="939124"/>
          </a:xfrm>
          <a:prstGeom prst="straightConnector1">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094" name="TextBox 3093">
            <a:extLst>
              <a:ext uri="{FF2B5EF4-FFF2-40B4-BE49-F238E27FC236}">
                <a16:creationId xmlns:a16="http://schemas.microsoft.com/office/drawing/2014/main" id="{3D370531-3196-432B-B8EE-D17D7115E2B1}"/>
              </a:ext>
            </a:extLst>
          </p:cNvPr>
          <p:cNvSpPr txBox="1"/>
          <p:nvPr/>
        </p:nvSpPr>
        <p:spPr>
          <a:xfrm>
            <a:off x="4103625" y="1201399"/>
            <a:ext cx="764274" cy="369332"/>
          </a:xfrm>
          <a:prstGeom prst="rect">
            <a:avLst/>
          </a:prstGeom>
          <a:noFill/>
        </p:spPr>
        <p:txBody>
          <a:bodyPr wrap="square" rtlCol="0">
            <a:spAutoFit/>
          </a:bodyPr>
          <a:lstStyle/>
          <a:p>
            <a:r>
              <a:rPr lang="en-CA" dirty="0">
                <a:solidFill>
                  <a:srgbClr val="C00000"/>
                </a:solidFill>
              </a:rPr>
              <a:t>REST</a:t>
            </a:r>
            <a:endParaRPr lang="en-FK" dirty="0">
              <a:solidFill>
                <a:srgbClr val="C00000"/>
              </a:solidFill>
            </a:endParaRPr>
          </a:p>
        </p:txBody>
      </p:sp>
      <p:sp>
        <p:nvSpPr>
          <p:cNvPr id="3095" name="TextBox 3094">
            <a:extLst>
              <a:ext uri="{FF2B5EF4-FFF2-40B4-BE49-F238E27FC236}">
                <a16:creationId xmlns:a16="http://schemas.microsoft.com/office/drawing/2014/main" id="{F7E016FB-26BA-4A98-89C9-B7ED3F3F5137}"/>
              </a:ext>
            </a:extLst>
          </p:cNvPr>
          <p:cNvSpPr txBox="1"/>
          <p:nvPr/>
        </p:nvSpPr>
        <p:spPr>
          <a:xfrm>
            <a:off x="5304627" y="2637542"/>
            <a:ext cx="1218265" cy="369332"/>
          </a:xfrm>
          <a:prstGeom prst="rect">
            <a:avLst/>
          </a:prstGeom>
          <a:noFill/>
        </p:spPr>
        <p:txBody>
          <a:bodyPr wrap="square" rtlCol="0">
            <a:spAutoFit/>
          </a:bodyPr>
          <a:lstStyle/>
          <a:p>
            <a:r>
              <a:rPr lang="en-CA" sz="1600" dirty="0">
                <a:solidFill>
                  <a:srgbClr val="C00000"/>
                </a:solidFill>
              </a:rPr>
              <a:t>REST(NBI</a:t>
            </a:r>
            <a:r>
              <a:rPr lang="en-CA" dirty="0">
                <a:solidFill>
                  <a:srgbClr val="C00000"/>
                </a:solidFill>
              </a:rPr>
              <a:t>)</a:t>
            </a:r>
            <a:endParaRPr lang="en-FK" dirty="0">
              <a:solidFill>
                <a:srgbClr val="C00000"/>
              </a:solidFill>
            </a:endParaRPr>
          </a:p>
        </p:txBody>
      </p:sp>
      <p:sp>
        <p:nvSpPr>
          <p:cNvPr id="56" name="TextBox 55">
            <a:extLst>
              <a:ext uri="{FF2B5EF4-FFF2-40B4-BE49-F238E27FC236}">
                <a16:creationId xmlns:a16="http://schemas.microsoft.com/office/drawing/2014/main" id="{EEC6FFFF-24ED-43CF-ABB6-03DE31093D9E}"/>
              </a:ext>
            </a:extLst>
          </p:cNvPr>
          <p:cNvSpPr txBox="1"/>
          <p:nvPr/>
        </p:nvSpPr>
        <p:spPr>
          <a:xfrm>
            <a:off x="5045533" y="3362556"/>
            <a:ext cx="1393964" cy="276999"/>
          </a:xfrm>
          <a:prstGeom prst="rect">
            <a:avLst/>
          </a:prstGeom>
          <a:noFill/>
        </p:spPr>
        <p:txBody>
          <a:bodyPr wrap="square" rtlCol="0">
            <a:spAutoFit/>
          </a:bodyPr>
          <a:lstStyle/>
          <a:p>
            <a:r>
              <a:rPr lang="en-CA" sz="1200" dirty="0">
                <a:solidFill>
                  <a:srgbClr val="7030A0"/>
                </a:solidFill>
              </a:rPr>
              <a:t>Docker commands</a:t>
            </a:r>
            <a:endParaRPr lang="en-FK" sz="1400" dirty="0">
              <a:solidFill>
                <a:srgbClr val="7030A0"/>
              </a:solidFill>
            </a:endParaRPr>
          </a:p>
        </p:txBody>
      </p:sp>
      <p:sp>
        <p:nvSpPr>
          <p:cNvPr id="3096" name="Rectangle 3095">
            <a:extLst>
              <a:ext uri="{FF2B5EF4-FFF2-40B4-BE49-F238E27FC236}">
                <a16:creationId xmlns:a16="http://schemas.microsoft.com/office/drawing/2014/main" id="{16B5D9B3-4AD3-40DE-9357-4FE9D8543AE1}"/>
              </a:ext>
            </a:extLst>
          </p:cNvPr>
          <p:cNvSpPr/>
          <p:nvPr/>
        </p:nvSpPr>
        <p:spPr>
          <a:xfrm>
            <a:off x="4448722" y="4844825"/>
            <a:ext cx="792312" cy="2685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50" dirty="0"/>
              <a:t>Agent 1</a:t>
            </a:r>
            <a:endParaRPr lang="en-FK" sz="1050" dirty="0"/>
          </a:p>
        </p:txBody>
      </p:sp>
      <p:sp>
        <p:nvSpPr>
          <p:cNvPr id="61" name="Rectangle 60">
            <a:extLst>
              <a:ext uri="{FF2B5EF4-FFF2-40B4-BE49-F238E27FC236}">
                <a16:creationId xmlns:a16="http://schemas.microsoft.com/office/drawing/2014/main" id="{C01F6054-CB64-4B2D-9B0C-CFFFBDD11866}"/>
              </a:ext>
            </a:extLst>
          </p:cNvPr>
          <p:cNvSpPr/>
          <p:nvPr/>
        </p:nvSpPr>
        <p:spPr>
          <a:xfrm>
            <a:off x="5941039" y="4805323"/>
            <a:ext cx="792312" cy="2685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50" dirty="0"/>
              <a:t>Agent 2</a:t>
            </a:r>
            <a:endParaRPr lang="en-FK" sz="1050" dirty="0"/>
          </a:p>
        </p:txBody>
      </p:sp>
      <p:sp>
        <p:nvSpPr>
          <p:cNvPr id="62" name="Rectangle 61">
            <a:extLst>
              <a:ext uri="{FF2B5EF4-FFF2-40B4-BE49-F238E27FC236}">
                <a16:creationId xmlns:a16="http://schemas.microsoft.com/office/drawing/2014/main" id="{CA44A167-E9A7-481A-90F5-F571CDE5D1F6}"/>
              </a:ext>
            </a:extLst>
          </p:cNvPr>
          <p:cNvSpPr/>
          <p:nvPr/>
        </p:nvSpPr>
        <p:spPr>
          <a:xfrm>
            <a:off x="8134209" y="4855790"/>
            <a:ext cx="775741" cy="2435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50" dirty="0"/>
              <a:t>Agent N</a:t>
            </a:r>
            <a:endParaRPr lang="en-FK" sz="1050" dirty="0"/>
          </a:p>
        </p:txBody>
      </p:sp>
      <p:sp>
        <p:nvSpPr>
          <p:cNvPr id="32" name="TextBox 31">
            <a:extLst>
              <a:ext uri="{FF2B5EF4-FFF2-40B4-BE49-F238E27FC236}">
                <a16:creationId xmlns:a16="http://schemas.microsoft.com/office/drawing/2014/main" id="{815DD40A-D423-45B2-B350-D0E764147E49}"/>
              </a:ext>
            </a:extLst>
          </p:cNvPr>
          <p:cNvSpPr txBox="1"/>
          <p:nvPr/>
        </p:nvSpPr>
        <p:spPr>
          <a:xfrm>
            <a:off x="5045533" y="548365"/>
            <a:ext cx="2088107" cy="276999"/>
          </a:xfrm>
          <a:prstGeom prst="rect">
            <a:avLst/>
          </a:prstGeom>
          <a:noFill/>
        </p:spPr>
        <p:txBody>
          <a:bodyPr wrap="square" rtlCol="0">
            <a:spAutoFit/>
          </a:bodyPr>
          <a:lstStyle/>
          <a:p>
            <a:r>
              <a:rPr lang="en-CA" sz="1200" dirty="0">
                <a:solidFill>
                  <a:srgbClr val="7030A0"/>
                </a:solidFill>
              </a:rPr>
              <a:t>Native GUI/CLI (NBI)</a:t>
            </a:r>
            <a:endParaRPr lang="en-FK" sz="1200" dirty="0">
              <a:solidFill>
                <a:srgbClr val="7030A0"/>
              </a:solidFill>
            </a:endParaRPr>
          </a:p>
        </p:txBody>
      </p:sp>
      <p:sp>
        <p:nvSpPr>
          <p:cNvPr id="33" name="TextBox 32">
            <a:extLst>
              <a:ext uri="{FF2B5EF4-FFF2-40B4-BE49-F238E27FC236}">
                <a16:creationId xmlns:a16="http://schemas.microsoft.com/office/drawing/2014/main" id="{FABE505A-D7BD-4CA4-A2FD-D30C8DEDD9E8}"/>
              </a:ext>
            </a:extLst>
          </p:cNvPr>
          <p:cNvSpPr txBox="1"/>
          <p:nvPr/>
        </p:nvSpPr>
        <p:spPr>
          <a:xfrm>
            <a:off x="7029616" y="5607607"/>
            <a:ext cx="1692322" cy="276999"/>
          </a:xfrm>
          <a:prstGeom prst="rect">
            <a:avLst/>
          </a:prstGeom>
          <a:noFill/>
        </p:spPr>
        <p:txBody>
          <a:bodyPr wrap="square" rtlCol="0">
            <a:spAutoFit/>
          </a:bodyPr>
          <a:lstStyle/>
          <a:p>
            <a:r>
              <a:rPr lang="en-CA" sz="1200" dirty="0">
                <a:solidFill>
                  <a:srgbClr val="7030A0"/>
                </a:solidFill>
              </a:rPr>
              <a:t>Pool of agents</a:t>
            </a:r>
            <a:endParaRPr lang="en-FK" sz="1200" dirty="0">
              <a:solidFill>
                <a:srgbClr val="7030A0"/>
              </a:solidFill>
            </a:endParaRPr>
          </a:p>
        </p:txBody>
      </p:sp>
      <p:sp>
        <p:nvSpPr>
          <p:cNvPr id="72" name="TextBox 71">
            <a:extLst>
              <a:ext uri="{FF2B5EF4-FFF2-40B4-BE49-F238E27FC236}">
                <a16:creationId xmlns:a16="http://schemas.microsoft.com/office/drawing/2014/main" id="{1279F327-299A-44CC-BFB8-77AEDD4E7F84}"/>
              </a:ext>
            </a:extLst>
          </p:cNvPr>
          <p:cNvSpPr txBox="1"/>
          <p:nvPr/>
        </p:nvSpPr>
        <p:spPr>
          <a:xfrm>
            <a:off x="3530085" y="4680737"/>
            <a:ext cx="1217084" cy="307777"/>
          </a:xfrm>
          <a:prstGeom prst="rect">
            <a:avLst/>
          </a:prstGeom>
          <a:noFill/>
        </p:spPr>
        <p:txBody>
          <a:bodyPr wrap="square" rtlCol="0">
            <a:spAutoFit/>
          </a:bodyPr>
          <a:lstStyle/>
          <a:p>
            <a:r>
              <a:rPr lang="en-CA" sz="1400" dirty="0" err="1">
                <a:solidFill>
                  <a:srgbClr val="C00000"/>
                </a:solidFill>
              </a:rPr>
              <a:t>Callbacks</a:t>
            </a:r>
            <a:endParaRPr lang="en-FK" sz="1400" dirty="0">
              <a:solidFill>
                <a:srgbClr val="C00000"/>
              </a:solidFill>
            </a:endParaRPr>
          </a:p>
        </p:txBody>
      </p:sp>
      <p:sp>
        <p:nvSpPr>
          <p:cNvPr id="75" name="TextBox 74">
            <a:extLst>
              <a:ext uri="{FF2B5EF4-FFF2-40B4-BE49-F238E27FC236}">
                <a16:creationId xmlns:a16="http://schemas.microsoft.com/office/drawing/2014/main" id="{2B4EF9E1-FB17-4087-9828-926990E0BD61}"/>
              </a:ext>
            </a:extLst>
          </p:cNvPr>
          <p:cNvSpPr txBox="1"/>
          <p:nvPr/>
        </p:nvSpPr>
        <p:spPr>
          <a:xfrm>
            <a:off x="7981259" y="3597974"/>
            <a:ext cx="1425497" cy="307777"/>
          </a:xfrm>
          <a:prstGeom prst="rect">
            <a:avLst/>
          </a:prstGeom>
          <a:noFill/>
        </p:spPr>
        <p:txBody>
          <a:bodyPr wrap="square" rtlCol="0">
            <a:spAutoFit/>
          </a:bodyPr>
          <a:lstStyle/>
          <a:p>
            <a:r>
              <a:rPr lang="en-CA" sz="1200" dirty="0">
                <a:solidFill>
                  <a:schemeClr val="accent2">
                    <a:lumMod val="75000"/>
                  </a:schemeClr>
                </a:solidFill>
              </a:rPr>
              <a:t>NETCONF(SBI</a:t>
            </a:r>
            <a:r>
              <a:rPr lang="en-CA" sz="1400" dirty="0">
                <a:solidFill>
                  <a:schemeClr val="accent2">
                    <a:lumMod val="75000"/>
                  </a:schemeClr>
                </a:solidFill>
              </a:rPr>
              <a:t>)</a:t>
            </a:r>
            <a:endParaRPr lang="en-FK" sz="1400" dirty="0">
              <a:solidFill>
                <a:schemeClr val="accent2">
                  <a:lumMod val="75000"/>
                </a:schemeClr>
              </a:solidFill>
            </a:endParaRPr>
          </a:p>
        </p:txBody>
      </p:sp>
      <p:pic>
        <p:nvPicPr>
          <p:cNvPr id="43" name="Picture 8" descr="ONOS - Wikipedia">
            <a:extLst>
              <a:ext uri="{FF2B5EF4-FFF2-40B4-BE49-F238E27FC236}">
                <a16:creationId xmlns:a16="http://schemas.microsoft.com/office/drawing/2014/main" id="{04E9AB85-04E8-4E0B-B0AC-6B09A311A6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4854" y="2254264"/>
            <a:ext cx="873352" cy="76485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a:extLst>
              <a:ext uri="{FF2B5EF4-FFF2-40B4-BE49-F238E27FC236}">
                <a16:creationId xmlns:a16="http://schemas.microsoft.com/office/drawing/2014/main" id="{472E00AA-3DCB-A135-EB74-E4868E9B7611}"/>
              </a:ext>
            </a:extLst>
          </p:cNvPr>
          <p:cNvCxnSpPr>
            <a:stCxn id="10" idx="2"/>
          </p:cNvCxnSpPr>
          <p:nvPr/>
        </p:nvCxnSpPr>
        <p:spPr>
          <a:xfrm flipH="1">
            <a:off x="7767930" y="1099250"/>
            <a:ext cx="14350" cy="47148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222B6A19-4C0A-5E99-FF08-0E022ED1D63D}"/>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10</a:t>
            </a:r>
          </a:p>
        </p:txBody>
      </p:sp>
    </p:spTree>
    <p:extLst>
      <p:ext uri="{BB962C8B-B14F-4D97-AF65-F5344CB8AC3E}">
        <p14:creationId xmlns:p14="http://schemas.microsoft.com/office/powerpoint/2010/main" val="39108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DF1E97-7905-C7A3-9506-7E927E308701}"/>
              </a:ext>
            </a:extLst>
          </p:cNvPr>
          <p:cNvSpPr/>
          <p:nvPr/>
        </p:nvSpPr>
        <p:spPr>
          <a:xfrm>
            <a:off x="5774918" y="3547888"/>
            <a:ext cx="237566" cy="369332"/>
          </a:xfrm>
          <a:prstGeom prst="rect">
            <a:avLst/>
          </a:prstGeom>
        </p:spPr>
        <p:txBody>
          <a:bodyPr wrap="none">
            <a:spAutoFit/>
          </a:bodyPr>
          <a:lstStyle/>
          <a:p>
            <a:r>
              <a:rPr lang="en-US" dirty="0"/>
              <a:t> </a:t>
            </a:r>
          </a:p>
        </p:txBody>
      </p:sp>
      <p:sp>
        <p:nvSpPr>
          <p:cNvPr id="7" name="Rectangle 6">
            <a:extLst>
              <a:ext uri="{FF2B5EF4-FFF2-40B4-BE49-F238E27FC236}">
                <a16:creationId xmlns:a16="http://schemas.microsoft.com/office/drawing/2014/main" id="{FE061D02-D6F6-5518-266F-1B817C0414E4}"/>
              </a:ext>
            </a:extLst>
          </p:cNvPr>
          <p:cNvSpPr/>
          <p:nvPr/>
        </p:nvSpPr>
        <p:spPr>
          <a:xfrm>
            <a:off x="5774918" y="3547888"/>
            <a:ext cx="237566" cy="369332"/>
          </a:xfrm>
          <a:prstGeom prst="rect">
            <a:avLst/>
          </a:prstGeom>
        </p:spPr>
        <p:txBody>
          <a:bodyPr wrap="none">
            <a:spAutoFit/>
          </a:bodyPr>
          <a:lstStyle/>
          <a:p>
            <a:r>
              <a:rPr lang="en-US" dirty="0"/>
              <a:t> </a:t>
            </a:r>
          </a:p>
        </p:txBody>
      </p:sp>
      <p:sp>
        <p:nvSpPr>
          <p:cNvPr id="8" name="Rectangle 7">
            <a:extLst>
              <a:ext uri="{FF2B5EF4-FFF2-40B4-BE49-F238E27FC236}">
                <a16:creationId xmlns:a16="http://schemas.microsoft.com/office/drawing/2014/main" id="{C5BFAFD2-3286-C1D2-879B-DE4215740491}"/>
              </a:ext>
            </a:extLst>
          </p:cNvPr>
          <p:cNvSpPr/>
          <p:nvPr/>
        </p:nvSpPr>
        <p:spPr>
          <a:xfrm>
            <a:off x="5774918" y="3547888"/>
            <a:ext cx="237566" cy="369332"/>
          </a:xfrm>
          <a:prstGeom prst="rect">
            <a:avLst/>
          </a:prstGeom>
        </p:spPr>
        <p:txBody>
          <a:bodyPr wrap="none">
            <a:spAutoFit/>
          </a:bodyPr>
          <a:lstStyle/>
          <a:p>
            <a:r>
              <a:rPr lang="en-US" dirty="0"/>
              <a:t> </a:t>
            </a:r>
          </a:p>
        </p:txBody>
      </p:sp>
      <p:sp>
        <p:nvSpPr>
          <p:cNvPr id="9" name="Rectangle 8">
            <a:extLst>
              <a:ext uri="{FF2B5EF4-FFF2-40B4-BE49-F238E27FC236}">
                <a16:creationId xmlns:a16="http://schemas.microsoft.com/office/drawing/2014/main" id="{B994CFFA-8F5B-F1CF-126B-9672A4BD8846}"/>
              </a:ext>
            </a:extLst>
          </p:cNvPr>
          <p:cNvSpPr/>
          <p:nvPr/>
        </p:nvSpPr>
        <p:spPr>
          <a:xfrm>
            <a:off x="5977216" y="2808514"/>
            <a:ext cx="880783" cy="369332"/>
          </a:xfrm>
          <a:prstGeom prst="rect">
            <a:avLst/>
          </a:prstGeom>
        </p:spPr>
        <p:txBody>
          <a:bodyPr wrap="square">
            <a:spAutoFit/>
          </a:bodyPr>
          <a:lstStyle/>
          <a:p>
            <a:r>
              <a:rPr lang="en-US" dirty="0"/>
              <a:t> </a:t>
            </a:r>
          </a:p>
        </p:txBody>
      </p:sp>
      <p:pic>
        <p:nvPicPr>
          <p:cNvPr id="18" name="Picture 17">
            <a:extLst>
              <a:ext uri="{FF2B5EF4-FFF2-40B4-BE49-F238E27FC236}">
                <a16:creationId xmlns:a16="http://schemas.microsoft.com/office/drawing/2014/main" id="{8FB38606-EDFE-C55A-A49D-BA633A3DEC29}"/>
              </a:ext>
            </a:extLst>
          </p:cNvPr>
          <p:cNvPicPr>
            <a:picLocks noChangeAspect="1"/>
          </p:cNvPicPr>
          <p:nvPr/>
        </p:nvPicPr>
        <p:blipFill>
          <a:blip r:embed="rId2"/>
          <a:stretch>
            <a:fillRect/>
          </a:stretch>
        </p:blipFill>
        <p:spPr>
          <a:xfrm>
            <a:off x="5813376" y="792068"/>
            <a:ext cx="345850" cy="522257"/>
          </a:xfrm>
          <a:prstGeom prst="rect">
            <a:avLst/>
          </a:prstGeom>
        </p:spPr>
      </p:pic>
      <p:sp>
        <p:nvSpPr>
          <p:cNvPr id="19" name="TextBox 18">
            <a:extLst>
              <a:ext uri="{FF2B5EF4-FFF2-40B4-BE49-F238E27FC236}">
                <a16:creationId xmlns:a16="http://schemas.microsoft.com/office/drawing/2014/main" id="{2DFB61B7-AC53-5F6F-3967-AAF5262325F4}"/>
              </a:ext>
            </a:extLst>
          </p:cNvPr>
          <p:cNvSpPr txBox="1"/>
          <p:nvPr/>
        </p:nvSpPr>
        <p:spPr>
          <a:xfrm>
            <a:off x="5499948" y="499202"/>
            <a:ext cx="1258332" cy="253916"/>
          </a:xfrm>
          <a:prstGeom prst="rect">
            <a:avLst/>
          </a:prstGeom>
          <a:noFill/>
        </p:spPr>
        <p:txBody>
          <a:bodyPr wrap="square" rtlCol="0">
            <a:spAutoFit/>
          </a:bodyPr>
          <a:lstStyle/>
          <a:p>
            <a:r>
              <a:rPr lang="en-CA" sz="1000" dirty="0"/>
              <a:t>SDN CONTROLLER</a:t>
            </a:r>
            <a:endParaRPr lang="en-FK" sz="1000" dirty="0"/>
          </a:p>
        </p:txBody>
      </p:sp>
      <p:pic>
        <p:nvPicPr>
          <p:cNvPr id="20" name="Picture 10" descr="Person Icon">
            <a:extLst>
              <a:ext uri="{FF2B5EF4-FFF2-40B4-BE49-F238E27FC236}">
                <a16:creationId xmlns:a16="http://schemas.microsoft.com/office/drawing/2014/main" id="{5B2C5355-7F86-078B-4D7E-0BE5FF311C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8036" y="1137198"/>
            <a:ext cx="353494" cy="25391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0" descr="Router Icon | Cisco Networking Iconset | Yudha Agung Pribadi">
            <a:extLst>
              <a:ext uri="{FF2B5EF4-FFF2-40B4-BE49-F238E27FC236}">
                <a16:creationId xmlns:a16="http://schemas.microsoft.com/office/drawing/2014/main" id="{04D37195-52FB-524E-D28D-75E86AC319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2850681" y="2474619"/>
            <a:ext cx="492575" cy="49257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8" descr="The Computer Icon. Pc Symbol. Flat Vector Illustration Royalty Free SVG,  Cliparts, Vectors, And Stock Illustration. Image 39241146.">
            <a:extLst>
              <a:ext uri="{FF2B5EF4-FFF2-40B4-BE49-F238E27FC236}">
                <a16:creationId xmlns:a16="http://schemas.microsoft.com/office/drawing/2014/main" id="{A16F4DE4-3C30-68C8-3D1C-0FC6B0B5C6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6176" y="3587252"/>
            <a:ext cx="817862" cy="81786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8" descr="The Computer Icon. Pc Symbol. Flat Vector Illustration Royalty Free SVG,  Cliparts, Vectors, And Stock Illustration. Image 39241146.">
            <a:extLst>
              <a:ext uri="{FF2B5EF4-FFF2-40B4-BE49-F238E27FC236}">
                <a16:creationId xmlns:a16="http://schemas.microsoft.com/office/drawing/2014/main" id="{BC8B52B9-8ECC-4E09-F58E-671BE3C758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3157" y="3581064"/>
            <a:ext cx="830237" cy="830237"/>
          </a:xfrm>
          <a:prstGeom prst="rect">
            <a:avLst/>
          </a:prstGeom>
          <a:noFill/>
          <a:extLst>
            <a:ext uri="{909E8E84-426E-40DD-AFC4-6F175D3DCCD1}">
              <a14:hiddenFill xmlns:a14="http://schemas.microsoft.com/office/drawing/2010/main">
                <a:solidFill>
                  <a:srgbClr val="FFFFFF"/>
                </a:solidFill>
              </a14:hiddenFill>
            </a:ext>
          </a:extLst>
        </p:spPr>
      </p:pic>
      <p:sp>
        <p:nvSpPr>
          <p:cNvPr id="33" name="Cube 32">
            <a:extLst>
              <a:ext uri="{FF2B5EF4-FFF2-40B4-BE49-F238E27FC236}">
                <a16:creationId xmlns:a16="http://schemas.microsoft.com/office/drawing/2014/main" id="{95734FC1-3E05-DF59-601E-9FC6A6AC8DA9}"/>
              </a:ext>
            </a:extLst>
          </p:cNvPr>
          <p:cNvSpPr/>
          <p:nvPr/>
        </p:nvSpPr>
        <p:spPr>
          <a:xfrm>
            <a:off x="5764150" y="2632095"/>
            <a:ext cx="833426" cy="234766"/>
          </a:xfrm>
          <a:prstGeom prst="cube">
            <a:avLst/>
          </a:prstGeom>
          <a:solidFill>
            <a:srgbClr val="D2E1A3"/>
          </a:solidFill>
          <a:ln>
            <a:solidFill>
              <a:srgbClr val="F796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OPENFLOW OPTICAL</a:t>
            </a:r>
            <a:endParaRPr lang="en-US" sz="2400" dirty="0"/>
          </a:p>
        </p:txBody>
      </p:sp>
      <p:sp>
        <p:nvSpPr>
          <p:cNvPr id="36" name="Cube 35">
            <a:extLst>
              <a:ext uri="{FF2B5EF4-FFF2-40B4-BE49-F238E27FC236}">
                <a16:creationId xmlns:a16="http://schemas.microsoft.com/office/drawing/2014/main" id="{60D676C0-0AB8-C56E-E2AB-2C24CF3D18CE}"/>
              </a:ext>
            </a:extLst>
          </p:cNvPr>
          <p:cNvSpPr/>
          <p:nvPr/>
        </p:nvSpPr>
        <p:spPr>
          <a:xfrm>
            <a:off x="4649473" y="2221704"/>
            <a:ext cx="773030" cy="234766"/>
          </a:xfrm>
          <a:prstGeom prst="cube">
            <a:avLst/>
          </a:prstGeom>
          <a:solidFill>
            <a:srgbClr val="D2E1A3"/>
          </a:solidFill>
          <a:ln>
            <a:solidFill>
              <a:srgbClr val="F796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OPENFLOWOPTICAL</a:t>
            </a:r>
          </a:p>
        </p:txBody>
      </p:sp>
      <p:sp>
        <p:nvSpPr>
          <p:cNvPr id="37" name="Cube 36">
            <a:extLst>
              <a:ext uri="{FF2B5EF4-FFF2-40B4-BE49-F238E27FC236}">
                <a16:creationId xmlns:a16="http://schemas.microsoft.com/office/drawing/2014/main" id="{B254A560-027E-17EE-D42D-1DF34571290E}"/>
              </a:ext>
            </a:extLst>
          </p:cNvPr>
          <p:cNvSpPr/>
          <p:nvPr/>
        </p:nvSpPr>
        <p:spPr>
          <a:xfrm>
            <a:off x="6695701" y="2240982"/>
            <a:ext cx="836803" cy="213588"/>
          </a:xfrm>
          <a:prstGeom prst="cube">
            <a:avLst/>
          </a:prstGeom>
          <a:solidFill>
            <a:srgbClr val="D2E1A3"/>
          </a:solidFill>
          <a:ln>
            <a:solidFill>
              <a:srgbClr val="F796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OPENFLOW OPTICAL</a:t>
            </a:r>
            <a:endParaRPr lang="en-US" sz="1200" dirty="0"/>
          </a:p>
        </p:txBody>
      </p:sp>
      <p:cxnSp>
        <p:nvCxnSpPr>
          <p:cNvPr id="15" name="Straight Arrow Connector 14">
            <a:extLst>
              <a:ext uri="{FF2B5EF4-FFF2-40B4-BE49-F238E27FC236}">
                <a16:creationId xmlns:a16="http://schemas.microsoft.com/office/drawing/2014/main" id="{72B03FA7-9985-CC45-4710-20FC4035B710}"/>
              </a:ext>
            </a:extLst>
          </p:cNvPr>
          <p:cNvCxnSpPr>
            <a:cxnSpLocks/>
          </p:cNvCxnSpPr>
          <p:nvPr/>
        </p:nvCxnSpPr>
        <p:spPr>
          <a:xfrm flipH="1">
            <a:off x="5202421" y="1362938"/>
            <a:ext cx="661731" cy="8136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69A239E-4805-A533-03C2-1BAAA5DD41C0}"/>
              </a:ext>
            </a:extLst>
          </p:cNvPr>
          <p:cNvCxnSpPr/>
          <p:nvPr/>
        </p:nvCxnSpPr>
        <p:spPr>
          <a:xfrm flipV="1">
            <a:off x="5321808" y="1508760"/>
            <a:ext cx="542344" cy="667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77FA350-1682-3487-3663-690650C750D2}"/>
              </a:ext>
            </a:extLst>
          </p:cNvPr>
          <p:cNvCxnSpPr>
            <a:cxnSpLocks/>
          </p:cNvCxnSpPr>
          <p:nvPr/>
        </p:nvCxnSpPr>
        <p:spPr>
          <a:xfrm>
            <a:off x="6448142" y="1508760"/>
            <a:ext cx="512397" cy="617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92EFA94-866C-73E1-EAE5-93FB578688EA}"/>
              </a:ext>
            </a:extLst>
          </p:cNvPr>
          <p:cNvCxnSpPr>
            <a:cxnSpLocks/>
          </p:cNvCxnSpPr>
          <p:nvPr/>
        </p:nvCxnSpPr>
        <p:spPr>
          <a:xfrm flipH="1" flipV="1">
            <a:off x="6565525" y="1501419"/>
            <a:ext cx="490303" cy="556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C96C7517-2C68-8FF7-9B1C-4E203CD527EE}"/>
              </a:ext>
            </a:extLst>
          </p:cNvPr>
          <p:cNvCxnSpPr>
            <a:cxnSpLocks/>
          </p:cNvCxnSpPr>
          <p:nvPr/>
        </p:nvCxnSpPr>
        <p:spPr>
          <a:xfrm>
            <a:off x="8491868" y="2835267"/>
            <a:ext cx="592880" cy="84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C53E5B6C-BBD6-5E32-5262-F4AE4D95C5BD}"/>
              </a:ext>
            </a:extLst>
          </p:cNvPr>
          <p:cNvCxnSpPr/>
          <p:nvPr/>
        </p:nvCxnSpPr>
        <p:spPr>
          <a:xfrm>
            <a:off x="3382722" y="2635157"/>
            <a:ext cx="415683" cy="174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7F6B199-472F-CFBA-67A7-AB9D6A93DC1E}"/>
              </a:ext>
            </a:extLst>
          </p:cNvPr>
          <p:cNvCxnSpPr>
            <a:cxnSpLocks/>
            <a:endCxn id="8" idx="2"/>
          </p:cNvCxnSpPr>
          <p:nvPr/>
        </p:nvCxnSpPr>
        <p:spPr>
          <a:xfrm>
            <a:off x="4934481" y="3246878"/>
            <a:ext cx="959220" cy="670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325EBAE7-115D-B3BB-20A7-B075C64DD398}"/>
              </a:ext>
            </a:extLst>
          </p:cNvPr>
          <p:cNvCxnSpPr>
            <a:cxnSpLocks/>
          </p:cNvCxnSpPr>
          <p:nvPr/>
        </p:nvCxnSpPr>
        <p:spPr>
          <a:xfrm flipH="1" flipV="1">
            <a:off x="5042143" y="3214314"/>
            <a:ext cx="833426" cy="562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DDB1F24-070A-928B-EF89-29FAD40D1189}"/>
              </a:ext>
            </a:extLst>
          </p:cNvPr>
          <p:cNvCxnSpPr>
            <a:cxnSpLocks/>
          </p:cNvCxnSpPr>
          <p:nvPr/>
        </p:nvCxnSpPr>
        <p:spPr>
          <a:xfrm flipV="1">
            <a:off x="6251875" y="3281816"/>
            <a:ext cx="772209" cy="578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99B87E7-968A-94A4-AC8B-350CE60CC825}"/>
              </a:ext>
            </a:extLst>
          </p:cNvPr>
          <p:cNvCxnSpPr>
            <a:cxnSpLocks/>
          </p:cNvCxnSpPr>
          <p:nvPr/>
        </p:nvCxnSpPr>
        <p:spPr>
          <a:xfrm flipH="1">
            <a:off x="6211569" y="3281816"/>
            <a:ext cx="665499" cy="494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0A78F724-F39A-367D-3BD4-A167B7945A38}"/>
              </a:ext>
            </a:extLst>
          </p:cNvPr>
          <p:cNvCxnSpPr/>
          <p:nvPr/>
        </p:nvCxnSpPr>
        <p:spPr>
          <a:xfrm>
            <a:off x="6214783" y="1508760"/>
            <a:ext cx="0" cy="1020016"/>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529AAB9-1185-D78D-BB4D-0272AC59D226}"/>
              </a:ext>
            </a:extLst>
          </p:cNvPr>
          <p:cNvCxnSpPr>
            <a:cxnSpLocks/>
          </p:cNvCxnSpPr>
          <p:nvPr/>
        </p:nvCxnSpPr>
        <p:spPr>
          <a:xfrm flipV="1">
            <a:off x="6050937" y="1579755"/>
            <a:ext cx="12267" cy="890674"/>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A0439D5A-AE27-6DF1-5B49-EDF1AF626507}"/>
              </a:ext>
            </a:extLst>
          </p:cNvPr>
          <p:cNvCxnSpPr>
            <a:cxnSpLocks/>
          </p:cNvCxnSpPr>
          <p:nvPr/>
        </p:nvCxnSpPr>
        <p:spPr>
          <a:xfrm flipV="1">
            <a:off x="3075689" y="2987414"/>
            <a:ext cx="0" cy="735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B5128BA2-8C35-4DD4-3671-378ECD4745C1}"/>
              </a:ext>
            </a:extLst>
          </p:cNvPr>
          <p:cNvCxnSpPr>
            <a:cxnSpLocks/>
          </p:cNvCxnSpPr>
          <p:nvPr/>
        </p:nvCxnSpPr>
        <p:spPr>
          <a:xfrm flipV="1">
            <a:off x="9448275" y="3077867"/>
            <a:ext cx="1" cy="654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urved Connector 72">
            <a:extLst>
              <a:ext uri="{FF2B5EF4-FFF2-40B4-BE49-F238E27FC236}">
                <a16:creationId xmlns:a16="http://schemas.microsoft.com/office/drawing/2014/main" id="{576EE0A6-EEE6-5D7B-73E1-9F827DB73ECD}"/>
              </a:ext>
            </a:extLst>
          </p:cNvPr>
          <p:cNvCxnSpPr/>
          <p:nvPr/>
        </p:nvCxnSpPr>
        <p:spPr>
          <a:xfrm rot="5400000" flipH="1" flipV="1">
            <a:off x="3582130" y="412983"/>
            <a:ext cx="1532444" cy="2466157"/>
          </a:xfrm>
          <a:prstGeom prst="curvedConnector2">
            <a:avLst/>
          </a:prstGeom>
          <a:ln>
            <a:solidFill>
              <a:schemeClr val="accent6">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0" name="Curved Connector 79">
            <a:extLst>
              <a:ext uri="{FF2B5EF4-FFF2-40B4-BE49-F238E27FC236}">
                <a16:creationId xmlns:a16="http://schemas.microsoft.com/office/drawing/2014/main" id="{1CA40CB4-57C2-9C16-487E-A35D68CA5DA4}"/>
              </a:ext>
            </a:extLst>
          </p:cNvPr>
          <p:cNvCxnSpPr>
            <a:cxnSpLocks/>
            <a:endCxn id="102" idx="2"/>
          </p:cNvCxnSpPr>
          <p:nvPr/>
        </p:nvCxnSpPr>
        <p:spPr>
          <a:xfrm>
            <a:off x="6150665" y="859577"/>
            <a:ext cx="3297612" cy="1745366"/>
          </a:xfrm>
          <a:prstGeom prst="curvedConnector2">
            <a:avLst/>
          </a:prstGeom>
          <a:ln>
            <a:solidFill>
              <a:schemeClr val="accent6">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77">
            <a:extLst>
              <a:ext uri="{FF2B5EF4-FFF2-40B4-BE49-F238E27FC236}">
                <a16:creationId xmlns:a16="http://schemas.microsoft.com/office/drawing/2014/main" id="{2D9453A9-0ECD-8815-A555-A5DF0954B517}"/>
              </a:ext>
            </a:extLst>
          </p:cNvPr>
          <p:cNvCxnSpPr>
            <a:cxnSpLocks/>
          </p:cNvCxnSpPr>
          <p:nvPr/>
        </p:nvCxnSpPr>
        <p:spPr>
          <a:xfrm rot="10800000" flipV="1">
            <a:off x="3468863" y="1204189"/>
            <a:ext cx="2348716" cy="1319482"/>
          </a:xfrm>
          <a:prstGeom prst="curvedConnector3">
            <a:avLst>
              <a:gd name="adj1" fmla="val 5467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urved Connector 82">
            <a:extLst>
              <a:ext uri="{FF2B5EF4-FFF2-40B4-BE49-F238E27FC236}">
                <a16:creationId xmlns:a16="http://schemas.microsoft.com/office/drawing/2014/main" id="{D7FD88F6-A307-AE6F-6D7A-B56463FA171A}"/>
              </a:ext>
            </a:extLst>
          </p:cNvPr>
          <p:cNvCxnSpPr>
            <a:cxnSpLocks/>
            <a:stCxn id="20" idx="3"/>
          </p:cNvCxnSpPr>
          <p:nvPr/>
        </p:nvCxnSpPr>
        <p:spPr>
          <a:xfrm>
            <a:off x="6391530" y="1264156"/>
            <a:ext cx="2693218" cy="1377680"/>
          </a:xfrm>
          <a:prstGeom prst="curvedConnector3">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729C98E7-985D-B440-F436-0B7B1932FB35}"/>
              </a:ext>
            </a:extLst>
          </p:cNvPr>
          <p:cNvCxnSpPr>
            <a:cxnSpLocks/>
          </p:cNvCxnSpPr>
          <p:nvPr/>
        </p:nvCxnSpPr>
        <p:spPr>
          <a:xfrm flipH="1">
            <a:off x="5588916" y="2283637"/>
            <a:ext cx="10803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ACFF88E-6B37-ADCA-52C5-C057443059DF}"/>
              </a:ext>
            </a:extLst>
          </p:cNvPr>
          <p:cNvCxnSpPr/>
          <p:nvPr/>
        </p:nvCxnSpPr>
        <p:spPr>
          <a:xfrm>
            <a:off x="5764150" y="2401020"/>
            <a:ext cx="7730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7" name="Picture 12" descr="Cisco Network Topology Icons 3015">
            <a:extLst>
              <a:ext uri="{FF2B5EF4-FFF2-40B4-BE49-F238E27FC236}">
                <a16:creationId xmlns:a16="http://schemas.microsoft.com/office/drawing/2014/main" id="{3AB556DF-0948-4FF7-11B4-1FA6C53E07A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4407" y="2814536"/>
            <a:ext cx="345757" cy="345757"/>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12" descr="Cisco Network Topology Icons 3015">
            <a:extLst>
              <a:ext uri="{FF2B5EF4-FFF2-40B4-BE49-F238E27FC236}">
                <a16:creationId xmlns:a16="http://schemas.microsoft.com/office/drawing/2014/main" id="{643DB402-F77D-87DC-81BE-F3F4CB72CC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5479" y="3923666"/>
            <a:ext cx="345757" cy="345757"/>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con Convert #415069 - Free Icons Library">
            <a:extLst>
              <a:ext uri="{FF2B5EF4-FFF2-40B4-BE49-F238E27FC236}">
                <a16:creationId xmlns:a16="http://schemas.microsoft.com/office/drawing/2014/main" id="{54933F6A-4BCC-0399-CF44-2DDFA9C9E5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V="1">
            <a:off x="3818141" y="2715186"/>
            <a:ext cx="441212" cy="441212"/>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14" descr="Icon Convert #415069 - Free Icons Library">
            <a:extLst>
              <a:ext uri="{FF2B5EF4-FFF2-40B4-BE49-F238E27FC236}">
                <a16:creationId xmlns:a16="http://schemas.microsoft.com/office/drawing/2014/main" id="{EF9F6B2E-9126-AAFB-4352-5AE7ED9E7F7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V="1">
            <a:off x="7725534" y="2543840"/>
            <a:ext cx="654558" cy="654558"/>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12" descr="Cisco Network Topology Icons 3015">
            <a:extLst>
              <a:ext uri="{FF2B5EF4-FFF2-40B4-BE49-F238E27FC236}">
                <a16:creationId xmlns:a16="http://schemas.microsoft.com/office/drawing/2014/main" id="{76F12891-6510-DF1D-97C5-11AEE742C6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04797" y="2747238"/>
            <a:ext cx="345757" cy="345757"/>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10" descr="Router Icon | Cisco Networking Iconset | Yudha Agung Pribadi">
            <a:extLst>
              <a:ext uri="{FF2B5EF4-FFF2-40B4-BE49-F238E27FC236}">
                <a16:creationId xmlns:a16="http://schemas.microsoft.com/office/drawing/2014/main" id="{79ACDEFC-29E1-6C1B-DBE6-976BFDF023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9201989" y="2604943"/>
            <a:ext cx="492575" cy="492575"/>
          </a:xfrm>
          <a:prstGeom prst="rect">
            <a:avLst/>
          </a:prstGeom>
          <a:noFill/>
          <a:extLst>
            <a:ext uri="{909E8E84-426E-40DD-AFC4-6F175D3DCCD1}">
              <a14:hiddenFill xmlns:a14="http://schemas.microsoft.com/office/drawing/2010/main">
                <a:solidFill>
                  <a:srgbClr val="FFFFFF"/>
                </a:solidFill>
              </a14:hiddenFill>
            </a:ext>
          </a:extLst>
        </p:spPr>
      </p:pic>
      <p:sp>
        <p:nvSpPr>
          <p:cNvPr id="99" name="TextBox 98">
            <a:extLst>
              <a:ext uri="{FF2B5EF4-FFF2-40B4-BE49-F238E27FC236}">
                <a16:creationId xmlns:a16="http://schemas.microsoft.com/office/drawing/2014/main" id="{4C3E85E8-A4B1-5E11-42A0-7054BC07B70F}"/>
              </a:ext>
            </a:extLst>
          </p:cNvPr>
          <p:cNvSpPr txBox="1"/>
          <p:nvPr/>
        </p:nvSpPr>
        <p:spPr>
          <a:xfrm>
            <a:off x="4274864" y="3192857"/>
            <a:ext cx="736713" cy="246221"/>
          </a:xfrm>
          <a:prstGeom prst="rect">
            <a:avLst/>
          </a:prstGeom>
          <a:noFill/>
        </p:spPr>
        <p:txBody>
          <a:bodyPr wrap="square" rtlCol="0">
            <a:spAutoFit/>
          </a:bodyPr>
          <a:lstStyle/>
          <a:p>
            <a:r>
              <a:rPr lang="en-US" sz="1000" dirty="0"/>
              <a:t>ROADM1</a:t>
            </a:r>
          </a:p>
        </p:txBody>
      </p:sp>
      <p:sp>
        <p:nvSpPr>
          <p:cNvPr id="110" name="TextBox 109">
            <a:extLst>
              <a:ext uri="{FF2B5EF4-FFF2-40B4-BE49-F238E27FC236}">
                <a16:creationId xmlns:a16="http://schemas.microsoft.com/office/drawing/2014/main" id="{DE286031-71C8-F98E-009E-9CDB9628518E}"/>
              </a:ext>
            </a:extLst>
          </p:cNvPr>
          <p:cNvSpPr txBox="1"/>
          <p:nvPr/>
        </p:nvSpPr>
        <p:spPr>
          <a:xfrm>
            <a:off x="5731132" y="4344182"/>
            <a:ext cx="1113316" cy="246221"/>
          </a:xfrm>
          <a:prstGeom prst="rect">
            <a:avLst/>
          </a:prstGeom>
          <a:noFill/>
        </p:spPr>
        <p:txBody>
          <a:bodyPr wrap="square" rtlCol="0">
            <a:spAutoFit/>
          </a:bodyPr>
          <a:lstStyle/>
          <a:p>
            <a:r>
              <a:rPr lang="en-US" sz="1000" dirty="0"/>
              <a:t>ROADM2</a:t>
            </a:r>
          </a:p>
        </p:txBody>
      </p:sp>
      <p:sp>
        <p:nvSpPr>
          <p:cNvPr id="111" name="TextBox 110">
            <a:extLst>
              <a:ext uri="{FF2B5EF4-FFF2-40B4-BE49-F238E27FC236}">
                <a16:creationId xmlns:a16="http://schemas.microsoft.com/office/drawing/2014/main" id="{FE69C324-D646-085B-C6AB-71BE5AF936C3}"/>
              </a:ext>
            </a:extLst>
          </p:cNvPr>
          <p:cNvSpPr txBox="1"/>
          <p:nvPr/>
        </p:nvSpPr>
        <p:spPr>
          <a:xfrm>
            <a:off x="6908858" y="3111283"/>
            <a:ext cx="767255" cy="246221"/>
          </a:xfrm>
          <a:prstGeom prst="rect">
            <a:avLst/>
          </a:prstGeom>
          <a:noFill/>
        </p:spPr>
        <p:txBody>
          <a:bodyPr wrap="square" rtlCol="0">
            <a:spAutoFit/>
          </a:bodyPr>
          <a:lstStyle/>
          <a:p>
            <a:r>
              <a:rPr lang="en-US" sz="1000" dirty="0"/>
              <a:t>ROADM3</a:t>
            </a:r>
          </a:p>
        </p:txBody>
      </p:sp>
      <p:sp>
        <p:nvSpPr>
          <p:cNvPr id="112" name="TextBox 111">
            <a:extLst>
              <a:ext uri="{FF2B5EF4-FFF2-40B4-BE49-F238E27FC236}">
                <a16:creationId xmlns:a16="http://schemas.microsoft.com/office/drawing/2014/main" id="{A7E831CE-3586-9E41-8C3E-349DD042DDC1}"/>
              </a:ext>
            </a:extLst>
          </p:cNvPr>
          <p:cNvSpPr txBox="1"/>
          <p:nvPr/>
        </p:nvSpPr>
        <p:spPr>
          <a:xfrm>
            <a:off x="2797941" y="4155509"/>
            <a:ext cx="1113316" cy="246221"/>
          </a:xfrm>
          <a:prstGeom prst="rect">
            <a:avLst/>
          </a:prstGeom>
          <a:noFill/>
        </p:spPr>
        <p:txBody>
          <a:bodyPr wrap="square" rtlCol="0">
            <a:spAutoFit/>
          </a:bodyPr>
          <a:lstStyle/>
          <a:p>
            <a:r>
              <a:rPr lang="en-US" sz="1000" dirty="0"/>
              <a:t>CLIENT1</a:t>
            </a:r>
          </a:p>
        </p:txBody>
      </p:sp>
      <p:sp>
        <p:nvSpPr>
          <p:cNvPr id="113" name="TextBox 112">
            <a:extLst>
              <a:ext uri="{FF2B5EF4-FFF2-40B4-BE49-F238E27FC236}">
                <a16:creationId xmlns:a16="http://schemas.microsoft.com/office/drawing/2014/main" id="{826E5589-8394-ED86-E3DB-1F2865127CF6}"/>
              </a:ext>
            </a:extLst>
          </p:cNvPr>
          <p:cNvSpPr txBox="1"/>
          <p:nvPr/>
        </p:nvSpPr>
        <p:spPr>
          <a:xfrm>
            <a:off x="9080001" y="4202094"/>
            <a:ext cx="1113316" cy="246221"/>
          </a:xfrm>
          <a:prstGeom prst="rect">
            <a:avLst/>
          </a:prstGeom>
          <a:noFill/>
        </p:spPr>
        <p:txBody>
          <a:bodyPr wrap="square" rtlCol="0">
            <a:spAutoFit/>
          </a:bodyPr>
          <a:lstStyle/>
          <a:p>
            <a:r>
              <a:rPr lang="en-US" sz="1000" dirty="0"/>
              <a:t>CLIENT2</a:t>
            </a:r>
          </a:p>
        </p:txBody>
      </p:sp>
      <p:sp>
        <p:nvSpPr>
          <p:cNvPr id="114" name="TextBox 113">
            <a:extLst>
              <a:ext uri="{FF2B5EF4-FFF2-40B4-BE49-F238E27FC236}">
                <a16:creationId xmlns:a16="http://schemas.microsoft.com/office/drawing/2014/main" id="{CC08A1D9-8977-3DE9-EE7C-E44713709952}"/>
              </a:ext>
            </a:extLst>
          </p:cNvPr>
          <p:cNvSpPr txBox="1"/>
          <p:nvPr/>
        </p:nvSpPr>
        <p:spPr>
          <a:xfrm>
            <a:off x="9558852" y="2331459"/>
            <a:ext cx="1113316" cy="338554"/>
          </a:xfrm>
          <a:prstGeom prst="rect">
            <a:avLst/>
          </a:prstGeom>
          <a:noFill/>
        </p:spPr>
        <p:txBody>
          <a:bodyPr wrap="square" rtlCol="0">
            <a:spAutoFit/>
          </a:bodyPr>
          <a:lstStyle/>
          <a:p>
            <a:pPr algn="ctr"/>
            <a:r>
              <a:rPr lang="en-US" sz="800" dirty="0"/>
              <a:t>OPENFLOW</a:t>
            </a:r>
          </a:p>
          <a:p>
            <a:pPr algn="ctr"/>
            <a:r>
              <a:rPr lang="en-US" sz="800" dirty="0"/>
              <a:t>SWITCH 2</a:t>
            </a:r>
          </a:p>
        </p:txBody>
      </p:sp>
      <p:sp>
        <p:nvSpPr>
          <p:cNvPr id="115" name="TextBox 114">
            <a:extLst>
              <a:ext uri="{FF2B5EF4-FFF2-40B4-BE49-F238E27FC236}">
                <a16:creationId xmlns:a16="http://schemas.microsoft.com/office/drawing/2014/main" id="{D93BDB89-0BF8-4B9C-DE92-35BC0AFDCC16}"/>
              </a:ext>
            </a:extLst>
          </p:cNvPr>
          <p:cNvSpPr txBox="1"/>
          <p:nvPr/>
        </p:nvSpPr>
        <p:spPr>
          <a:xfrm>
            <a:off x="1883075" y="2254344"/>
            <a:ext cx="1113316" cy="338554"/>
          </a:xfrm>
          <a:prstGeom prst="rect">
            <a:avLst/>
          </a:prstGeom>
          <a:noFill/>
        </p:spPr>
        <p:txBody>
          <a:bodyPr wrap="square" rtlCol="0">
            <a:spAutoFit/>
          </a:bodyPr>
          <a:lstStyle/>
          <a:p>
            <a:pPr algn="ctr"/>
            <a:r>
              <a:rPr lang="en-US" sz="800" dirty="0"/>
              <a:t>OPENFLOW</a:t>
            </a:r>
          </a:p>
          <a:p>
            <a:pPr algn="ctr"/>
            <a:r>
              <a:rPr lang="en-US" sz="800" dirty="0"/>
              <a:t>SWITCH 1</a:t>
            </a:r>
          </a:p>
        </p:txBody>
      </p:sp>
      <p:sp>
        <p:nvSpPr>
          <p:cNvPr id="116" name="TextBox 115">
            <a:extLst>
              <a:ext uri="{FF2B5EF4-FFF2-40B4-BE49-F238E27FC236}">
                <a16:creationId xmlns:a16="http://schemas.microsoft.com/office/drawing/2014/main" id="{5A0B1CCB-BFE6-89B3-AE53-693EA47513B0}"/>
              </a:ext>
            </a:extLst>
          </p:cNvPr>
          <p:cNvSpPr txBox="1"/>
          <p:nvPr/>
        </p:nvSpPr>
        <p:spPr>
          <a:xfrm>
            <a:off x="3912301" y="2528776"/>
            <a:ext cx="941801" cy="200055"/>
          </a:xfrm>
          <a:prstGeom prst="rect">
            <a:avLst/>
          </a:prstGeom>
          <a:noFill/>
        </p:spPr>
        <p:txBody>
          <a:bodyPr wrap="square" rtlCol="0">
            <a:spAutoFit/>
          </a:bodyPr>
          <a:lstStyle/>
          <a:p>
            <a:pPr algn="ctr"/>
            <a:r>
              <a:rPr lang="en-US" sz="700" dirty="0"/>
              <a:t>CONVERTOR</a:t>
            </a:r>
          </a:p>
        </p:txBody>
      </p:sp>
      <p:sp>
        <p:nvSpPr>
          <p:cNvPr id="117" name="TextBox 116">
            <a:extLst>
              <a:ext uri="{FF2B5EF4-FFF2-40B4-BE49-F238E27FC236}">
                <a16:creationId xmlns:a16="http://schemas.microsoft.com/office/drawing/2014/main" id="{B5CCA2DD-05E2-E928-B37B-2D6FFA8E26C0}"/>
              </a:ext>
            </a:extLst>
          </p:cNvPr>
          <p:cNvSpPr txBox="1"/>
          <p:nvPr/>
        </p:nvSpPr>
        <p:spPr>
          <a:xfrm rot="20010921">
            <a:off x="3841371" y="924605"/>
            <a:ext cx="941801" cy="200055"/>
          </a:xfrm>
          <a:prstGeom prst="rect">
            <a:avLst/>
          </a:prstGeom>
          <a:noFill/>
        </p:spPr>
        <p:txBody>
          <a:bodyPr wrap="square" rtlCol="0">
            <a:spAutoFit/>
          </a:bodyPr>
          <a:lstStyle/>
          <a:p>
            <a:pPr algn="ctr"/>
            <a:r>
              <a:rPr lang="en-US" sz="700" dirty="0"/>
              <a:t>PROTOCOL</a:t>
            </a:r>
          </a:p>
        </p:txBody>
      </p:sp>
      <p:sp>
        <p:nvSpPr>
          <p:cNvPr id="118" name="TextBox 117">
            <a:extLst>
              <a:ext uri="{FF2B5EF4-FFF2-40B4-BE49-F238E27FC236}">
                <a16:creationId xmlns:a16="http://schemas.microsoft.com/office/drawing/2014/main" id="{24C42D24-74E0-D667-B21E-23F93BAE12BF}"/>
              </a:ext>
            </a:extLst>
          </p:cNvPr>
          <p:cNvSpPr txBox="1"/>
          <p:nvPr/>
        </p:nvSpPr>
        <p:spPr>
          <a:xfrm rot="1173991">
            <a:off x="7539696" y="942025"/>
            <a:ext cx="941801" cy="200055"/>
          </a:xfrm>
          <a:prstGeom prst="rect">
            <a:avLst/>
          </a:prstGeom>
          <a:noFill/>
        </p:spPr>
        <p:txBody>
          <a:bodyPr wrap="square" rtlCol="0">
            <a:spAutoFit/>
          </a:bodyPr>
          <a:lstStyle/>
          <a:p>
            <a:pPr algn="ctr"/>
            <a:r>
              <a:rPr lang="en-US" sz="700" dirty="0"/>
              <a:t>PROTOCOL</a:t>
            </a:r>
          </a:p>
        </p:txBody>
      </p:sp>
      <p:sp>
        <p:nvSpPr>
          <p:cNvPr id="52" name="TextBox 51">
            <a:extLst>
              <a:ext uri="{FF2B5EF4-FFF2-40B4-BE49-F238E27FC236}">
                <a16:creationId xmlns:a16="http://schemas.microsoft.com/office/drawing/2014/main" id="{52F09E5F-AE68-52CD-37D1-25FCAC1A9898}"/>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11</a:t>
            </a:r>
          </a:p>
        </p:txBody>
      </p:sp>
    </p:spTree>
    <p:extLst>
      <p:ext uri="{BB962C8B-B14F-4D97-AF65-F5344CB8AC3E}">
        <p14:creationId xmlns:p14="http://schemas.microsoft.com/office/powerpoint/2010/main" val="72776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3A47A116-E211-2881-FCDC-65364A329D46}"/>
              </a:ext>
            </a:extLst>
          </p:cNvPr>
          <p:cNvSpPr/>
          <p:nvPr/>
        </p:nvSpPr>
        <p:spPr>
          <a:xfrm>
            <a:off x="3951513" y="702132"/>
            <a:ext cx="5421087" cy="979713"/>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3DFD97-AF98-A4C4-C89A-E1718E66EAF0}"/>
              </a:ext>
            </a:extLst>
          </p:cNvPr>
          <p:cNvSpPr/>
          <p:nvPr/>
        </p:nvSpPr>
        <p:spPr>
          <a:xfrm>
            <a:off x="1632859" y="778331"/>
            <a:ext cx="1741714" cy="718457"/>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t>Application</a:t>
            </a:r>
          </a:p>
          <a:p>
            <a:pPr algn="ctr"/>
            <a:r>
              <a:rPr lang="en-US" sz="1400" b="1" dirty="0"/>
              <a:t>Plane</a:t>
            </a:r>
          </a:p>
        </p:txBody>
      </p:sp>
      <p:sp>
        <p:nvSpPr>
          <p:cNvPr id="6" name="Rounded Rectangle 5">
            <a:extLst>
              <a:ext uri="{FF2B5EF4-FFF2-40B4-BE49-F238E27FC236}">
                <a16:creationId xmlns:a16="http://schemas.microsoft.com/office/drawing/2014/main" id="{1CFD340C-BA57-6E7E-5B1B-2E6B916C04F8}"/>
              </a:ext>
            </a:extLst>
          </p:cNvPr>
          <p:cNvSpPr/>
          <p:nvPr/>
        </p:nvSpPr>
        <p:spPr>
          <a:xfrm>
            <a:off x="3951513" y="1812472"/>
            <a:ext cx="5421087" cy="979713"/>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74207E2-F0C9-B7E5-4C00-C9911C5A416E}"/>
              </a:ext>
            </a:extLst>
          </p:cNvPr>
          <p:cNvSpPr/>
          <p:nvPr/>
        </p:nvSpPr>
        <p:spPr>
          <a:xfrm>
            <a:off x="1632859" y="1812472"/>
            <a:ext cx="1741714" cy="718457"/>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t>Father</a:t>
            </a:r>
          </a:p>
          <a:p>
            <a:pPr algn="ctr"/>
            <a:r>
              <a:rPr lang="en-US" sz="1400" b="1" dirty="0"/>
              <a:t>Controller</a:t>
            </a:r>
          </a:p>
        </p:txBody>
      </p:sp>
      <p:sp>
        <p:nvSpPr>
          <p:cNvPr id="10" name="Rectangle 9">
            <a:extLst>
              <a:ext uri="{FF2B5EF4-FFF2-40B4-BE49-F238E27FC236}">
                <a16:creationId xmlns:a16="http://schemas.microsoft.com/office/drawing/2014/main" id="{CAFDE718-72CB-7AC7-940F-C2A4D2776286}"/>
              </a:ext>
            </a:extLst>
          </p:cNvPr>
          <p:cNvSpPr/>
          <p:nvPr/>
        </p:nvSpPr>
        <p:spPr>
          <a:xfrm>
            <a:off x="1632859" y="2922812"/>
            <a:ext cx="1741714" cy="718457"/>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t>Domain</a:t>
            </a:r>
          </a:p>
          <a:p>
            <a:pPr algn="ctr"/>
            <a:r>
              <a:rPr lang="en-US" sz="1400" b="1" dirty="0"/>
              <a:t>Controller</a:t>
            </a:r>
            <a:endParaRPr lang="en-US" sz="1200" b="1" dirty="0"/>
          </a:p>
        </p:txBody>
      </p:sp>
      <p:sp>
        <p:nvSpPr>
          <p:cNvPr id="11" name="Rounded Rectangle 10">
            <a:extLst>
              <a:ext uri="{FF2B5EF4-FFF2-40B4-BE49-F238E27FC236}">
                <a16:creationId xmlns:a16="http://schemas.microsoft.com/office/drawing/2014/main" id="{7014B58F-686D-6626-4C21-534B3F08604B}"/>
              </a:ext>
            </a:extLst>
          </p:cNvPr>
          <p:cNvSpPr/>
          <p:nvPr/>
        </p:nvSpPr>
        <p:spPr>
          <a:xfrm>
            <a:off x="3951514" y="2944585"/>
            <a:ext cx="5421086" cy="979713"/>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B8A4F41-103E-F36C-052C-739AE3D71451}"/>
              </a:ext>
            </a:extLst>
          </p:cNvPr>
          <p:cNvSpPr/>
          <p:nvPr/>
        </p:nvSpPr>
        <p:spPr>
          <a:xfrm>
            <a:off x="1632859" y="4016827"/>
            <a:ext cx="1741714" cy="718457"/>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t>Data Plane</a:t>
            </a:r>
          </a:p>
        </p:txBody>
      </p:sp>
      <p:sp>
        <p:nvSpPr>
          <p:cNvPr id="13" name="Snip Diagonal Corner Rectangle 12">
            <a:extLst>
              <a:ext uri="{FF2B5EF4-FFF2-40B4-BE49-F238E27FC236}">
                <a16:creationId xmlns:a16="http://schemas.microsoft.com/office/drawing/2014/main" id="{D12D86A6-79B8-EE25-1683-6DC711701504}"/>
              </a:ext>
            </a:extLst>
          </p:cNvPr>
          <p:cNvSpPr/>
          <p:nvPr/>
        </p:nvSpPr>
        <p:spPr>
          <a:xfrm>
            <a:off x="4114800" y="936171"/>
            <a:ext cx="1099457" cy="642258"/>
          </a:xfrm>
          <a:prstGeom prst="snip2DiagRect">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2">
                    <a:lumMod val="60000"/>
                    <a:lumOff val="40000"/>
                  </a:schemeClr>
                </a:solidFill>
              </a:rPr>
              <a:t>b</a:t>
            </a:r>
            <a:r>
              <a:rPr lang="en-US" sz="1200" dirty="0">
                <a:solidFill>
                  <a:schemeClr val="tx1"/>
                </a:solidFill>
              </a:rPr>
              <a:t>Bandwidth on Demand</a:t>
            </a:r>
            <a:endParaRPr lang="en-US" sz="1200" dirty="0">
              <a:solidFill>
                <a:schemeClr val="accent2">
                  <a:lumMod val="60000"/>
                  <a:lumOff val="40000"/>
                </a:schemeClr>
              </a:solidFill>
            </a:endParaRPr>
          </a:p>
        </p:txBody>
      </p:sp>
      <p:sp>
        <p:nvSpPr>
          <p:cNvPr id="14" name="Snip Diagonal Corner Rectangle 13">
            <a:extLst>
              <a:ext uri="{FF2B5EF4-FFF2-40B4-BE49-F238E27FC236}">
                <a16:creationId xmlns:a16="http://schemas.microsoft.com/office/drawing/2014/main" id="{4487C14E-A95E-F1DE-B46B-65B43EF0ADF7}"/>
              </a:ext>
            </a:extLst>
          </p:cNvPr>
          <p:cNvSpPr/>
          <p:nvPr/>
        </p:nvSpPr>
        <p:spPr>
          <a:xfrm>
            <a:off x="5377544" y="936171"/>
            <a:ext cx="1099457" cy="642258"/>
          </a:xfrm>
          <a:prstGeom prst="snip2DiagRect">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Spectrum Defragmentation</a:t>
            </a:r>
          </a:p>
        </p:txBody>
      </p:sp>
      <p:sp>
        <p:nvSpPr>
          <p:cNvPr id="15" name="Snip Diagonal Corner Rectangle 14">
            <a:extLst>
              <a:ext uri="{FF2B5EF4-FFF2-40B4-BE49-F238E27FC236}">
                <a16:creationId xmlns:a16="http://schemas.microsoft.com/office/drawing/2014/main" id="{5614C42F-9533-A1AE-E1FD-C31FD10A3A72}"/>
              </a:ext>
            </a:extLst>
          </p:cNvPr>
          <p:cNvSpPr/>
          <p:nvPr/>
        </p:nvSpPr>
        <p:spPr>
          <a:xfrm>
            <a:off x="6640288" y="949779"/>
            <a:ext cx="1099457" cy="642258"/>
          </a:xfrm>
          <a:prstGeom prst="snip2DiagRect">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Virtual Network Provision</a:t>
            </a:r>
          </a:p>
        </p:txBody>
      </p:sp>
      <p:sp>
        <p:nvSpPr>
          <p:cNvPr id="16" name="Snip Diagonal Corner Rectangle 15">
            <a:extLst>
              <a:ext uri="{FF2B5EF4-FFF2-40B4-BE49-F238E27FC236}">
                <a16:creationId xmlns:a16="http://schemas.microsoft.com/office/drawing/2014/main" id="{0F4CC769-F22A-3142-ED32-FE76DDCE1903}"/>
              </a:ext>
            </a:extLst>
          </p:cNvPr>
          <p:cNvSpPr/>
          <p:nvPr/>
        </p:nvSpPr>
        <p:spPr>
          <a:xfrm>
            <a:off x="4114800" y="1981200"/>
            <a:ext cx="1099457" cy="64225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Sparse Topology Manager</a:t>
            </a:r>
          </a:p>
        </p:txBody>
      </p:sp>
      <p:sp>
        <p:nvSpPr>
          <p:cNvPr id="17" name="Snip Diagonal Corner Rectangle 16">
            <a:extLst>
              <a:ext uri="{FF2B5EF4-FFF2-40B4-BE49-F238E27FC236}">
                <a16:creationId xmlns:a16="http://schemas.microsoft.com/office/drawing/2014/main" id="{7C47ED7D-3E9A-D9C7-4061-81827C017378}"/>
              </a:ext>
            </a:extLst>
          </p:cNvPr>
          <p:cNvSpPr/>
          <p:nvPr/>
        </p:nvSpPr>
        <p:spPr>
          <a:xfrm>
            <a:off x="5377544" y="2005693"/>
            <a:ext cx="1099457" cy="64225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Virtual Topology Manager</a:t>
            </a:r>
          </a:p>
        </p:txBody>
      </p:sp>
      <p:sp>
        <p:nvSpPr>
          <p:cNvPr id="18" name="Snip Diagonal Corner Rectangle 17">
            <a:extLst>
              <a:ext uri="{FF2B5EF4-FFF2-40B4-BE49-F238E27FC236}">
                <a16:creationId xmlns:a16="http://schemas.microsoft.com/office/drawing/2014/main" id="{A9780524-4F2F-EFC4-7955-8725C33173C5}"/>
              </a:ext>
            </a:extLst>
          </p:cNvPr>
          <p:cNvSpPr/>
          <p:nvPr/>
        </p:nvSpPr>
        <p:spPr>
          <a:xfrm>
            <a:off x="6640287" y="1994808"/>
            <a:ext cx="1099457" cy="64225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Sparse Route Calculation</a:t>
            </a:r>
          </a:p>
        </p:txBody>
      </p:sp>
      <p:sp>
        <p:nvSpPr>
          <p:cNvPr id="19" name="Snip Diagonal Corner Rectangle 18">
            <a:extLst>
              <a:ext uri="{FF2B5EF4-FFF2-40B4-BE49-F238E27FC236}">
                <a16:creationId xmlns:a16="http://schemas.microsoft.com/office/drawing/2014/main" id="{693F539F-D0E6-38D0-922C-74C2DBDC82E2}"/>
              </a:ext>
            </a:extLst>
          </p:cNvPr>
          <p:cNvSpPr/>
          <p:nvPr/>
        </p:nvSpPr>
        <p:spPr>
          <a:xfrm>
            <a:off x="8066319" y="936171"/>
            <a:ext cx="1099457" cy="642258"/>
          </a:xfrm>
          <a:prstGeom prst="snip2DiagRect">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Virtual Resource Migration</a:t>
            </a:r>
          </a:p>
        </p:txBody>
      </p:sp>
      <p:sp>
        <p:nvSpPr>
          <p:cNvPr id="20" name="Snip Diagonal Corner Rectangle 19">
            <a:extLst>
              <a:ext uri="{FF2B5EF4-FFF2-40B4-BE49-F238E27FC236}">
                <a16:creationId xmlns:a16="http://schemas.microsoft.com/office/drawing/2014/main" id="{86584F60-7815-088C-5DD9-6DC05110FF3D}"/>
              </a:ext>
            </a:extLst>
          </p:cNvPr>
          <p:cNvSpPr/>
          <p:nvPr/>
        </p:nvSpPr>
        <p:spPr>
          <a:xfrm>
            <a:off x="8066319" y="1994808"/>
            <a:ext cx="1099457" cy="64225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Controller Core</a:t>
            </a:r>
          </a:p>
        </p:txBody>
      </p:sp>
      <p:sp>
        <p:nvSpPr>
          <p:cNvPr id="21" name="Snip Diagonal Corner Rectangle 20">
            <a:extLst>
              <a:ext uri="{FF2B5EF4-FFF2-40B4-BE49-F238E27FC236}">
                <a16:creationId xmlns:a16="http://schemas.microsoft.com/office/drawing/2014/main" id="{6E9E4063-5E6F-AFB5-8AC2-F425FA6B43C6}"/>
              </a:ext>
            </a:extLst>
          </p:cNvPr>
          <p:cNvSpPr/>
          <p:nvPr/>
        </p:nvSpPr>
        <p:spPr>
          <a:xfrm>
            <a:off x="3989617" y="3091539"/>
            <a:ext cx="951093" cy="642258"/>
          </a:xfrm>
          <a:prstGeom prst="snip2DiagRect">
            <a:avLst/>
          </a:prstGeom>
          <a:solidFill>
            <a:srgbClr val="A9D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Topology Manager</a:t>
            </a:r>
          </a:p>
        </p:txBody>
      </p:sp>
      <p:sp>
        <p:nvSpPr>
          <p:cNvPr id="22" name="Snip Diagonal Corner Rectangle 21">
            <a:extLst>
              <a:ext uri="{FF2B5EF4-FFF2-40B4-BE49-F238E27FC236}">
                <a16:creationId xmlns:a16="http://schemas.microsoft.com/office/drawing/2014/main" id="{ABE4FDC7-CE65-03AC-508A-C433BFEFECE4}"/>
              </a:ext>
            </a:extLst>
          </p:cNvPr>
          <p:cNvSpPr/>
          <p:nvPr/>
        </p:nvSpPr>
        <p:spPr>
          <a:xfrm>
            <a:off x="5029211" y="3107871"/>
            <a:ext cx="992078" cy="642258"/>
          </a:xfrm>
          <a:prstGeom prst="snip2DiagRect">
            <a:avLst/>
          </a:prstGeom>
          <a:solidFill>
            <a:srgbClr val="A9D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Path Calculation</a:t>
            </a:r>
          </a:p>
        </p:txBody>
      </p:sp>
      <p:sp>
        <p:nvSpPr>
          <p:cNvPr id="23" name="Snip Diagonal Corner Rectangle 22">
            <a:extLst>
              <a:ext uri="{FF2B5EF4-FFF2-40B4-BE49-F238E27FC236}">
                <a16:creationId xmlns:a16="http://schemas.microsoft.com/office/drawing/2014/main" id="{E5935A4C-7103-5428-44A1-4A0D9570505C}"/>
              </a:ext>
            </a:extLst>
          </p:cNvPr>
          <p:cNvSpPr/>
          <p:nvPr/>
        </p:nvSpPr>
        <p:spPr>
          <a:xfrm>
            <a:off x="6096000" y="3116626"/>
            <a:ext cx="1099457" cy="642258"/>
          </a:xfrm>
          <a:prstGeom prst="snip2DiagRect">
            <a:avLst/>
          </a:prstGeom>
          <a:solidFill>
            <a:srgbClr val="A9D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Network Virtualize</a:t>
            </a:r>
          </a:p>
        </p:txBody>
      </p:sp>
      <p:sp>
        <p:nvSpPr>
          <p:cNvPr id="24" name="Snip Diagonal Corner Rectangle 23">
            <a:extLst>
              <a:ext uri="{FF2B5EF4-FFF2-40B4-BE49-F238E27FC236}">
                <a16:creationId xmlns:a16="http://schemas.microsoft.com/office/drawing/2014/main" id="{8E85A5F5-1554-345E-DB7C-3BE0A03CFCB7}"/>
              </a:ext>
            </a:extLst>
          </p:cNvPr>
          <p:cNvSpPr/>
          <p:nvPr/>
        </p:nvSpPr>
        <p:spPr>
          <a:xfrm>
            <a:off x="7269099" y="3148688"/>
            <a:ext cx="855691" cy="642258"/>
          </a:xfrm>
          <a:prstGeom prst="snip2DiagRect">
            <a:avLst/>
          </a:prstGeom>
          <a:solidFill>
            <a:srgbClr val="A9D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Device Database</a:t>
            </a:r>
          </a:p>
        </p:txBody>
      </p:sp>
      <p:cxnSp>
        <p:nvCxnSpPr>
          <p:cNvPr id="26" name="Straight Connector 25">
            <a:extLst>
              <a:ext uri="{FF2B5EF4-FFF2-40B4-BE49-F238E27FC236}">
                <a16:creationId xmlns:a16="http://schemas.microsoft.com/office/drawing/2014/main" id="{76E9EFFB-EC74-184F-BEFF-2279735E6310}"/>
              </a:ext>
            </a:extLst>
          </p:cNvPr>
          <p:cNvCxnSpPr>
            <a:stCxn id="2" idx="2"/>
            <a:endCxn id="6" idx="0"/>
          </p:cNvCxnSpPr>
          <p:nvPr/>
        </p:nvCxnSpPr>
        <p:spPr>
          <a:xfrm>
            <a:off x="6662057" y="1681845"/>
            <a:ext cx="0" cy="13062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4C1EB9C-B885-FFEA-84B7-3C795DC68793}"/>
              </a:ext>
            </a:extLst>
          </p:cNvPr>
          <p:cNvCxnSpPr/>
          <p:nvPr/>
        </p:nvCxnSpPr>
        <p:spPr>
          <a:xfrm>
            <a:off x="6662056" y="2792185"/>
            <a:ext cx="0" cy="13062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81A2F6D-BE4C-F506-BC10-747F936448A3}"/>
              </a:ext>
            </a:extLst>
          </p:cNvPr>
          <p:cNvCxnSpPr>
            <a:cxnSpLocks/>
          </p:cNvCxnSpPr>
          <p:nvPr/>
        </p:nvCxnSpPr>
        <p:spPr>
          <a:xfrm>
            <a:off x="4724400" y="3924298"/>
            <a:ext cx="0" cy="39732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86FBDB0-21C7-CC67-9E28-4D4487E6CE2C}"/>
              </a:ext>
            </a:extLst>
          </p:cNvPr>
          <p:cNvCxnSpPr/>
          <p:nvPr/>
        </p:nvCxnSpPr>
        <p:spPr>
          <a:xfrm>
            <a:off x="8349341" y="2792185"/>
            <a:ext cx="0" cy="13062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755B04F-282A-0B82-FE7E-F8DA22B737F2}"/>
              </a:ext>
            </a:extLst>
          </p:cNvPr>
          <p:cNvCxnSpPr/>
          <p:nvPr/>
        </p:nvCxnSpPr>
        <p:spPr>
          <a:xfrm>
            <a:off x="5290456" y="2775854"/>
            <a:ext cx="0" cy="13062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C95422F-41A4-AC6D-F894-6499ECD4339A}"/>
              </a:ext>
            </a:extLst>
          </p:cNvPr>
          <p:cNvCxnSpPr>
            <a:cxnSpLocks/>
          </p:cNvCxnSpPr>
          <p:nvPr/>
        </p:nvCxnSpPr>
        <p:spPr>
          <a:xfrm>
            <a:off x="6096000" y="3924298"/>
            <a:ext cx="0" cy="39732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C06A6F7-69B1-B7FC-20DC-E2B95BCF3C4A}"/>
              </a:ext>
            </a:extLst>
          </p:cNvPr>
          <p:cNvCxnSpPr>
            <a:cxnSpLocks/>
          </p:cNvCxnSpPr>
          <p:nvPr/>
        </p:nvCxnSpPr>
        <p:spPr>
          <a:xfrm>
            <a:off x="7282543" y="3924298"/>
            <a:ext cx="0" cy="39732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885A2CC-ACB9-8A9A-58D1-F27CB1959B87}"/>
              </a:ext>
            </a:extLst>
          </p:cNvPr>
          <p:cNvCxnSpPr>
            <a:cxnSpLocks/>
          </p:cNvCxnSpPr>
          <p:nvPr/>
        </p:nvCxnSpPr>
        <p:spPr>
          <a:xfrm>
            <a:off x="8360227" y="3921574"/>
            <a:ext cx="0" cy="400053"/>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4098" name="Picture 2" descr="Cisco optical - Vector stencils library">
            <a:extLst>
              <a:ext uri="{FF2B5EF4-FFF2-40B4-BE49-F238E27FC236}">
                <a16:creationId xmlns:a16="http://schemas.microsoft.com/office/drawing/2014/main" id="{B206B64D-7DC5-3746-7C87-781A7AB9E3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4300" y="4321627"/>
            <a:ext cx="1311720" cy="991416"/>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3" descr="Icon&#10;&#10;Description automatically generated">
            <a:extLst>
              <a:ext uri="{FF2B5EF4-FFF2-40B4-BE49-F238E27FC236}">
                <a16:creationId xmlns:a16="http://schemas.microsoft.com/office/drawing/2014/main" id="{67B926A1-4EC6-2E45-E0FE-92B2C45F82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5447" y="4229505"/>
            <a:ext cx="1638300" cy="1175660"/>
          </a:xfrm>
          <a:prstGeom prst="rect">
            <a:avLst/>
          </a:prstGeom>
        </p:spPr>
      </p:pic>
      <p:pic>
        <p:nvPicPr>
          <p:cNvPr id="47" name="Picture 18" descr="Data Center Icons | Download Free Vectors Icons &amp; Logos">
            <a:extLst>
              <a:ext uri="{FF2B5EF4-FFF2-40B4-BE49-F238E27FC236}">
                <a16:creationId xmlns:a16="http://schemas.microsoft.com/office/drawing/2014/main" id="{8EBDACAC-3106-471B-AE72-1C8ACAF3BB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0886" y="4376055"/>
            <a:ext cx="803643" cy="65993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ore switch Vector Icons free download in SVG, PNG Format">
            <a:extLst>
              <a:ext uri="{FF2B5EF4-FFF2-40B4-BE49-F238E27FC236}">
                <a16:creationId xmlns:a16="http://schemas.microsoft.com/office/drawing/2014/main" id="{45980838-F874-6BAD-B76F-317DB291DB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9460" y="4495796"/>
            <a:ext cx="540198" cy="540198"/>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a:extLst>
              <a:ext uri="{FF2B5EF4-FFF2-40B4-BE49-F238E27FC236}">
                <a16:creationId xmlns:a16="http://schemas.microsoft.com/office/drawing/2014/main" id="{545DB5DF-8D8D-6A84-A56B-FB6E1CFA027D}"/>
              </a:ext>
            </a:extLst>
          </p:cNvPr>
          <p:cNvSpPr txBox="1"/>
          <p:nvPr/>
        </p:nvSpPr>
        <p:spPr>
          <a:xfrm>
            <a:off x="6959786" y="5035994"/>
            <a:ext cx="1139744" cy="261610"/>
          </a:xfrm>
          <a:prstGeom prst="rect">
            <a:avLst/>
          </a:prstGeom>
          <a:noFill/>
        </p:spPr>
        <p:txBody>
          <a:bodyPr wrap="square" rtlCol="0">
            <a:spAutoFit/>
          </a:bodyPr>
          <a:lstStyle/>
          <a:p>
            <a:r>
              <a:rPr lang="en-US" sz="1050" dirty="0"/>
              <a:t>ROADM</a:t>
            </a:r>
          </a:p>
        </p:txBody>
      </p:sp>
      <p:sp>
        <p:nvSpPr>
          <p:cNvPr id="51" name="TextBox 50">
            <a:extLst>
              <a:ext uri="{FF2B5EF4-FFF2-40B4-BE49-F238E27FC236}">
                <a16:creationId xmlns:a16="http://schemas.microsoft.com/office/drawing/2014/main" id="{028C41E3-A020-8C00-777E-25262BED4DF9}"/>
              </a:ext>
            </a:extLst>
          </p:cNvPr>
          <p:cNvSpPr txBox="1"/>
          <p:nvPr/>
        </p:nvSpPr>
        <p:spPr>
          <a:xfrm>
            <a:off x="4370886" y="5037757"/>
            <a:ext cx="1139744" cy="261610"/>
          </a:xfrm>
          <a:prstGeom prst="rect">
            <a:avLst/>
          </a:prstGeom>
          <a:noFill/>
        </p:spPr>
        <p:txBody>
          <a:bodyPr wrap="square" rtlCol="0">
            <a:spAutoFit/>
          </a:bodyPr>
          <a:lstStyle/>
          <a:p>
            <a:r>
              <a:rPr lang="en-US" sz="1050" dirty="0"/>
              <a:t>Data Center</a:t>
            </a:r>
          </a:p>
        </p:txBody>
      </p:sp>
      <p:sp>
        <p:nvSpPr>
          <p:cNvPr id="46" name="TextBox 45">
            <a:extLst>
              <a:ext uri="{FF2B5EF4-FFF2-40B4-BE49-F238E27FC236}">
                <a16:creationId xmlns:a16="http://schemas.microsoft.com/office/drawing/2014/main" id="{36263DFD-08D7-C0D4-B40B-4D19B276E1AC}"/>
              </a:ext>
            </a:extLst>
          </p:cNvPr>
          <p:cNvSpPr txBox="1"/>
          <p:nvPr/>
        </p:nvSpPr>
        <p:spPr>
          <a:xfrm>
            <a:off x="5338886" y="2733094"/>
            <a:ext cx="1803771" cy="246221"/>
          </a:xfrm>
          <a:prstGeom prst="rect">
            <a:avLst/>
          </a:prstGeom>
          <a:noFill/>
        </p:spPr>
        <p:txBody>
          <a:bodyPr wrap="square" rtlCol="0">
            <a:spAutoFit/>
          </a:bodyPr>
          <a:lstStyle/>
          <a:p>
            <a:r>
              <a:rPr lang="en-US" sz="1000" dirty="0"/>
              <a:t>Southbound interface ( CVNI)</a:t>
            </a:r>
          </a:p>
        </p:txBody>
      </p:sp>
      <p:sp>
        <p:nvSpPr>
          <p:cNvPr id="53" name="TextBox 52">
            <a:extLst>
              <a:ext uri="{FF2B5EF4-FFF2-40B4-BE49-F238E27FC236}">
                <a16:creationId xmlns:a16="http://schemas.microsoft.com/office/drawing/2014/main" id="{FC6287DA-4053-1A21-263C-3D04431B9DE6}"/>
              </a:ext>
            </a:extLst>
          </p:cNvPr>
          <p:cNvSpPr txBox="1"/>
          <p:nvPr/>
        </p:nvSpPr>
        <p:spPr>
          <a:xfrm>
            <a:off x="5397130" y="1624047"/>
            <a:ext cx="1803771" cy="246221"/>
          </a:xfrm>
          <a:prstGeom prst="rect">
            <a:avLst/>
          </a:prstGeom>
          <a:noFill/>
        </p:spPr>
        <p:txBody>
          <a:bodyPr wrap="square" rtlCol="0">
            <a:spAutoFit/>
          </a:bodyPr>
          <a:lstStyle/>
          <a:p>
            <a:r>
              <a:rPr lang="en-US" sz="1000" dirty="0"/>
              <a:t>Northbound interface  ( CVNI)</a:t>
            </a:r>
          </a:p>
        </p:txBody>
      </p:sp>
      <p:sp>
        <p:nvSpPr>
          <p:cNvPr id="54" name="Snip Diagonal Corner Rectangle 53">
            <a:extLst>
              <a:ext uri="{FF2B5EF4-FFF2-40B4-BE49-F238E27FC236}">
                <a16:creationId xmlns:a16="http://schemas.microsoft.com/office/drawing/2014/main" id="{E89264C9-7C38-B1F0-E0AA-D0EE4CD7E9EA}"/>
              </a:ext>
            </a:extLst>
          </p:cNvPr>
          <p:cNvSpPr/>
          <p:nvPr/>
        </p:nvSpPr>
        <p:spPr>
          <a:xfrm>
            <a:off x="8261255" y="3159576"/>
            <a:ext cx="1077617" cy="642258"/>
          </a:xfrm>
          <a:prstGeom prst="snip2DiagRect">
            <a:avLst/>
          </a:prstGeom>
          <a:solidFill>
            <a:srgbClr val="A9D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Controller Core</a:t>
            </a:r>
          </a:p>
        </p:txBody>
      </p:sp>
      <p:sp>
        <p:nvSpPr>
          <p:cNvPr id="55" name="TextBox 54">
            <a:extLst>
              <a:ext uri="{FF2B5EF4-FFF2-40B4-BE49-F238E27FC236}">
                <a16:creationId xmlns:a16="http://schemas.microsoft.com/office/drawing/2014/main" id="{1242392E-09B6-9BA9-2279-47CFA018026F}"/>
              </a:ext>
            </a:extLst>
          </p:cNvPr>
          <p:cNvSpPr txBox="1"/>
          <p:nvPr/>
        </p:nvSpPr>
        <p:spPr>
          <a:xfrm>
            <a:off x="5374384" y="3903881"/>
            <a:ext cx="2181599" cy="246221"/>
          </a:xfrm>
          <a:prstGeom prst="rect">
            <a:avLst/>
          </a:prstGeom>
          <a:noFill/>
        </p:spPr>
        <p:txBody>
          <a:bodyPr wrap="square" rtlCol="0">
            <a:spAutoFit/>
          </a:bodyPr>
          <a:lstStyle/>
          <a:p>
            <a:r>
              <a:rPr lang="en-US" sz="1000" dirty="0"/>
              <a:t>Southbound interface    ( OpenFlow)</a:t>
            </a:r>
          </a:p>
        </p:txBody>
      </p:sp>
      <p:sp>
        <p:nvSpPr>
          <p:cNvPr id="41" name="TextBox 40">
            <a:extLst>
              <a:ext uri="{FF2B5EF4-FFF2-40B4-BE49-F238E27FC236}">
                <a16:creationId xmlns:a16="http://schemas.microsoft.com/office/drawing/2014/main" id="{8DBBD249-B889-A698-4F77-3B7614D25521}"/>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12</a:t>
            </a:r>
          </a:p>
        </p:txBody>
      </p:sp>
    </p:spTree>
    <p:extLst>
      <p:ext uri="{BB962C8B-B14F-4D97-AF65-F5344CB8AC3E}">
        <p14:creationId xmlns:p14="http://schemas.microsoft.com/office/powerpoint/2010/main" val="381096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id="{833649CD-F5BA-A1A3-EAB1-FA9B0CC85194}"/>
              </a:ext>
            </a:extLst>
          </p:cNvPr>
          <p:cNvSpPr/>
          <p:nvPr/>
        </p:nvSpPr>
        <p:spPr>
          <a:xfrm>
            <a:off x="2227007" y="2328228"/>
            <a:ext cx="7437854" cy="2805145"/>
          </a:xfrm>
          <a:prstGeom prst="parallelogram">
            <a:avLst/>
          </a:prstGeom>
          <a:solidFill>
            <a:srgbClr val="BDD9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loud 2">
            <a:extLst>
              <a:ext uri="{FF2B5EF4-FFF2-40B4-BE49-F238E27FC236}">
                <a16:creationId xmlns:a16="http://schemas.microsoft.com/office/drawing/2014/main" id="{F03EF39F-FCA5-D3B5-C637-7D925E81F913}"/>
              </a:ext>
            </a:extLst>
          </p:cNvPr>
          <p:cNvSpPr/>
          <p:nvPr/>
        </p:nvSpPr>
        <p:spPr>
          <a:xfrm>
            <a:off x="1827856" y="2358158"/>
            <a:ext cx="1693608" cy="801041"/>
          </a:xfrm>
          <a:prstGeom prst="cloud">
            <a:avLst/>
          </a:prstGeom>
          <a:solidFill>
            <a:srgbClr val="E8F6FA"/>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loud 16">
            <a:extLst>
              <a:ext uri="{FF2B5EF4-FFF2-40B4-BE49-F238E27FC236}">
                <a16:creationId xmlns:a16="http://schemas.microsoft.com/office/drawing/2014/main" id="{8A31318A-2A6F-79F9-6BD0-5D37BCA6B931}"/>
              </a:ext>
            </a:extLst>
          </p:cNvPr>
          <p:cNvSpPr/>
          <p:nvPr/>
        </p:nvSpPr>
        <p:spPr>
          <a:xfrm>
            <a:off x="1298731" y="4577491"/>
            <a:ext cx="1574314" cy="801041"/>
          </a:xfrm>
          <a:prstGeom prst="cloud">
            <a:avLst/>
          </a:prstGeom>
          <a:solidFill>
            <a:srgbClr val="E8F6FA"/>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loud 18">
            <a:extLst>
              <a:ext uri="{FF2B5EF4-FFF2-40B4-BE49-F238E27FC236}">
                <a16:creationId xmlns:a16="http://schemas.microsoft.com/office/drawing/2014/main" id="{A1425C27-CA6D-775B-78B3-F2DD507BBD31}"/>
              </a:ext>
            </a:extLst>
          </p:cNvPr>
          <p:cNvSpPr/>
          <p:nvPr/>
        </p:nvSpPr>
        <p:spPr>
          <a:xfrm>
            <a:off x="8999035" y="2411696"/>
            <a:ext cx="1465006" cy="730045"/>
          </a:xfrm>
          <a:prstGeom prst="cloud">
            <a:avLst/>
          </a:prstGeom>
          <a:solidFill>
            <a:srgbClr val="E8F6FA"/>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loud 20">
            <a:extLst>
              <a:ext uri="{FF2B5EF4-FFF2-40B4-BE49-F238E27FC236}">
                <a16:creationId xmlns:a16="http://schemas.microsoft.com/office/drawing/2014/main" id="{808765DB-1B50-365A-AC29-E14BCF28627D}"/>
              </a:ext>
            </a:extLst>
          </p:cNvPr>
          <p:cNvSpPr/>
          <p:nvPr/>
        </p:nvSpPr>
        <p:spPr>
          <a:xfrm>
            <a:off x="8451114" y="4281661"/>
            <a:ext cx="1513880" cy="914686"/>
          </a:xfrm>
          <a:prstGeom prst="cloud">
            <a:avLst/>
          </a:prstGeom>
          <a:solidFill>
            <a:srgbClr val="E8F6FA"/>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6" descr="Core switch Vector Icons free download in SVG, PNG Format">
            <a:extLst>
              <a:ext uri="{FF2B5EF4-FFF2-40B4-BE49-F238E27FC236}">
                <a16:creationId xmlns:a16="http://schemas.microsoft.com/office/drawing/2014/main" id="{10952329-2451-D0ED-ACE8-0BD082101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7978" y="3717022"/>
            <a:ext cx="540198" cy="54019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Core switch Vector Icons free download in SVG, PNG Format">
            <a:extLst>
              <a:ext uri="{FF2B5EF4-FFF2-40B4-BE49-F238E27FC236}">
                <a16:creationId xmlns:a16="http://schemas.microsoft.com/office/drawing/2014/main" id="{8A42206C-8870-7130-5CD2-B878282D44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2236" y="2576340"/>
            <a:ext cx="540198" cy="54019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Core switch Vector Icons free download in SVG, PNG Format">
            <a:extLst>
              <a:ext uri="{FF2B5EF4-FFF2-40B4-BE49-F238E27FC236}">
                <a16:creationId xmlns:a16="http://schemas.microsoft.com/office/drawing/2014/main" id="{410D918D-F974-E054-5761-2FFD011E45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2335" y="4100627"/>
            <a:ext cx="540198" cy="54019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Core switch Vector Icons free download in SVG, PNG Format">
            <a:extLst>
              <a:ext uri="{FF2B5EF4-FFF2-40B4-BE49-F238E27FC236}">
                <a16:creationId xmlns:a16="http://schemas.microsoft.com/office/drawing/2014/main" id="{EB2E19BB-C9CA-E284-5A28-15D4A8673D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9365" y="2591664"/>
            <a:ext cx="540198" cy="54019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Core switch Vector Icons free download in SVG, PNG Format">
            <a:extLst>
              <a:ext uri="{FF2B5EF4-FFF2-40B4-BE49-F238E27FC236}">
                <a16:creationId xmlns:a16="http://schemas.microsoft.com/office/drawing/2014/main" id="{2736F8FC-9567-7489-D50B-F156AE102A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446" y="2998838"/>
            <a:ext cx="540198" cy="54019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Core switch Vector Icons free download in SVG, PNG Format">
            <a:extLst>
              <a:ext uri="{FF2B5EF4-FFF2-40B4-BE49-F238E27FC236}">
                <a16:creationId xmlns:a16="http://schemas.microsoft.com/office/drawing/2014/main" id="{86E876D3-3DD3-B920-4147-7205B1353D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3591" y="4241896"/>
            <a:ext cx="540198" cy="540198"/>
          </a:xfrm>
          <a:prstGeom prst="rect">
            <a:avLst/>
          </a:prstGeom>
          <a:noFill/>
          <a:extLst>
            <a:ext uri="{909E8E84-426E-40DD-AFC4-6F175D3DCCD1}">
              <a14:hiddenFill xmlns:a14="http://schemas.microsoft.com/office/drawing/2010/main">
                <a:solidFill>
                  <a:srgbClr val="FFFFFF"/>
                </a:solidFill>
              </a14:hiddenFill>
            </a:ext>
          </a:extLst>
        </p:spPr>
      </p:pic>
      <p:sp>
        <p:nvSpPr>
          <p:cNvPr id="31" name="Parallelogram 30">
            <a:extLst>
              <a:ext uri="{FF2B5EF4-FFF2-40B4-BE49-F238E27FC236}">
                <a16:creationId xmlns:a16="http://schemas.microsoft.com/office/drawing/2014/main" id="{D7E3B8F9-386F-E617-F5BD-217F51198DF8}"/>
              </a:ext>
            </a:extLst>
          </p:cNvPr>
          <p:cNvSpPr/>
          <p:nvPr/>
        </p:nvSpPr>
        <p:spPr>
          <a:xfrm rot="19886827">
            <a:off x="4248391" y="687238"/>
            <a:ext cx="1293842" cy="1357348"/>
          </a:xfrm>
          <a:prstGeom prst="parallelogram">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a:extLst>
              <a:ext uri="{FF2B5EF4-FFF2-40B4-BE49-F238E27FC236}">
                <a16:creationId xmlns:a16="http://schemas.microsoft.com/office/drawing/2014/main" id="{8EE14B2B-30A4-8523-D407-F620107CE124}"/>
              </a:ext>
            </a:extLst>
          </p:cNvPr>
          <p:cNvSpPr/>
          <p:nvPr/>
        </p:nvSpPr>
        <p:spPr>
          <a:xfrm rot="19886827">
            <a:off x="5429129" y="696472"/>
            <a:ext cx="1324199" cy="1324783"/>
          </a:xfrm>
          <a:prstGeom prst="parallelogram">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a:extLst>
              <a:ext uri="{FF2B5EF4-FFF2-40B4-BE49-F238E27FC236}">
                <a16:creationId xmlns:a16="http://schemas.microsoft.com/office/drawing/2014/main" id="{3655FBFE-BE38-4181-EBFA-FB0D61E3B97D}"/>
              </a:ext>
            </a:extLst>
          </p:cNvPr>
          <p:cNvSpPr/>
          <p:nvPr/>
        </p:nvSpPr>
        <p:spPr>
          <a:xfrm rot="19886827">
            <a:off x="6584545" y="799106"/>
            <a:ext cx="1256001" cy="1235155"/>
          </a:xfrm>
          <a:prstGeom prst="parallelogram">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arallelogram 33">
            <a:extLst>
              <a:ext uri="{FF2B5EF4-FFF2-40B4-BE49-F238E27FC236}">
                <a16:creationId xmlns:a16="http://schemas.microsoft.com/office/drawing/2014/main" id="{BDC26444-2768-239B-399B-C78BB5D762C0}"/>
              </a:ext>
            </a:extLst>
          </p:cNvPr>
          <p:cNvSpPr/>
          <p:nvPr/>
        </p:nvSpPr>
        <p:spPr>
          <a:xfrm rot="19886827">
            <a:off x="7759985" y="799268"/>
            <a:ext cx="1254725" cy="1237499"/>
          </a:xfrm>
          <a:prstGeom prst="parallelogram">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descr="Black Computer System Unit Isolated Icon. Vector Computer Case, Central  Processing Item. Hardware Cover, Network Server, Wireless Device Of House  Automation Process. PC Tower, Computing Equipment Royalty Free SVG,  Cliparts, Vectors, And">
            <a:extLst>
              <a:ext uri="{FF2B5EF4-FFF2-40B4-BE49-F238E27FC236}">
                <a16:creationId xmlns:a16="http://schemas.microsoft.com/office/drawing/2014/main" id="{44CE632E-D7B5-1AE2-C96C-4330DDE61E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040" y="37076"/>
            <a:ext cx="1840041" cy="216211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A920E8BE-C3F0-7854-C304-FA9E01CDCE42}"/>
              </a:ext>
            </a:extLst>
          </p:cNvPr>
          <p:cNvCxnSpPr/>
          <p:nvPr/>
        </p:nvCxnSpPr>
        <p:spPr>
          <a:xfrm flipH="1">
            <a:off x="2873045" y="1828800"/>
            <a:ext cx="21015" cy="2541926"/>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A3B557F3-616C-F240-BF74-86A4C9F0E082}"/>
              </a:ext>
            </a:extLst>
          </p:cNvPr>
          <p:cNvCxnSpPr/>
          <p:nvPr/>
        </p:nvCxnSpPr>
        <p:spPr>
          <a:xfrm flipV="1">
            <a:off x="2730137" y="4281661"/>
            <a:ext cx="914400" cy="696350"/>
          </a:xfrm>
          <a:prstGeom prst="line">
            <a:avLst/>
          </a:prstGeom>
          <a:ln w="38100">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3890BE0-524C-26DD-D613-E61467F8616E}"/>
              </a:ext>
            </a:extLst>
          </p:cNvPr>
          <p:cNvCxnSpPr>
            <a:cxnSpLocks/>
            <a:endCxn id="23" idx="2"/>
          </p:cNvCxnSpPr>
          <p:nvPr/>
        </p:nvCxnSpPr>
        <p:spPr>
          <a:xfrm flipV="1">
            <a:off x="3959278" y="3116538"/>
            <a:ext cx="593057" cy="586087"/>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44FE144-F74A-4BF4-BE52-768E55FD3768}"/>
              </a:ext>
            </a:extLst>
          </p:cNvPr>
          <p:cNvCxnSpPr>
            <a:cxnSpLocks/>
            <a:endCxn id="24" idx="1"/>
          </p:cNvCxnSpPr>
          <p:nvPr/>
        </p:nvCxnSpPr>
        <p:spPr>
          <a:xfrm>
            <a:off x="4118296" y="4242823"/>
            <a:ext cx="434039" cy="127903"/>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D6ED1DD-8909-E89D-0563-08C3195E09F8}"/>
              </a:ext>
            </a:extLst>
          </p:cNvPr>
          <p:cNvCxnSpPr>
            <a:cxnSpLocks/>
            <a:stCxn id="25" idx="1"/>
          </p:cNvCxnSpPr>
          <p:nvPr/>
        </p:nvCxnSpPr>
        <p:spPr>
          <a:xfrm flipH="1">
            <a:off x="4861033" y="2861763"/>
            <a:ext cx="908332" cy="39034"/>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71B692E-3C76-46DD-9BF0-2D601B9AD408}"/>
              </a:ext>
            </a:extLst>
          </p:cNvPr>
          <p:cNvCxnSpPr>
            <a:cxnSpLocks/>
            <a:endCxn id="28" idx="0"/>
          </p:cNvCxnSpPr>
          <p:nvPr/>
        </p:nvCxnSpPr>
        <p:spPr>
          <a:xfrm>
            <a:off x="6266168" y="3116538"/>
            <a:ext cx="937522" cy="1125358"/>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17AB6DA-9DC6-0B49-B86F-6D93BD60CD48}"/>
              </a:ext>
            </a:extLst>
          </p:cNvPr>
          <p:cNvCxnSpPr>
            <a:cxnSpLocks/>
            <a:endCxn id="28" idx="1"/>
          </p:cNvCxnSpPr>
          <p:nvPr/>
        </p:nvCxnSpPr>
        <p:spPr>
          <a:xfrm flipV="1">
            <a:off x="5193052" y="4511995"/>
            <a:ext cx="1740539" cy="39034"/>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00B8AFB-87CA-B7C3-6DFD-921455A2D645}"/>
              </a:ext>
            </a:extLst>
          </p:cNvPr>
          <p:cNvCxnSpPr>
            <a:cxnSpLocks/>
            <a:stCxn id="27" idx="1"/>
            <a:endCxn id="28" idx="0"/>
          </p:cNvCxnSpPr>
          <p:nvPr/>
        </p:nvCxnSpPr>
        <p:spPr>
          <a:xfrm flipH="1">
            <a:off x="7203690" y="3268937"/>
            <a:ext cx="66756" cy="972959"/>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E20E82A-D39E-D198-EAB5-776DCD079E6E}"/>
              </a:ext>
            </a:extLst>
          </p:cNvPr>
          <p:cNvCxnSpPr>
            <a:cxnSpLocks/>
            <a:stCxn id="27" idx="1"/>
          </p:cNvCxnSpPr>
          <p:nvPr/>
        </p:nvCxnSpPr>
        <p:spPr>
          <a:xfrm flipH="1" flipV="1">
            <a:off x="6309563" y="2846439"/>
            <a:ext cx="960883" cy="422498"/>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CE1A027-DB9A-6D6B-F77A-98CA958F4BCF}"/>
              </a:ext>
            </a:extLst>
          </p:cNvPr>
          <p:cNvCxnSpPr>
            <a:cxnSpLocks/>
            <a:endCxn id="24" idx="0"/>
          </p:cNvCxnSpPr>
          <p:nvPr/>
        </p:nvCxnSpPr>
        <p:spPr>
          <a:xfrm>
            <a:off x="4552335" y="3141741"/>
            <a:ext cx="270099" cy="958886"/>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263A9B7-DB8C-F691-5B50-B7E932A28939}"/>
              </a:ext>
            </a:extLst>
          </p:cNvPr>
          <p:cNvCxnSpPr>
            <a:cxnSpLocks/>
          </p:cNvCxnSpPr>
          <p:nvPr/>
        </p:nvCxnSpPr>
        <p:spPr>
          <a:xfrm flipH="1">
            <a:off x="4974834" y="3170896"/>
            <a:ext cx="993636" cy="1082131"/>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04CD102-67BE-A4C1-9432-E41EDAE41566}"/>
              </a:ext>
            </a:extLst>
          </p:cNvPr>
          <p:cNvCxnSpPr>
            <a:cxnSpLocks/>
            <a:endCxn id="23" idx="3"/>
          </p:cNvCxnSpPr>
          <p:nvPr/>
        </p:nvCxnSpPr>
        <p:spPr>
          <a:xfrm flipH="1" flipV="1">
            <a:off x="4822434" y="2846439"/>
            <a:ext cx="2024023" cy="1665556"/>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BDE197E-5B4C-3771-87F8-DF78EF991837}"/>
              </a:ext>
            </a:extLst>
          </p:cNvPr>
          <p:cNvCxnSpPr>
            <a:cxnSpLocks/>
          </p:cNvCxnSpPr>
          <p:nvPr/>
        </p:nvCxnSpPr>
        <p:spPr>
          <a:xfrm>
            <a:off x="7422846" y="3421337"/>
            <a:ext cx="1316073" cy="949389"/>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1F3BC91-C814-C9B6-702E-F045B2916AB0}"/>
              </a:ext>
            </a:extLst>
          </p:cNvPr>
          <p:cNvCxnSpPr>
            <a:cxnSpLocks/>
            <a:endCxn id="19" idx="2"/>
          </p:cNvCxnSpPr>
          <p:nvPr/>
        </p:nvCxnSpPr>
        <p:spPr>
          <a:xfrm>
            <a:off x="6307291" y="2739936"/>
            <a:ext cx="2696288" cy="36783"/>
          </a:xfrm>
          <a:prstGeom prst="line">
            <a:avLst/>
          </a:prstGeom>
          <a:ln w="38100">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026FE4CA-85D3-F33F-A675-A3DC2224973F}"/>
              </a:ext>
            </a:extLst>
          </p:cNvPr>
          <p:cNvSpPr txBox="1"/>
          <p:nvPr/>
        </p:nvSpPr>
        <p:spPr>
          <a:xfrm>
            <a:off x="2173573" y="1902667"/>
            <a:ext cx="1714504" cy="400110"/>
          </a:xfrm>
          <a:prstGeom prst="rect">
            <a:avLst/>
          </a:prstGeom>
          <a:noFill/>
        </p:spPr>
        <p:txBody>
          <a:bodyPr wrap="square" rtlCol="0">
            <a:spAutoFit/>
          </a:bodyPr>
          <a:lstStyle/>
          <a:p>
            <a:r>
              <a:rPr lang="en-US" sz="2000" dirty="0"/>
              <a:t>SDN Controller</a:t>
            </a:r>
          </a:p>
        </p:txBody>
      </p:sp>
      <p:sp>
        <p:nvSpPr>
          <p:cNvPr id="88" name="TextBox 87">
            <a:extLst>
              <a:ext uri="{FF2B5EF4-FFF2-40B4-BE49-F238E27FC236}">
                <a16:creationId xmlns:a16="http://schemas.microsoft.com/office/drawing/2014/main" id="{A1FF2F01-9B60-75C7-F974-9C3E13F18F6E}"/>
              </a:ext>
            </a:extLst>
          </p:cNvPr>
          <p:cNvSpPr txBox="1"/>
          <p:nvPr/>
        </p:nvSpPr>
        <p:spPr>
          <a:xfrm>
            <a:off x="8790872" y="1871142"/>
            <a:ext cx="2487416" cy="400110"/>
          </a:xfrm>
          <a:prstGeom prst="rect">
            <a:avLst/>
          </a:prstGeom>
          <a:noFill/>
        </p:spPr>
        <p:txBody>
          <a:bodyPr wrap="square" rtlCol="0">
            <a:spAutoFit/>
          </a:bodyPr>
          <a:lstStyle/>
          <a:p>
            <a:r>
              <a:rPr lang="en-US" sz="2000" dirty="0"/>
              <a:t>Virtual Network Slice</a:t>
            </a:r>
          </a:p>
        </p:txBody>
      </p:sp>
      <p:sp>
        <p:nvSpPr>
          <p:cNvPr id="89" name="TextBox 88">
            <a:extLst>
              <a:ext uri="{FF2B5EF4-FFF2-40B4-BE49-F238E27FC236}">
                <a16:creationId xmlns:a16="http://schemas.microsoft.com/office/drawing/2014/main" id="{78F34095-B9ED-AA53-31EE-9CF284E6C66C}"/>
              </a:ext>
            </a:extLst>
          </p:cNvPr>
          <p:cNvSpPr txBox="1"/>
          <p:nvPr/>
        </p:nvSpPr>
        <p:spPr>
          <a:xfrm>
            <a:off x="6937765" y="5159814"/>
            <a:ext cx="2951683" cy="400110"/>
          </a:xfrm>
          <a:prstGeom prst="rect">
            <a:avLst/>
          </a:prstGeom>
          <a:noFill/>
        </p:spPr>
        <p:txBody>
          <a:bodyPr wrap="square" rtlCol="0">
            <a:spAutoFit/>
          </a:bodyPr>
          <a:lstStyle/>
          <a:p>
            <a:r>
              <a:rPr lang="en-US" sz="2000" dirty="0"/>
              <a:t>Physical Optical Network</a:t>
            </a:r>
          </a:p>
        </p:txBody>
      </p:sp>
      <p:cxnSp>
        <p:nvCxnSpPr>
          <p:cNvPr id="5" name="Straight Connector 4">
            <a:extLst>
              <a:ext uri="{FF2B5EF4-FFF2-40B4-BE49-F238E27FC236}">
                <a16:creationId xmlns:a16="http://schemas.microsoft.com/office/drawing/2014/main" id="{18F9D4DD-5524-0CFF-98C5-C55F5047BBAA}"/>
              </a:ext>
            </a:extLst>
          </p:cNvPr>
          <p:cNvCxnSpPr/>
          <p:nvPr/>
        </p:nvCxnSpPr>
        <p:spPr>
          <a:xfrm flipH="1">
            <a:off x="4561412" y="875095"/>
            <a:ext cx="333900" cy="490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36B99C6-9DC7-F119-5D7E-31D7BA1C5CAC}"/>
              </a:ext>
            </a:extLst>
          </p:cNvPr>
          <p:cNvCxnSpPr/>
          <p:nvPr/>
        </p:nvCxnSpPr>
        <p:spPr>
          <a:xfrm>
            <a:off x="4552335" y="1358863"/>
            <a:ext cx="540198" cy="57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68CFEF4-3BA8-335C-1E1A-0266C8E9A37C}"/>
              </a:ext>
            </a:extLst>
          </p:cNvPr>
          <p:cNvCxnSpPr>
            <a:cxnSpLocks/>
          </p:cNvCxnSpPr>
          <p:nvPr/>
        </p:nvCxnSpPr>
        <p:spPr>
          <a:xfrm>
            <a:off x="4904389" y="875095"/>
            <a:ext cx="188144" cy="54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B667A26-767E-4A63-0685-0338AFEEBBA7}"/>
              </a:ext>
            </a:extLst>
          </p:cNvPr>
          <p:cNvCxnSpPr/>
          <p:nvPr/>
        </p:nvCxnSpPr>
        <p:spPr>
          <a:xfrm>
            <a:off x="4561412" y="1358863"/>
            <a:ext cx="531121" cy="365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B2E80FF-E6AF-4016-4E6E-2BB850480A4B}"/>
              </a:ext>
            </a:extLst>
          </p:cNvPr>
          <p:cNvCxnSpPr/>
          <p:nvPr/>
        </p:nvCxnSpPr>
        <p:spPr>
          <a:xfrm flipV="1">
            <a:off x="5092533" y="1416683"/>
            <a:ext cx="0" cy="307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EE129F3-5B01-C677-6A26-87FD20934A19}"/>
              </a:ext>
            </a:extLst>
          </p:cNvPr>
          <p:cNvCxnSpPr/>
          <p:nvPr/>
        </p:nvCxnSpPr>
        <p:spPr>
          <a:xfrm>
            <a:off x="4561412" y="1387773"/>
            <a:ext cx="437049" cy="514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85DB59B-E412-753B-E42E-4E9DBFE49ACB}"/>
              </a:ext>
            </a:extLst>
          </p:cNvPr>
          <p:cNvCxnSpPr/>
          <p:nvPr/>
        </p:nvCxnSpPr>
        <p:spPr>
          <a:xfrm flipV="1">
            <a:off x="4998461" y="1724628"/>
            <a:ext cx="94072" cy="178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4ADEF63-23C1-24AE-74F4-C72FB6F15267}"/>
              </a:ext>
            </a:extLst>
          </p:cNvPr>
          <p:cNvCxnSpPr/>
          <p:nvPr/>
        </p:nvCxnSpPr>
        <p:spPr>
          <a:xfrm flipH="1">
            <a:off x="5811741" y="944619"/>
            <a:ext cx="333900" cy="490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D20D4F5-B3E8-0EB9-A2A4-89FBF4CE474E}"/>
              </a:ext>
            </a:extLst>
          </p:cNvPr>
          <p:cNvCxnSpPr/>
          <p:nvPr/>
        </p:nvCxnSpPr>
        <p:spPr>
          <a:xfrm>
            <a:off x="5802664" y="1428387"/>
            <a:ext cx="540198" cy="57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AA52CDF-9506-7A39-A8C3-87980612CBDA}"/>
              </a:ext>
            </a:extLst>
          </p:cNvPr>
          <p:cNvCxnSpPr>
            <a:cxnSpLocks/>
          </p:cNvCxnSpPr>
          <p:nvPr/>
        </p:nvCxnSpPr>
        <p:spPr>
          <a:xfrm>
            <a:off x="6154718" y="944619"/>
            <a:ext cx="188144" cy="54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94B1DCC-30AE-8F34-179E-A1F15E99067D}"/>
              </a:ext>
            </a:extLst>
          </p:cNvPr>
          <p:cNvCxnSpPr/>
          <p:nvPr/>
        </p:nvCxnSpPr>
        <p:spPr>
          <a:xfrm>
            <a:off x="5811741" y="1428387"/>
            <a:ext cx="531121" cy="365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0EEA7BA-2B7C-CB56-0F5A-74946B8D466B}"/>
              </a:ext>
            </a:extLst>
          </p:cNvPr>
          <p:cNvCxnSpPr/>
          <p:nvPr/>
        </p:nvCxnSpPr>
        <p:spPr>
          <a:xfrm flipV="1">
            <a:off x="6342862" y="1486207"/>
            <a:ext cx="0" cy="307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C25C35C-8877-D104-2202-16CC9B7E57AB}"/>
              </a:ext>
            </a:extLst>
          </p:cNvPr>
          <p:cNvCxnSpPr/>
          <p:nvPr/>
        </p:nvCxnSpPr>
        <p:spPr>
          <a:xfrm>
            <a:off x="5811741" y="1457297"/>
            <a:ext cx="437049" cy="514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4B7DBAA-676F-32FC-B387-355911D28733}"/>
              </a:ext>
            </a:extLst>
          </p:cNvPr>
          <p:cNvCxnSpPr/>
          <p:nvPr/>
        </p:nvCxnSpPr>
        <p:spPr>
          <a:xfrm flipV="1">
            <a:off x="6248790" y="1794152"/>
            <a:ext cx="94072" cy="178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424661C-E699-1E85-4896-7B44D17608D3}"/>
              </a:ext>
            </a:extLst>
          </p:cNvPr>
          <p:cNvCxnSpPr/>
          <p:nvPr/>
        </p:nvCxnSpPr>
        <p:spPr>
          <a:xfrm flipH="1">
            <a:off x="6927469" y="914510"/>
            <a:ext cx="333900" cy="490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54D933F-4056-C35E-F012-224634C3B407}"/>
              </a:ext>
            </a:extLst>
          </p:cNvPr>
          <p:cNvCxnSpPr/>
          <p:nvPr/>
        </p:nvCxnSpPr>
        <p:spPr>
          <a:xfrm>
            <a:off x="6918392" y="1398278"/>
            <a:ext cx="540198" cy="57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01DB482-269C-DBEF-CA60-AB611038B03C}"/>
              </a:ext>
            </a:extLst>
          </p:cNvPr>
          <p:cNvCxnSpPr>
            <a:cxnSpLocks/>
          </p:cNvCxnSpPr>
          <p:nvPr/>
        </p:nvCxnSpPr>
        <p:spPr>
          <a:xfrm>
            <a:off x="7270446" y="914510"/>
            <a:ext cx="188144" cy="54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974E5B2-8F9B-D670-5B82-A9AECEB0C456}"/>
              </a:ext>
            </a:extLst>
          </p:cNvPr>
          <p:cNvCxnSpPr/>
          <p:nvPr/>
        </p:nvCxnSpPr>
        <p:spPr>
          <a:xfrm>
            <a:off x="6927469" y="1398278"/>
            <a:ext cx="531121" cy="365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738776F-55E8-D560-0931-D9DD4624296A}"/>
              </a:ext>
            </a:extLst>
          </p:cNvPr>
          <p:cNvCxnSpPr/>
          <p:nvPr/>
        </p:nvCxnSpPr>
        <p:spPr>
          <a:xfrm flipV="1">
            <a:off x="7458590" y="1456098"/>
            <a:ext cx="0" cy="307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FE656EF-2DF0-757F-7ED2-7149E1D937AD}"/>
              </a:ext>
            </a:extLst>
          </p:cNvPr>
          <p:cNvCxnSpPr/>
          <p:nvPr/>
        </p:nvCxnSpPr>
        <p:spPr>
          <a:xfrm>
            <a:off x="6927469" y="1427188"/>
            <a:ext cx="437049" cy="514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08CED9A-B4FA-A62D-9D00-38AC81706FDC}"/>
              </a:ext>
            </a:extLst>
          </p:cNvPr>
          <p:cNvCxnSpPr/>
          <p:nvPr/>
        </p:nvCxnSpPr>
        <p:spPr>
          <a:xfrm flipV="1">
            <a:off x="7364518" y="1764043"/>
            <a:ext cx="94072" cy="178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66FCD31-72FD-70CC-8D6D-CCCEEDCF62F5}"/>
              </a:ext>
            </a:extLst>
          </p:cNvPr>
          <p:cNvCxnSpPr/>
          <p:nvPr/>
        </p:nvCxnSpPr>
        <p:spPr>
          <a:xfrm flipH="1">
            <a:off x="8079367" y="944619"/>
            <a:ext cx="333900" cy="490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74D9975-94E8-58BD-1587-28290E5980F9}"/>
              </a:ext>
            </a:extLst>
          </p:cNvPr>
          <p:cNvCxnSpPr/>
          <p:nvPr/>
        </p:nvCxnSpPr>
        <p:spPr>
          <a:xfrm>
            <a:off x="8070290" y="1428387"/>
            <a:ext cx="540198" cy="57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1FFDCE90-387C-10A2-996F-2116AE892A45}"/>
              </a:ext>
            </a:extLst>
          </p:cNvPr>
          <p:cNvCxnSpPr>
            <a:cxnSpLocks/>
          </p:cNvCxnSpPr>
          <p:nvPr/>
        </p:nvCxnSpPr>
        <p:spPr>
          <a:xfrm>
            <a:off x="8422344" y="944619"/>
            <a:ext cx="188144" cy="54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2B1198E-2636-CB7C-0D77-1C4E274CD785}"/>
              </a:ext>
            </a:extLst>
          </p:cNvPr>
          <p:cNvCxnSpPr/>
          <p:nvPr/>
        </p:nvCxnSpPr>
        <p:spPr>
          <a:xfrm>
            <a:off x="8079367" y="1428387"/>
            <a:ext cx="531121" cy="365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F46BC08-7495-D6F1-567E-54BC117235D9}"/>
              </a:ext>
            </a:extLst>
          </p:cNvPr>
          <p:cNvCxnSpPr/>
          <p:nvPr/>
        </p:nvCxnSpPr>
        <p:spPr>
          <a:xfrm flipV="1">
            <a:off x="8610488" y="1486207"/>
            <a:ext cx="0" cy="307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7EF7422-7AB4-A73A-5EA9-5F49643CDC9A}"/>
              </a:ext>
            </a:extLst>
          </p:cNvPr>
          <p:cNvCxnSpPr/>
          <p:nvPr/>
        </p:nvCxnSpPr>
        <p:spPr>
          <a:xfrm>
            <a:off x="8079367" y="1457297"/>
            <a:ext cx="437049" cy="514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DA05396-175E-A7D0-5077-B98EEA71B957}"/>
              </a:ext>
            </a:extLst>
          </p:cNvPr>
          <p:cNvCxnSpPr/>
          <p:nvPr/>
        </p:nvCxnSpPr>
        <p:spPr>
          <a:xfrm flipV="1">
            <a:off x="8516416" y="1794152"/>
            <a:ext cx="94072" cy="178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5AF9EBA-DD6D-90B9-04EF-7668893D1D00}"/>
              </a:ext>
            </a:extLst>
          </p:cNvPr>
          <p:cNvCxnSpPr/>
          <p:nvPr/>
        </p:nvCxnSpPr>
        <p:spPr>
          <a:xfrm>
            <a:off x="4699322" y="3116538"/>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440E2AC-E51C-C24E-B3CB-AAE0EB606B9D}"/>
              </a:ext>
            </a:extLst>
          </p:cNvPr>
          <p:cNvCxnSpPr>
            <a:cxnSpLocks/>
          </p:cNvCxnSpPr>
          <p:nvPr/>
        </p:nvCxnSpPr>
        <p:spPr>
          <a:xfrm>
            <a:off x="4511789" y="3141741"/>
            <a:ext cx="221516" cy="486098"/>
          </a:xfrm>
          <a:prstGeom prst="line">
            <a:avLst/>
          </a:prstGeom>
          <a:ln w="38100">
            <a:solidFill>
              <a:srgbClr val="F9E002"/>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011FEDDC-564F-4113-3DD1-D8800E70C4C9}"/>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13</a:t>
            </a:r>
          </a:p>
        </p:txBody>
      </p:sp>
    </p:spTree>
    <p:extLst>
      <p:ext uri="{BB962C8B-B14F-4D97-AF65-F5344CB8AC3E}">
        <p14:creationId xmlns:p14="http://schemas.microsoft.com/office/powerpoint/2010/main" val="3985640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1F32E6-7A91-B1A4-35E2-B8D7D044B284}"/>
              </a:ext>
            </a:extLst>
          </p:cNvPr>
          <p:cNvSpPr/>
          <p:nvPr/>
        </p:nvSpPr>
        <p:spPr>
          <a:xfrm>
            <a:off x="1655180" y="601663"/>
            <a:ext cx="8275898" cy="5617525"/>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Rectangle 6">
            <a:extLst>
              <a:ext uri="{FF2B5EF4-FFF2-40B4-BE49-F238E27FC236}">
                <a16:creationId xmlns:a16="http://schemas.microsoft.com/office/drawing/2014/main" id="{A4E4C797-80BF-FA5D-1D84-E6D7C2261A86}"/>
              </a:ext>
            </a:extLst>
          </p:cNvPr>
          <p:cNvSpPr/>
          <p:nvPr/>
        </p:nvSpPr>
        <p:spPr>
          <a:xfrm>
            <a:off x="2176044" y="1932051"/>
            <a:ext cx="7510221" cy="3554531"/>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8" name="Rectangle 7">
            <a:extLst>
              <a:ext uri="{FF2B5EF4-FFF2-40B4-BE49-F238E27FC236}">
                <a16:creationId xmlns:a16="http://schemas.microsoft.com/office/drawing/2014/main" id="{0BFFDFEF-C319-41E6-AC19-558F9F43DBBE}"/>
              </a:ext>
            </a:extLst>
          </p:cNvPr>
          <p:cNvSpPr/>
          <p:nvPr/>
        </p:nvSpPr>
        <p:spPr>
          <a:xfrm>
            <a:off x="3109740" y="906352"/>
            <a:ext cx="4450441" cy="937550"/>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A8E5533C-A569-DF78-4A9E-3EA4849B10B6}"/>
              </a:ext>
            </a:extLst>
          </p:cNvPr>
          <p:cNvSpPr/>
          <p:nvPr/>
        </p:nvSpPr>
        <p:spPr>
          <a:xfrm>
            <a:off x="3776236" y="2252596"/>
            <a:ext cx="3117451" cy="616748"/>
          </a:xfrm>
          <a:prstGeom prst="rect">
            <a:avLst/>
          </a:prstGeom>
          <a:solidFill>
            <a:srgbClr val="3C74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badi MT Condensed Light" panose="020B0306030101010103" pitchFamily="34" charset="77"/>
              </a:rPr>
              <a:t>Netopeer 2</a:t>
            </a:r>
          </a:p>
          <a:p>
            <a:pPr algn="ctr"/>
            <a:r>
              <a:rPr lang="en-US" sz="1400" dirty="0">
                <a:latin typeface="Abadi MT Condensed Light" panose="020B0306030101010103" pitchFamily="34" charset="77"/>
              </a:rPr>
              <a:t>Netconf Server</a:t>
            </a:r>
          </a:p>
        </p:txBody>
      </p:sp>
      <p:sp>
        <p:nvSpPr>
          <p:cNvPr id="12" name="Rectangle 11">
            <a:extLst>
              <a:ext uri="{FF2B5EF4-FFF2-40B4-BE49-F238E27FC236}">
                <a16:creationId xmlns:a16="http://schemas.microsoft.com/office/drawing/2014/main" id="{B84FEC04-3ABA-0C6F-AB68-73589BF001FC}"/>
              </a:ext>
            </a:extLst>
          </p:cNvPr>
          <p:cNvSpPr/>
          <p:nvPr/>
        </p:nvSpPr>
        <p:spPr>
          <a:xfrm>
            <a:off x="3776236" y="3377324"/>
            <a:ext cx="962628" cy="331329"/>
          </a:xfrm>
          <a:prstGeom prst="rect">
            <a:avLst/>
          </a:prstGeom>
          <a:solidFill>
            <a:srgbClr val="E2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5"/>
                </a:solidFill>
              </a:rPr>
              <a:t>YANGS</a:t>
            </a:r>
          </a:p>
        </p:txBody>
      </p:sp>
      <p:sp>
        <p:nvSpPr>
          <p:cNvPr id="14" name="Rectangle 13">
            <a:extLst>
              <a:ext uri="{FF2B5EF4-FFF2-40B4-BE49-F238E27FC236}">
                <a16:creationId xmlns:a16="http://schemas.microsoft.com/office/drawing/2014/main" id="{488F9191-5853-DBB1-16EA-CE93561791A7}"/>
              </a:ext>
            </a:extLst>
          </p:cNvPr>
          <p:cNvSpPr/>
          <p:nvPr/>
        </p:nvSpPr>
        <p:spPr>
          <a:xfrm>
            <a:off x="3776236" y="2873737"/>
            <a:ext cx="3117451" cy="241618"/>
          </a:xfrm>
          <a:prstGeom prst="rect">
            <a:avLst/>
          </a:prstGeom>
          <a:solidFill>
            <a:srgbClr val="E2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5"/>
                </a:solidFill>
                <a:latin typeface="Abadi MT Condensed Light" panose="020B0306030101010103" pitchFamily="34" charset="77"/>
              </a:rPr>
              <a:t>Sysrepo Client Library </a:t>
            </a:r>
          </a:p>
        </p:txBody>
      </p:sp>
      <p:sp>
        <p:nvSpPr>
          <p:cNvPr id="15" name="Rectangle 14">
            <a:extLst>
              <a:ext uri="{FF2B5EF4-FFF2-40B4-BE49-F238E27FC236}">
                <a16:creationId xmlns:a16="http://schemas.microsoft.com/office/drawing/2014/main" id="{C5DF8277-425A-F2D9-C862-9021ED061094}"/>
              </a:ext>
            </a:extLst>
          </p:cNvPr>
          <p:cNvSpPr/>
          <p:nvPr/>
        </p:nvSpPr>
        <p:spPr>
          <a:xfrm>
            <a:off x="3826873" y="1460603"/>
            <a:ext cx="3117451" cy="350490"/>
          </a:xfrm>
          <a:prstGeom prst="rect">
            <a:avLst/>
          </a:prstGeom>
          <a:solidFill>
            <a:srgbClr val="3C74FF"/>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badi MT Condensed Light" panose="020B0306030101010103" pitchFamily="34" charset="77"/>
              </a:rPr>
              <a:t>Netconf Client</a:t>
            </a:r>
          </a:p>
        </p:txBody>
      </p:sp>
      <p:sp>
        <p:nvSpPr>
          <p:cNvPr id="16" name="Rectangle 15">
            <a:extLst>
              <a:ext uri="{FF2B5EF4-FFF2-40B4-BE49-F238E27FC236}">
                <a16:creationId xmlns:a16="http://schemas.microsoft.com/office/drawing/2014/main" id="{B228C7BF-2B23-85A0-8D90-2384215CC4AA}"/>
              </a:ext>
            </a:extLst>
          </p:cNvPr>
          <p:cNvSpPr/>
          <p:nvPr/>
        </p:nvSpPr>
        <p:spPr>
          <a:xfrm>
            <a:off x="3023878" y="5037148"/>
            <a:ext cx="1357621" cy="331329"/>
          </a:xfrm>
          <a:prstGeom prst="rect">
            <a:avLst/>
          </a:prstGeom>
          <a:solidFill>
            <a:srgbClr val="E2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5"/>
                </a:solidFill>
              </a:rPr>
              <a:t>Plugin</a:t>
            </a:r>
          </a:p>
        </p:txBody>
      </p:sp>
      <p:sp>
        <p:nvSpPr>
          <p:cNvPr id="19" name="Rectangle 18">
            <a:extLst>
              <a:ext uri="{FF2B5EF4-FFF2-40B4-BE49-F238E27FC236}">
                <a16:creationId xmlns:a16="http://schemas.microsoft.com/office/drawing/2014/main" id="{0788B060-6EFE-9A8E-FBC9-51B107583838}"/>
              </a:ext>
            </a:extLst>
          </p:cNvPr>
          <p:cNvSpPr/>
          <p:nvPr/>
        </p:nvSpPr>
        <p:spPr>
          <a:xfrm>
            <a:off x="3025319" y="5748671"/>
            <a:ext cx="1356180" cy="470517"/>
          </a:xfrm>
          <a:prstGeom prst="rect">
            <a:avLst/>
          </a:prstGeom>
          <a:solidFill>
            <a:srgbClr val="3C74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Power meter</a:t>
            </a:r>
          </a:p>
        </p:txBody>
      </p:sp>
      <p:sp>
        <p:nvSpPr>
          <p:cNvPr id="20" name="Rectangle 19">
            <a:extLst>
              <a:ext uri="{FF2B5EF4-FFF2-40B4-BE49-F238E27FC236}">
                <a16:creationId xmlns:a16="http://schemas.microsoft.com/office/drawing/2014/main" id="{A97653C8-F23F-F3A2-7258-D9B5EF478307}"/>
              </a:ext>
            </a:extLst>
          </p:cNvPr>
          <p:cNvSpPr/>
          <p:nvPr/>
        </p:nvSpPr>
        <p:spPr>
          <a:xfrm>
            <a:off x="4722472" y="5719853"/>
            <a:ext cx="1263588" cy="499335"/>
          </a:xfrm>
          <a:prstGeom prst="rect">
            <a:avLst/>
          </a:prstGeom>
          <a:solidFill>
            <a:srgbClr val="3C74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Laser</a:t>
            </a:r>
          </a:p>
        </p:txBody>
      </p:sp>
      <p:sp>
        <p:nvSpPr>
          <p:cNvPr id="21" name="Rectangle 20">
            <a:extLst>
              <a:ext uri="{FF2B5EF4-FFF2-40B4-BE49-F238E27FC236}">
                <a16:creationId xmlns:a16="http://schemas.microsoft.com/office/drawing/2014/main" id="{96253C6A-4AAA-352E-7E95-50BE303C600B}"/>
              </a:ext>
            </a:extLst>
          </p:cNvPr>
          <p:cNvSpPr/>
          <p:nvPr/>
        </p:nvSpPr>
        <p:spPr>
          <a:xfrm>
            <a:off x="6426851" y="5719853"/>
            <a:ext cx="1236557" cy="499335"/>
          </a:xfrm>
          <a:prstGeom prst="rect">
            <a:avLst/>
          </a:prstGeom>
          <a:solidFill>
            <a:srgbClr val="3C74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Attenuator</a:t>
            </a:r>
          </a:p>
        </p:txBody>
      </p:sp>
      <p:sp>
        <p:nvSpPr>
          <p:cNvPr id="23" name="Left Brace 22">
            <a:extLst>
              <a:ext uri="{FF2B5EF4-FFF2-40B4-BE49-F238E27FC236}">
                <a16:creationId xmlns:a16="http://schemas.microsoft.com/office/drawing/2014/main" id="{9F6104A0-A4FD-369F-84DC-B2D584E35135}"/>
              </a:ext>
            </a:extLst>
          </p:cNvPr>
          <p:cNvSpPr/>
          <p:nvPr/>
        </p:nvSpPr>
        <p:spPr>
          <a:xfrm>
            <a:off x="2731625" y="2630350"/>
            <a:ext cx="231492" cy="2715721"/>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ectangle 23">
            <a:extLst>
              <a:ext uri="{FF2B5EF4-FFF2-40B4-BE49-F238E27FC236}">
                <a16:creationId xmlns:a16="http://schemas.microsoft.com/office/drawing/2014/main" id="{ED8BDED9-09D0-4495-229A-5602073BFE13}"/>
              </a:ext>
            </a:extLst>
          </p:cNvPr>
          <p:cNvSpPr/>
          <p:nvPr/>
        </p:nvSpPr>
        <p:spPr>
          <a:xfrm>
            <a:off x="4728256" y="5035884"/>
            <a:ext cx="1257804" cy="331329"/>
          </a:xfrm>
          <a:prstGeom prst="rect">
            <a:avLst/>
          </a:prstGeom>
          <a:solidFill>
            <a:srgbClr val="E2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5"/>
                </a:solidFill>
              </a:rPr>
              <a:t>Plugin</a:t>
            </a:r>
          </a:p>
        </p:txBody>
      </p:sp>
      <p:sp>
        <p:nvSpPr>
          <p:cNvPr id="25" name="Rectangle 24">
            <a:extLst>
              <a:ext uri="{FF2B5EF4-FFF2-40B4-BE49-F238E27FC236}">
                <a16:creationId xmlns:a16="http://schemas.microsoft.com/office/drawing/2014/main" id="{CC118D9A-64C5-10BE-5518-3B5C79223B55}"/>
              </a:ext>
            </a:extLst>
          </p:cNvPr>
          <p:cNvSpPr/>
          <p:nvPr/>
        </p:nvSpPr>
        <p:spPr>
          <a:xfrm>
            <a:off x="6432634" y="5035884"/>
            <a:ext cx="1230772" cy="331329"/>
          </a:xfrm>
          <a:prstGeom prst="rect">
            <a:avLst/>
          </a:prstGeom>
          <a:solidFill>
            <a:srgbClr val="E2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5"/>
                </a:solidFill>
              </a:rPr>
              <a:t>Plugin</a:t>
            </a:r>
          </a:p>
        </p:txBody>
      </p:sp>
      <p:sp>
        <p:nvSpPr>
          <p:cNvPr id="27" name="Rectangle 26">
            <a:extLst>
              <a:ext uri="{FF2B5EF4-FFF2-40B4-BE49-F238E27FC236}">
                <a16:creationId xmlns:a16="http://schemas.microsoft.com/office/drawing/2014/main" id="{0620EE2A-B15A-8310-9FBF-AFC2446CADEF}"/>
              </a:ext>
            </a:extLst>
          </p:cNvPr>
          <p:cNvSpPr/>
          <p:nvPr/>
        </p:nvSpPr>
        <p:spPr>
          <a:xfrm>
            <a:off x="3759842" y="3954664"/>
            <a:ext cx="962628" cy="331329"/>
          </a:xfrm>
          <a:prstGeom prst="rect">
            <a:avLst/>
          </a:prstGeom>
          <a:solidFill>
            <a:srgbClr val="E2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5"/>
                </a:solidFill>
              </a:rPr>
              <a:t>Data Files</a:t>
            </a:r>
          </a:p>
        </p:txBody>
      </p:sp>
      <p:sp>
        <p:nvSpPr>
          <p:cNvPr id="28" name="Rectangle 27">
            <a:extLst>
              <a:ext uri="{FF2B5EF4-FFF2-40B4-BE49-F238E27FC236}">
                <a16:creationId xmlns:a16="http://schemas.microsoft.com/office/drawing/2014/main" id="{A39EB4F0-1619-73E3-8FEA-9EAA8787B028}"/>
              </a:ext>
            </a:extLst>
          </p:cNvPr>
          <p:cNvSpPr/>
          <p:nvPr/>
        </p:nvSpPr>
        <p:spPr>
          <a:xfrm>
            <a:off x="5261162" y="3692013"/>
            <a:ext cx="1158930" cy="331329"/>
          </a:xfrm>
          <a:prstGeom prst="rect">
            <a:avLst/>
          </a:prstGeom>
          <a:solidFill>
            <a:srgbClr val="E2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5"/>
                </a:solidFill>
              </a:rPr>
              <a:t>Sysrepo Engine</a:t>
            </a:r>
          </a:p>
        </p:txBody>
      </p:sp>
      <p:sp>
        <p:nvSpPr>
          <p:cNvPr id="30" name="Left Brace 29">
            <a:extLst>
              <a:ext uri="{FF2B5EF4-FFF2-40B4-BE49-F238E27FC236}">
                <a16:creationId xmlns:a16="http://schemas.microsoft.com/office/drawing/2014/main" id="{74A056EE-118F-13C8-EBAF-B609A0F869F5}"/>
              </a:ext>
            </a:extLst>
          </p:cNvPr>
          <p:cNvSpPr/>
          <p:nvPr/>
        </p:nvSpPr>
        <p:spPr>
          <a:xfrm>
            <a:off x="3203286" y="3317906"/>
            <a:ext cx="335668" cy="1034641"/>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Left Brace 32">
            <a:extLst>
              <a:ext uri="{FF2B5EF4-FFF2-40B4-BE49-F238E27FC236}">
                <a16:creationId xmlns:a16="http://schemas.microsoft.com/office/drawing/2014/main" id="{681E83B4-8B73-A8B3-AED6-3EBA147AF302}"/>
              </a:ext>
            </a:extLst>
          </p:cNvPr>
          <p:cNvSpPr/>
          <p:nvPr/>
        </p:nvSpPr>
        <p:spPr>
          <a:xfrm rot="10800000">
            <a:off x="7891998" y="805325"/>
            <a:ext cx="335668" cy="1034641"/>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Left Brace 33">
            <a:extLst>
              <a:ext uri="{FF2B5EF4-FFF2-40B4-BE49-F238E27FC236}">
                <a16:creationId xmlns:a16="http://schemas.microsoft.com/office/drawing/2014/main" id="{9AF0DAD7-583C-8E65-5510-A68A356BD39B}"/>
              </a:ext>
            </a:extLst>
          </p:cNvPr>
          <p:cNvSpPr/>
          <p:nvPr/>
        </p:nvSpPr>
        <p:spPr>
          <a:xfrm rot="10800000">
            <a:off x="7761955" y="2199814"/>
            <a:ext cx="614430" cy="267209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Left Brace 34">
            <a:extLst>
              <a:ext uri="{FF2B5EF4-FFF2-40B4-BE49-F238E27FC236}">
                <a16:creationId xmlns:a16="http://schemas.microsoft.com/office/drawing/2014/main" id="{F1DDB7AE-906B-7B0B-7620-0043AD7F267C}"/>
              </a:ext>
            </a:extLst>
          </p:cNvPr>
          <p:cNvSpPr/>
          <p:nvPr/>
        </p:nvSpPr>
        <p:spPr>
          <a:xfrm rot="10800000">
            <a:off x="7838462" y="4990345"/>
            <a:ext cx="442742" cy="44252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0" name="Curved Connector 39">
            <a:extLst>
              <a:ext uri="{FF2B5EF4-FFF2-40B4-BE49-F238E27FC236}">
                <a16:creationId xmlns:a16="http://schemas.microsoft.com/office/drawing/2014/main" id="{19184DBD-A6CC-CDB7-57AC-06D5906CB40F}"/>
              </a:ext>
            </a:extLst>
          </p:cNvPr>
          <p:cNvCxnSpPr/>
          <p:nvPr/>
        </p:nvCxnSpPr>
        <p:spPr>
          <a:xfrm>
            <a:off x="4738864" y="3429000"/>
            <a:ext cx="481318" cy="406226"/>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Curved Connector 41">
            <a:extLst>
              <a:ext uri="{FF2B5EF4-FFF2-40B4-BE49-F238E27FC236}">
                <a16:creationId xmlns:a16="http://schemas.microsoft.com/office/drawing/2014/main" id="{0B9C48B8-FF5E-4C08-8206-D70B6DBFC277}"/>
              </a:ext>
            </a:extLst>
          </p:cNvPr>
          <p:cNvCxnSpPr/>
          <p:nvPr/>
        </p:nvCxnSpPr>
        <p:spPr>
          <a:xfrm flipV="1">
            <a:off x="4738864" y="3954664"/>
            <a:ext cx="481318" cy="165664"/>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6BC498F-C97A-8904-B53B-8541922AD3A8}"/>
              </a:ext>
            </a:extLst>
          </p:cNvPr>
          <p:cNvCxnSpPr/>
          <p:nvPr/>
        </p:nvCxnSpPr>
        <p:spPr>
          <a:xfrm>
            <a:off x="5477722" y="1799642"/>
            <a:ext cx="0" cy="452954"/>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7D6CD7E-289B-FB90-D789-DDF5F8EC9EA2}"/>
              </a:ext>
            </a:extLst>
          </p:cNvPr>
          <p:cNvCxnSpPr>
            <a:cxnSpLocks/>
          </p:cNvCxnSpPr>
          <p:nvPr/>
        </p:nvCxnSpPr>
        <p:spPr>
          <a:xfrm flipV="1">
            <a:off x="3714263" y="5420401"/>
            <a:ext cx="15433" cy="29945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1124E85-211F-DBE5-7A1B-22C104A24204}"/>
              </a:ext>
            </a:extLst>
          </p:cNvPr>
          <p:cNvCxnSpPr>
            <a:cxnSpLocks/>
          </p:cNvCxnSpPr>
          <p:nvPr/>
        </p:nvCxnSpPr>
        <p:spPr>
          <a:xfrm>
            <a:off x="5477722" y="5385741"/>
            <a:ext cx="0" cy="32255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4A34658-3E92-015E-1118-297CD16DEFD6}"/>
              </a:ext>
            </a:extLst>
          </p:cNvPr>
          <p:cNvCxnSpPr>
            <a:cxnSpLocks/>
          </p:cNvCxnSpPr>
          <p:nvPr/>
        </p:nvCxnSpPr>
        <p:spPr>
          <a:xfrm>
            <a:off x="7076957" y="5397294"/>
            <a:ext cx="0" cy="32255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CBCFBE05-B49E-52F7-8292-DFE3C3C5D18C}"/>
              </a:ext>
            </a:extLst>
          </p:cNvPr>
          <p:cNvSpPr txBox="1"/>
          <p:nvPr/>
        </p:nvSpPr>
        <p:spPr>
          <a:xfrm>
            <a:off x="8050174" y="1163047"/>
            <a:ext cx="1319513" cy="461665"/>
          </a:xfrm>
          <a:prstGeom prst="rect">
            <a:avLst/>
          </a:prstGeom>
          <a:noFill/>
        </p:spPr>
        <p:txBody>
          <a:bodyPr wrap="square" rtlCol="0">
            <a:spAutoFit/>
          </a:bodyPr>
          <a:lstStyle/>
          <a:p>
            <a:pPr algn="ctr"/>
            <a:r>
              <a:rPr lang="en-US" sz="1200" b="1" dirty="0">
                <a:solidFill>
                  <a:srgbClr val="3C74FF"/>
                </a:solidFill>
              </a:rPr>
              <a:t>Management </a:t>
            </a:r>
          </a:p>
          <a:p>
            <a:pPr algn="ctr"/>
            <a:r>
              <a:rPr lang="en-US" sz="1200" b="1" dirty="0">
                <a:solidFill>
                  <a:srgbClr val="3C74FF"/>
                </a:solidFill>
              </a:rPr>
              <a:t>Plane</a:t>
            </a:r>
          </a:p>
        </p:txBody>
      </p:sp>
      <p:sp>
        <p:nvSpPr>
          <p:cNvPr id="55" name="TextBox 54">
            <a:extLst>
              <a:ext uri="{FF2B5EF4-FFF2-40B4-BE49-F238E27FC236}">
                <a16:creationId xmlns:a16="http://schemas.microsoft.com/office/drawing/2014/main" id="{F6B850EB-A747-6EEA-B195-5A422FA67450}"/>
              </a:ext>
            </a:extLst>
          </p:cNvPr>
          <p:cNvSpPr txBox="1"/>
          <p:nvPr/>
        </p:nvSpPr>
        <p:spPr>
          <a:xfrm>
            <a:off x="8069169" y="3233594"/>
            <a:ext cx="1663391" cy="461665"/>
          </a:xfrm>
          <a:prstGeom prst="rect">
            <a:avLst/>
          </a:prstGeom>
          <a:noFill/>
        </p:spPr>
        <p:txBody>
          <a:bodyPr wrap="square" rtlCol="0">
            <a:spAutoFit/>
          </a:bodyPr>
          <a:lstStyle/>
          <a:p>
            <a:pPr algn="ctr"/>
            <a:r>
              <a:rPr lang="en-US" sz="1200" b="1" dirty="0">
                <a:solidFill>
                  <a:srgbClr val="3C74FF"/>
                </a:solidFill>
              </a:rPr>
              <a:t>Device &amp; Resource abstraction Layer</a:t>
            </a:r>
          </a:p>
        </p:txBody>
      </p:sp>
      <p:sp>
        <p:nvSpPr>
          <p:cNvPr id="56" name="TextBox 55">
            <a:extLst>
              <a:ext uri="{FF2B5EF4-FFF2-40B4-BE49-F238E27FC236}">
                <a16:creationId xmlns:a16="http://schemas.microsoft.com/office/drawing/2014/main" id="{D4D250F4-995A-B741-62D8-F1C9FF5D57B7}"/>
              </a:ext>
            </a:extLst>
          </p:cNvPr>
          <p:cNvSpPr txBox="1"/>
          <p:nvPr/>
        </p:nvSpPr>
        <p:spPr>
          <a:xfrm>
            <a:off x="7926970" y="5024917"/>
            <a:ext cx="1635635" cy="461665"/>
          </a:xfrm>
          <a:prstGeom prst="rect">
            <a:avLst/>
          </a:prstGeom>
          <a:noFill/>
        </p:spPr>
        <p:txBody>
          <a:bodyPr wrap="square" rtlCol="0">
            <a:spAutoFit/>
          </a:bodyPr>
          <a:lstStyle/>
          <a:p>
            <a:pPr algn="ctr"/>
            <a:r>
              <a:rPr lang="en-US" sz="1200" b="1" dirty="0">
                <a:solidFill>
                  <a:srgbClr val="3C74FF"/>
                </a:solidFill>
              </a:rPr>
              <a:t>Operational  </a:t>
            </a:r>
          </a:p>
          <a:p>
            <a:pPr algn="ctr"/>
            <a:r>
              <a:rPr lang="en-US" sz="1200" b="1" dirty="0">
                <a:solidFill>
                  <a:srgbClr val="3C74FF"/>
                </a:solidFill>
              </a:rPr>
              <a:t>Plane</a:t>
            </a:r>
          </a:p>
        </p:txBody>
      </p:sp>
      <p:sp>
        <p:nvSpPr>
          <p:cNvPr id="57" name="TextBox 56">
            <a:extLst>
              <a:ext uri="{FF2B5EF4-FFF2-40B4-BE49-F238E27FC236}">
                <a16:creationId xmlns:a16="http://schemas.microsoft.com/office/drawing/2014/main" id="{8FFCFAB7-9D34-6425-20C5-C98AE086C636}"/>
              </a:ext>
            </a:extLst>
          </p:cNvPr>
          <p:cNvSpPr txBox="1"/>
          <p:nvPr/>
        </p:nvSpPr>
        <p:spPr>
          <a:xfrm rot="16200000">
            <a:off x="1745036" y="3852875"/>
            <a:ext cx="1663391" cy="276999"/>
          </a:xfrm>
          <a:prstGeom prst="rect">
            <a:avLst/>
          </a:prstGeom>
          <a:noFill/>
        </p:spPr>
        <p:txBody>
          <a:bodyPr wrap="square" rtlCol="0">
            <a:spAutoFit/>
          </a:bodyPr>
          <a:lstStyle/>
          <a:p>
            <a:pPr algn="ctr"/>
            <a:r>
              <a:rPr lang="en-US" sz="1200" b="1" dirty="0">
                <a:solidFill>
                  <a:srgbClr val="3C74FF"/>
                </a:solidFill>
              </a:rPr>
              <a:t>Sysrepo</a:t>
            </a:r>
          </a:p>
        </p:txBody>
      </p:sp>
      <p:sp>
        <p:nvSpPr>
          <p:cNvPr id="58" name="TextBox 57">
            <a:extLst>
              <a:ext uri="{FF2B5EF4-FFF2-40B4-BE49-F238E27FC236}">
                <a16:creationId xmlns:a16="http://schemas.microsoft.com/office/drawing/2014/main" id="{43D59BB5-BE3F-656B-1DD5-BB3978C4EB7F}"/>
              </a:ext>
            </a:extLst>
          </p:cNvPr>
          <p:cNvSpPr txBox="1"/>
          <p:nvPr/>
        </p:nvSpPr>
        <p:spPr>
          <a:xfrm>
            <a:off x="5488340" y="3210184"/>
            <a:ext cx="1663391" cy="215444"/>
          </a:xfrm>
          <a:prstGeom prst="rect">
            <a:avLst/>
          </a:prstGeom>
          <a:noFill/>
        </p:spPr>
        <p:txBody>
          <a:bodyPr wrap="square" rtlCol="0">
            <a:spAutoFit/>
          </a:bodyPr>
          <a:lstStyle/>
          <a:p>
            <a:pPr algn="ctr"/>
            <a:r>
              <a:rPr lang="en-US" sz="800" b="1" dirty="0">
                <a:solidFill>
                  <a:srgbClr val="3C74FF"/>
                </a:solidFill>
              </a:rPr>
              <a:t>Unix Domain Socket</a:t>
            </a:r>
          </a:p>
        </p:txBody>
      </p:sp>
      <p:sp>
        <p:nvSpPr>
          <p:cNvPr id="59" name="TextBox 58">
            <a:extLst>
              <a:ext uri="{FF2B5EF4-FFF2-40B4-BE49-F238E27FC236}">
                <a16:creationId xmlns:a16="http://schemas.microsoft.com/office/drawing/2014/main" id="{9BEF8934-2F47-2AAD-8775-3563E2249782}"/>
              </a:ext>
            </a:extLst>
          </p:cNvPr>
          <p:cNvSpPr txBox="1"/>
          <p:nvPr/>
        </p:nvSpPr>
        <p:spPr>
          <a:xfrm>
            <a:off x="4090022" y="4081237"/>
            <a:ext cx="2490177" cy="230832"/>
          </a:xfrm>
          <a:prstGeom prst="rect">
            <a:avLst/>
          </a:prstGeom>
          <a:noFill/>
        </p:spPr>
        <p:txBody>
          <a:bodyPr wrap="square" rtlCol="0">
            <a:spAutoFit/>
          </a:bodyPr>
          <a:lstStyle/>
          <a:p>
            <a:pPr algn="ctr"/>
            <a:r>
              <a:rPr lang="en-US" sz="900" dirty="0">
                <a:solidFill>
                  <a:srgbClr val="3C74FF"/>
                </a:solidFill>
              </a:rPr>
              <a:t>C-Code Plugin</a:t>
            </a:r>
          </a:p>
        </p:txBody>
      </p:sp>
      <p:sp>
        <p:nvSpPr>
          <p:cNvPr id="60" name="TextBox 59">
            <a:extLst>
              <a:ext uri="{FF2B5EF4-FFF2-40B4-BE49-F238E27FC236}">
                <a16:creationId xmlns:a16="http://schemas.microsoft.com/office/drawing/2014/main" id="{B89F974A-8742-5022-7749-5DB69B6A49FC}"/>
              </a:ext>
            </a:extLst>
          </p:cNvPr>
          <p:cNvSpPr txBox="1"/>
          <p:nvPr/>
        </p:nvSpPr>
        <p:spPr>
          <a:xfrm>
            <a:off x="6263579" y="4265875"/>
            <a:ext cx="1663391" cy="215444"/>
          </a:xfrm>
          <a:prstGeom prst="rect">
            <a:avLst/>
          </a:prstGeom>
          <a:noFill/>
        </p:spPr>
        <p:txBody>
          <a:bodyPr wrap="square" rtlCol="0">
            <a:spAutoFit/>
          </a:bodyPr>
          <a:lstStyle/>
          <a:p>
            <a:pPr algn="ctr"/>
            <a:r>
              <a:rPr lang="en-US" sz="800" b="1" dirty="0">
                <a:solidFill>
                  <a:srgbClr val="3C74FF"/>
                </a:solidFill>
              </a:rPr>
              <a:t>Unix Domain Socket</a:t>
            </a:r>
          </a:p>
        </p:txBody>
      </p:sp>
      <p:sp>
        <p:nvSpPr>
          <p:cNvPr id="61" name="TextBox 60">
            <a:extLst>
              <a:ext uri="{FF2B5EF4-FFF2-40B4-BE49-F238E27FC236}">
                <a16:creationId xmlns:a16="http://schemas.microsoft.com/office/drawing/2014/main" id="{4B58FE6B-A9C0-E2C3-D1E1-E3CB36E350FA}"/>
              </a:ext>
            </a:extLst>
          </p:cNvPr>
          <p:cNvSpPr txBox="1"/>
          <p:nvPr/>
        </p:nvSpPr>
        <p:spPr>
          <a:xfrm>
            <a:off x="4776487" y="940923"/>
            <a:ext cx="1319513" cy="307777"/>
          </a:xfrm>
          <a:prstGeom prst="rect">
            <a:avLst/>
          </a:prstGeom>
          <a:noFill/>
        </p:spPr>
        <p:txBody>
          <a:bodyPr wrap="square" rtlCol="0">
            <a:spAutoFit/>
          </a:bodyPr>
          <a:lstStyle/>
          <a:p>
            <a:pPr algn="ctr"/>
            <a:r>
              <a:rPr lang="en-US" sz="1400" b="1" dirty="0">
                <a:solidFill>
                  <a:srgbClr val="3C74FF"/>
                </a:solidFill>
              </a:rPr>
              <a:t>ONOS</a:t>
            </a:r>
          </a:p>
        </p:txBody>
      </p:sp>
      <p:sp>
        <p:nvSpPr>
          <p:cNvPr id="62" name="TextBox 61">
            <a:extLst>
              <a:ext uri="{FF2B5EF4-FFF2-40B4-BE49-F238E27FC236}">
                <a16:creationId xmlns:a16="http://schemas.microsoft.com/office/drawing/2014/main" id="{BC7424F0-1F15-B33A-B012-FA1F45717933}"/>
              </a:ext>
            </a:extLst>
          </p:cNvPr>
          <p:cNvSpPr txBox="1"/>
          <p:nvPr/>
        </p:nvSpPr>
        <p:spPr>
          <a:xfrm rot="16200000">
            <a:off x="2278969" y="3788925"/>
            <a:ext cx="1663391" cy="246221"/>
          </a:xfrm>
          <a:prstGeom prst="rect">
            <a:avLst/>
          </a:prstGeom>
          <a:noFill/>
        </p:spPr>
        <p:txBody>
          <a:bodyPr wrap="square" rtlCol="0">
            <a:spAutoFit/>
          </a:bodyPr>
          <a:lstStyle/>
          <a:p>
            <a:pPr algn="ctr"/>
            <a:r>
              <a:rPr lang="en-US" sz="1000" dirty="0">
                <a:solidFill>
                  <a:srgbClr val="3C74FF"/>
                </a:solidFill>
              </a:rPr>
              <a:t>Filesystem</a:t>
            </a:r>
          </a:p>
        </p:txBody>
      </p:sp>
      <p:cxnSp>
        <p:nvCxnSpPr>
          <p:cNvPr id="64" name="Curved Connector 63">
            <a:extLst>
              <a:ext uri="{FF2B5EF4-FFF2-40B4-BE49-F238E27FC236}">
                <a16:creationId xmlns:a16="http://schemas.microsoft.com/office/drawing/2014/main" id="{1C9DB425-9F91-A7FD-FB54-E51DEA8A61DC}"/>
              </a:ext>
            </a:extLst>
          </p:cNvPr>
          <p:cNvCxnSpPr>
            <a:stCxn id="14" idx="2"/>
          </p:cNvCxnSpPr>
          <p:nvPr/>
        </p:nvCxnSpPr>
        <p:spPr>
          <a:xfrm rot="16200000" flipH="1">
            <a:off x="5305666" y="3144650"/>
            <a:ext cx="516758" cy="458167"/>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Curved Connector 65">
            <a:extLst>
              <a:ext uri="{FF2B5EF4-FFF2-40B4-BE49-F238E27FC236}">
                <a16:creationId xmlns:a16="http://schemas.microsoft.com/office/drawing/2014/main" id="{DFDA337C-40F2-CD4A-6C0F-79105F0C3FF8}"/>
              </a:ext>
            </a:extLst>
          </p:cNvPr>
          <p:cNvCxnSpPr>
            <a:cxnSpLocks/>
            <a:stCxn id="28" idx="2"/>
            <a:endCxn id="16" idx="0"/>
          </p:cNvCxnSpPr>
          <p:nvPr/>
        </p:nvCxnSpPr>
        <p:spPr>
          <a:xfrm rot="5400000">
            <a:off x="4264755" y="3461276"/>
            <a:ext cx="1013806" cy="2137938"/>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Curved Connector 67">
            <a:extLst>
              <a:ext uri="{FF2B5EF4-FFF2-40B4-BE49-F238E27FC236}">
                <a16:creationId xmlns:a16="http://schemas.microsoft.com/office/drawing/2014/main" id="{20E03F2B-4DCB-5167-DAA2-4D3C570DC781}"/>
              </a:ext>
            </a:extLst>
          </p:cNvPr>
          <p:cNvCxnSpPr>
            <a:cxnSpLocks/>
            <a:endCxn id="24" idx="0"/>
          </p:cNvCxnSpPr>
          <p:nvPr/>
        </p:nvCxnSpPr>
        <p:spPr>
          <a:xfrm rot="5400000">
            <a:off x="5117571" y="4281459"/>
            <a:ext cx="994012" cy="514838"/>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Curved Connector 72">
            <a:extLst>
              <a:ext uri="{FF2B5EF4-FFF2-40B4-BE49-F238E27FC236}">
                <a16:creationId xmlns:a16="http://schemas.microsoft.com/office/drawing/2014/main" id="{70269357-EAA1-7CBE-385D-799D3B127A81}"/>
              </a:ext>
            </a:extLst>
          </p:cNvPr>
          <p:cNvCxnSpPr>
            <a:stCxn id="25" idx="0"/>
          </p:cNvCxnSpPr>
          <p:nvPr/>
        </p:nvCxnSpPr>
        <p:spPr>
          <a:xfrm rot="16200000" flipV="1">
            <a:off x="6087244" y="4075108"/>
            <a:ext cx="969532" cy="95202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DB69AB7-FD3B-5E7C-E4EF-9268E6518232}"/>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14</a:t>
            </a:r>
          </a:p>
        </p:txBody>
      </p:sp>
    </p:spTree>
    <p:extLst>
      <p:ext uri="{BB962C8B-B14F-4D97-AF65-F5344CB8AC3E}">
        <p14:creationId xmlns:p14="http://schemas.microsoft.com/office/powerpoint/2010/main" val="1771737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Alternate Process 8">
            <a:extLst>
              <a:ext uri="{FF2B5EF4-FFF2-40B4-BE49-F238E27FC236}">
                <a16:creationId xmlns:a16="http://schemas.microsoft.com/office/drawing/2014/main" id="{13EC5494-5EEE-462B-84B6-E1ED3A620B38}"/>
              </a:ext>
            </a:extLst>
          </p:cNvPr>
          <p:cNvSpPr/>
          <p:nvPr/>
        </p:nvSpPr>
        <p:spPr>
          <a:xfrm>
            <a:off x="4455853" y="243026"/>
            <a:ext cx="3280294" cy="9670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a:p>
            <a:pPr algn="ctr"/>
            <a:endParaRPr lang="en-CA" dirty="0"/>
          </a:p>
          <a:p>
            <a:pPr algn="ctr"/>
            <a:r>
              <a:rPr lang="en-CA" dirty="0"/>
              <a:t>NBI optical planning tool </a:t>
            </a:r>
            <a:endParaRPr lang="en-FK" dirty="0"/>
          </a:p>
        </p:txBody>
      </p:sp>
      <p:pic>
        <p:nvPicPr>
          <p:cNvPr id="1026" name="Picture 2" descr="GitHub - girtel/Net2Plan: Net2Plan is a free and open-source Java tool  devoted to the planning, optimization and evaluation of communication  networks. It has been originally thought as a tool to assist the">
            <a:extLst>
              <a:ext uri="{FF2B5EF4-FFF2-40B4-BE49-F238E27FC236}">
                <a16:creationId xmlns:a16="http://schemas.microsoft.com/office/drawing/2014/main" id="{03DAE6AF-ADC8-4CC0-8F05-8988A2CCE5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758" y="249179"/>
            <a:ext cx="809278" cy="420288"/>
          </a:xfrm>
          <a:prstGeom prst="rect">
            <a:avLst/>
          </a:prstGeom>
          <a:noFill/>
          <a:extLst>
            <a:ext uri="{909E8E84-426E-40DD-AFC4-6F175D3DCCD1}">
              <a14:hiddenFill xmlns:a14="http://schemas.microsoft.com/office/drawing/2010/main">
                <a:solidFill>
                  <a:srgbClr val="FFFFFF"/>
                </a:solidFill>
              </a14:hiddenFill>
            </a:ext>
          </a:extLst>
        </p:spPr>
      </p:pic>
      <p:sp>
        <p:nvSpPr>
          <p:cNvPr id="10" name="Arrow: Up-Down 9">
            <a:extLst>
              <a:ext uri="{FF2B5EF4-FFF2-40B4-BE49-F238E27FC236}">
                <a16:creationId xmlns:a16="http://schemas.microsoft.com/office/drawing/2014/main" id="{C7852C3C-348C-4AF4-A29D-B21EC7CCE863}"/>
              </a:ext>
            </a:extLst>
          </p:cNvPr>
          <p:cNvSpPr/>
          <p:nvPr/>
        </p:nvSpPr>
        <p:spPr>
          <a:xfrm>
            <a:off x="6139739" y="1210068"/>
            <a:ext cx="103745" cy="66561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11" name="Cube 10">
            <a:extLst>
              <a:ext uri="{FF2B5EF4-FFF2-40B4-BE49-F238E27FC236}">
                <a16:creationId xmlns:a16="http://schemas.microsoft.com/office/drawing/2014/main" id="{7F8EC3A1-B489-4AA8-ABEB-1401EDA639D7}"/>
              </a:ext>
            </a:extLst>
          </p:cNvPr>
          <p:cNvSpPr/>
          <p:nvPr/>
        </p:nvSpPr>
        <p:spPr>
          <a:xfrm>
            <a:off x="4425978" y="1903018"/>
            <a:ext cx="3524421" cy="69714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SDN CONTROLLER </a:t>
            </a:r>
            <a:endParaRPr lang="en-FK" dirty="0">
              <a:solidFill>
                <a:schemeClr val="tx1"/>
              </a:solidFill>
            </a:endParaRPr>
          </a:p>
        </p:txBody>
      </p:sp>
      <p:pic>
        <p:nvPicPr>
          <p:cNvPr id="1028" name="Picture 4" descr="ONOS - Wikipedia">
            <a:extLst>
              <a:ext uri="{FF2B5EF4-FFF2-40B4-BE49-F238E27FC236}">
                <a16:creationId xmlns:a16="http://schemas.microsoft.com/office/drawing/2014/main" id="{70D5A6A4-E655-4657-87D5-466AA9E7E6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5276" y="2117472"/>
            <a:ext cx="583966" cy="510025"/>
          </a:xfrm>
          <a:prstGeom prst="rect">
            <a:avLst/>
          </a:prstGeom>
          <a:noFill/>
          <a:extLst>
            <a:ext uri="{909E8E84-426E-40DD-AFC4-6F175D3DCCD1}">
              <a14:hiddenFill xmlns:a14="http://schemas.microsoft.com/office/drawing/2010/main">
                <a:solidFill>
                  <a:srgbClr val="FFFFFF"/>
                </a:solidFill>
              </a14:hiddenFill>
            </a:ext>
          </a:extLst>
        </p:spPr>
      </p:pic>
      <p:sp>
        <p:nvSpPr>
          <p:cNvPr id="12" name="Cube 11">
            <a:extLst>
              <a:ext uri="{FF2B5EF4-FFF2-40B4-BE49-F238E27FC236}">
                <a16:creationId xmlns:a16="http://schemas.microsoft.com/office/drawing/2014/main" id="{BDE9CE99-4D33-4A1B-97E1-C68BB1D23DDD}"/>
              </a:ext>
            </a:extLst>
          </p:cNvPr>
          <p:cNvSpPr/>
          <p:nvPr/>
        </p:nvSpPr>
        <p:spPr>
          <a:xfrm>
            <a:off x="4252295" y="3813964"/>
            <a:ext cx="1450796" cy="65621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OpenConfig based agent</a:t>
            </a:r>
            <a:endParaRPr lang="en-FK" sz="1400" dirty="0"/>
          </a:p>
        </p:txBody>
      </p:sp>
      <p:sp>
        <p:nvSpPr>
          <p:cNvPr id="13" name="Flowchart: Alternate Process 12">
            <a:extLst>
              <a:ext uri="{FF2B5EF4-FFF2-40B4-BE49-F238E27FC236}">
                <a16:creationId xmlns:a16="http://schemas.microsoft.com/office/drawing/2014/main" id="{F8762FFC-E97C-4D4D-96DC-4AEF755169AA}"/>
              </a:ext>
            </a:extLst>
          </p:cNvPr>
          <p:cNvSpPr/>
          <p:nvPr/>
        </p:nvSpPr>
        <p:spPr>
          <a:xfrm>
            <a:off x="4269682" y="4490844"/>
            <a:ext cx="1236377" cy="16444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TX</a:t>
            </a:r>
            <a:endParaRPr lang="en-FK" dirty="0"/>
          </a:p>
        </p:txBody>
      </p:sp>
      <p:sp>
        <p:nvSpPr>
          <p:cNvPr id="18" name="Flowchart: Alternate Process 17">
            <a:extLst>
              <a:ext uri="{FF2B5EF4-FFF2-40B4-BE49-F238E27FC236}">
                <a16:creationId xmlns:a16="http://schemas.microsoft.com/office/drawing/2014/main" id="{7A80F167-C37F-47B8-B266-CA69ADD13369}"/>
              </a:ext>
            </a:extLst>
          </p:cNvPr>
          <p:cNvSpPr/>
          <p:nvPr/>
        </p:nvSpPr>
        <p:spPr>
          <a:xfrm>
            <a:off x="6359174" y="4470177"/>
            <a:ext cx="1147728" cy="20743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RX</a:t>
            </a:r>
            <a:endParaRPr lang="en-FK" dirty="0"/>
          </a:p>
        </p:txBody>
      </p:sp>
      <p:sp>
        <p:nvSpPr>
          <p:cNvPr id="19" name="Cube 18">
            <a:extLst>
              <a:ext uri="{FF2B5EF4-FFF2-40B4-BE49-F238E27FC236}">
                <a16:creationId xmlns:a16="http://schemas.microsoft.com/office/drawing/2014/main" id="{1D4822D1-6427-4B66-9F95-CC002AADBDBA}"/>
              </a:ext>
            </a:extLst>
          </p:cNvPr>
          <p:cNvSpPr/>
          <p:nvPr/>
        </p:nvSpPr>
        <p:spPr>
          <a:xfrm>
            <a:off x="6377967" y="3848953"/>
            <a:ext cx="1271268" cy="62122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OpenConfig based agent</a:t>
            </a:r>
            <a:endParaRPr lang="en-FK" sz="1400" dirty="0"/>
          </a:p>
        </p:txBody>
      </p:sp>
      <p:cxnSp>
        <p:nvCxnSpPr>
          <p:cNvPr id="16" name="Straight Arrow Connector 15">
            <a:extLst>
              <a:ext uri="{FF2B5EF4-FFF2-40B4-BE49-F238E27FC236}">
                <a16:creationId xmlns:a16="http://schemas.microsoft.com/office/drawing/2014/main" id="{513F8C71-1345-41F8-83A4-66858F36E059}"/>
              </a:ext>
            </a:extLst>
          </p:cNvPr>
          <p:cNvCxnSpPr>
            <a:cxnSpLocks/>
          </p:cNvCxnSpPr>
          <p:nvPr/>
        </p:nvCxnSpPr>
        <p:spPr>
          <a:xfrm flipH="1" flipV="1">
            <a:off x="5167815" y="2848141"/>
            <a:ext cx="2653" cy="8567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F9A5E6E-F46F-4D7C-9A60-F0A8719D3D50}"/>
              </a:ext>
            </a:extLst>
          </p:cNvPr>
          <p:cNvCxnSpPr>
            <a:cxnSpLocks/>
          </p:cNvCxnSpPr>
          <p:nvPr/>
        </p:nvCxnSpPr>
        <p:spPr>
          <a:xfrm flipH="1" flipV="1">
            <a:off x="6972326" y="2946679"/>
            <a:ext cx="1" cy="81958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Flowchart: Alternate Process 20">
            <a:extLst>
              <a:ext uri="{FF2B5EF4-FFF2-40B4-BE49-F238E27FC236}">
                <a16:creationId xmlns:a16="http://schemas.microsoft.com/office/drawing/2014/main" id="{76076B65-EBBE-4D67-9398-E4A9BFBF94F1}"/>
              </a:ext>
            </a:extLst>
          </p:cNvPr>
          <p:cNvSpPr/>
          <p:nvPr/>
        </p:nvSpPr>
        <p:spPr>
          <a:xfrm>
            <a:off x="4372328" y="2625368"/>
            <a:ext cx="1590974" cy="204715"/>
          </a:xfrm>
          <a:prstGeom prst="flowChartAlternateProcess">
            <a:avLst/>
          </a:prstGeom>
          <a:ln w="9525"/>
        </p:spPr>
        <p:style>
          <a:lnRef idx="1">
            <a:schemeClr val="accent5"/>
          </a:lnRef>
          <a:fillRef idx="2">
            <a:schemeClr val="accent5"/>
          </a:fillRef>
          <a:effectRef idx="1">
            <a:schemeClr val="accent5"/>
          </a:effectRef>
          <a:fontRef idx="minor">
            <a:schemeClr val="dk1"/>
          </a:fontRef>
        </p:style>
        <p:txBody>
          <a:bodyPr rtlCol="0" anchor="ctr"/>
          <a:lstStyle/>
          <a:p>
            <a:pPr algn="ctr"/>
            <a:r>
              <a:rPr lang="en-CA" dirty="0"/>
              <a:t>Driver</a:t>
            </a:r>
            <a:endParaRPr lang="en-FK" dirty="0"/>
          </a:p>
        </p:txBody>
      </p:sp>
      <p:sp>
        <p:nvSpPr>
          <p:cNvPr id="23" name="TextBox 22">
            <a:extLst>
              <a:ext uri="{FF2B5EF4-FFF2-40B4-BE49-F238E27FC236}">
                <a16:creationId xmlns:a16="http://schemas.microsoft.com/office/drawing/2014/main" id="{FF9AE746-5211-4903-8CCB-05815F38F6DE}"/>
              </a:ext>
            </a:extLst>
          </p:cNvPr>
          <p:cNvSpPr txBox="1"/>
          <p:nvPr/>
        </p:nvSpPr>
        <p:spPr>
          <a:xfrm>
            <a:off x="6553126" y="1409405"/>
            <a:ext cx="1608267" cy="369332"/>
          </a:xfrm>
          <a:prstGeom prst="rect">
            <a:avLst/>
          </a:prstGeom>
          <a:noFill/>
        </p:spPr>
        <p:txBody>
          <a:bodyPr wrap="square" rtlCol="0">
            <a:spAutoFit/>
          </a:bodyPr>
          <a:lstStyle/>
          <a:p>
            <a:r>
              <a:rPr lang="en-CA" b="1" dirty="0">
                <a:solidFill>
                  <a:srgbClr val="002060"/>
                </a:solidFill>
              </a:rPr>
              <a:t>RESTful API</a:t>
            </a:r>
            <a:endParaRPr lang="en-FK" b="1" dirty="0">
              <a:solidFill>
                <a:srgbClr val="002060"/>
              </a:solidFill>
            </a:endParaRPr>
          </a:p>
        </p:txBody>
      </p:sp>
      <p:sp>
        <p:nvSpPr>
          <p:cNvPr id="28" name="TextBox 27">
            <a:extLst>
              <a:ext uri="{FF2B5EF4-FFF2-40B4-BE49-F238E27FC236}">
                <a16:creationId xmlns:a16="http://schemas.microsoft.com/office/drawing/2014/main" id="{CA901DE2-8CBC-4640-9084-595B4277D141}"/>
              </a:ext>
            </a:extLst>
          </p:cNvPr>
          <p:cNvSpPr txBox="1"/>
          <p:nvPr/>
        </p:nvSpPr>
        <p:spPr>
          <a:xfrm>
            <a:off x="5188336" y="2980008"/>
            <a:ext cx="1999704" cy="338554"/>
          </a:xfrm>
          <a:prstGeom prst="rect">
            <a:avLst/>
          </a:prstGeom>
          <a:noFill/>
        </p:spPr>
        <p:txBody>
          <a:bodyPr wrap="square" rtlCol="0">
            <a:spAutoFit/>
          </a:bodyPr>
          <a:lstStyle/>
          <a:p>
            <a:r>
              <a:rPr lang="en-CA" sz="1600" b="1" dirty="0">
                <a:solidFill>
                  <a:srgbClr val="002060"/>
                </a:solidFill>
              </a:rPr>
              <a:t>NETCONF protocol</a:t>
            </a:r>
            <a:endParaRPr lang="en-FK" sz="1600" b="1" dirty="0">
              <a:solidFill>
                <a:srgbClr val="002060"/>
              </a:solidFill>
            </a:endParaRPr>
          </a:p>
        </p:txBody>
      </p:sp>
      <p:cxnSp>
        <p:nvCxnSpPr>
          <p:cNvPr id="30" name="Straight Arrow Connector 29">
            <a:extLst>
              <a:ext uri="{FF2B5EF4-FFF2-40B4-BE49-F238E27FC236}">
                <a16:creationId xmlns:a16="http://schemas.microsoft.com/office/drawing/2014/main" id="{22DDAF35-2FDC-4759-843A-D7843763E983}"/>
              </a:ext>
            </a:extLst>
          </p:cNvPr>
          <p:cNvCxnSpPr>
            <a:cxnSpLocks/>
          </p:cNvCxnSpPr>
          <p:nvPr/>
        </p:nvCxnSpPr>
        <p:spPr>
          <a:xfrm flipV="1">
            <a:off x="7506902" y="4677614"/>
            <a:ext cx="0" cy="7784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BE6B100-74F4-4690-8C99-C7012A469EA8}"/>
              </a:ext>
            </a:extLst>
          </p:cNvPr>
          <p:cNvCxnSpPr>
            <a:cxnSpLocks/>
            <a:stCxn id="32" idx="0"/>
          </p:cNvCxnSpPr>
          <p:nvPr/>
        </p:nvCxnSpPr>
        <p:spPr>
          <a:xfrm flipV="1">
            <a:off x="4586631" y="4655309"/>
            <a:ext cx="0" cy="9057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2" name="Picture 6" descr="Cisco Router Commands | Ccna, Computer network, Network infrastructure">
            <a:extLst>
              <a:ext uri="{FF2B5EF4-FFF2-40B4-BE49-F238E27FC236}">
                <a16:creationId xmlns:a16="http://schemas.microsoft.com/office/drawing/2014/main" id="{559BD393-8109-414A-909A-1071605A23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1824" y="5561074"/>
            <a:ext cx="1009614" cy="841345"/>
          </a:xfrm>
          <a:prstGeom prst="rect">
            <a:avLst/>
          </a:prstGeom>
          <a:noFill/>
          <a:extLst>
            <a:ext uri="{909E8E84-426E-40DD-AFC4-6F175D3DCCD1}">
              <a14:hiddenFill xmlns:a14="http://schemas.microsoft.com/office/drawing/2010/main">
                <a:solidFill>
                  <a:srgbClr val="FFFFFF"/>
                </a:solidFill>
              </a14:hiddenFill>
            </a:ext>
          </a:extLst>
        </p:spPr>
      </p:pic>
      <p:sp>
        <p:nvSpPr>
          <p:cNvPr id="43" name="Flowchart: Alternate Process 42">
            <a:extLst>
              <a:ext uri="{FF2B5EF4-FFF2-40B4-BE49-F238E27FC236}">
                <a16:creationId xmlns:a16="http://schemas.microsoft.com/office/drawing/2014/main" id="{F4279AFA-7A38-46DA-AB15-3BBE6F5020E1}"/>
              </a:ext>
            </a:extLst>
          </p:cNvPr>
          <p:cNvSpPr/>
          <p:nvPr/>
        </p:nvSpPr>
        <p:spPr>
          <a:xfrm>
            <a:off x="6139739" y="2643426"/>
            <a:ext cx="1590974" cy="204715"/>
          </a:xfrm>
          <a:prstGeom prst="flowChartAlternateProcess">
            <a:avLst/>
          </a:prstGeom>
          <a:ln w="9525"/>
        </p:spPr>
        <p:style>
          <a:lnRef idx="1">
            <a:schemeClr val="accent5"/>
          </a:lnRef>
          <a:fillRef idx="2">
            <a:schemeClr val="accent5"/>
          </a:fillRef>
          <a:effectRef idx="1">
            <a:schemeClr val="accent5"/>
          </a:effectRef>
          <a:fontRef idx="minor">
            <a:schemeClr val="dk1"/>
          </a:fontRef>
        </p:style>
        <p:txBody>
          <a:bodyPr rtlCol="0" anchor="ctr"/>
          <a:lstStyle/>
          <a:p>
            <a:pPr algn="ctr"/>
            <a:r>
              <a:rPr lang="en-CA" dirty="0"/>
              <a:t>Driver</a:t>
            </a:r>
            <a:endParaRPr lang="en-FK" dirty="0"/>
          </a:p>
        </p:txBody>
      </p:sp>
      <p:pic>
        <p:nvPicPr>
          <p:cNvPr id="55" name="Picture 6" descr="Cisco Router Commands | Ccna, Computer network, Network infrastructure">
            <a:extLst>
              <a:ext uri="{FF2B5EF4-FFF2-40B4-BE49-F238E27FC236}">
                <a16:creationId xmlns:a16="http://schemas.microsoft.com/office/drawing/2014/main" id="{602BA4F0-BA1B-4043-8BE5-A45AFA6E24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8040" y="5456091"/>
            <a:ext cx="1009614" cy="841345"/>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6" descr="Cisco Router Commands | Ccna, Computer network, Network infrastructure">
            <a:extLst>
              <a:ext uri="{FF2B5EF4-FFF2-40B4-BE49-F238E27FC236}">
                <a16:creationId xmlns:a16="http://schemas.microsoft.com/office/drawing/2014/main" id="{6A879EAD-ABAB-469A-8F2C-02CDCB2C50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4932" y="6004339"/>
            <a:ext cx="1009614" cy="841345"/>
          </a:xfrm>
          <a:prstGeom prst="rect">
            <a:avLst/>
          </a:prstGeom>
          <a:noFill/>
          <a:extLst>
            <a:ext uri="{909E8E84-426E-40DD-AFC4-6F175D3DCCD1}">
              <a14:hiddenFill xmlns:a14="http://schemas.microsoft.com/office/drawing/2010/main">
                <a:solidFill>
                  <a:srgbClr val="FFFFFF"/>
                </a:solidFill>
              </a14:hiddenFill>
            </a:ext>
          </a:extLst>
        </p:spPr>
      </p:pic>
      <p:cxnSp>
        <p:nvCxnSpPr>
          <p:cNvPr id="54" name="Straight Arrow Connector 53">
            <a:extLst>
              <a:ext uri="{FF2B5EF4-FFF2-40B4-BE49-F238E27FC236}">
                <a16:creationId xmlns:a16="http://schemas.microsoft.com/office/drawing/2014/main" id="{927841A5-525B-4C64-867A-345D26E9A3E1}"/>
              </a:ext>
            </a:extLst>
          </p:cNvPr>
          <p:cNvCxnSpPr>
            <a:cxnSpLocks/>
            <a:endCxn id="55" idx="1"/>
          </p:cNvCxnSpPr>
          <p:nvPr/>
        </p:nvCxnSpPr>
        <p:spPr>
          <a:xfrm>
            <a:off x="5013044" y="5876764"/>
            <a:ext cx="217499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DE99958E-75DE-4A0D-82BC-F65C6FB34D28}"/>
              </a:ext>
            </a:extLst>
          </p:cNvPr>
          <p:cNvCxnSpPr>
            <a:cxnSpLocks/>
          </p:cNvCxnSpPr>
          <p:nvPr/>
        </p:nvCxnSpPr>
        <p:spPr>
          <a:xfrm>
            <a:off x="5013044" y="6041230"/>
            <a:ext cx="692700" cy="1873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24" name="Straight Arrow Connector 1023">
            <a:extLst>
              <a:ext uri="{FF2B5EF4-FFF2-40B4-BE49-F238E27FC236}">
                <a16:creationId xmlns:a16="http://schemas.microsoft.com/office/drawing/2014/main" id="{ADFC174A-A67D-4078-8AE3-050F9577D88C}"/>
              </a:ext>
            </a:extLst>
          </p:cNvPr>
          <p:cNvCxnSpPr>
            <a:cxnSpLocks/>
          </p:cNvCxnSpPr>
          <p:nvPr/>
        </p:nvCxnSpPr>
        <p:spPr>
          <a:xfrm flipH="1">
            <a:off x="6486257" y="6041230"/>
            <a:ext cx="799446" cy="1873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B809DDD-301C-FD06-3724-45A8ECCD56ED}"/>
              </a:ext>
            </a:extLst>
          </p:cNvPr>
          <p:cNvSpPr txBox="1"/>
          <p:nvPr/>
        </p:nvSpPr>
        <p:spPr>
          <a:xfrm>
            <a:off x="1013791" y="1204322"/>
            <a:ext cx="1868556" cy="338554"/>
          </a:xfrm>
          <a:prstGeom prst="rect">
            <a:avLst/>
          </a:prstGeom>
          <a:noFill/>
        </p:spPr>
        <p:txBody>
          <a:bodyPr wrap="square" rtlCol="0">
            <a:spAutoFit/>
          </a:bodyPr>
          <a:lstStyle/>
          <a:p>
            <a:pPr algn="ctr"/>
            <a:r>
              <a:rPr lang="en-US" sz="1600" dirty="0"/>
              <a:t>Figure 15</a:t>
            </a:r>
          </a:p>
        </p:txBody>
      </p:sp>
    </p:spTree>
    <p:extLst>
      <p:ext uri="{BB962C8B-B14F-4D97-AF65-F5344CB8AC3E}">
        <p14:creationId xmlns:p14="http://schemas.microsoft.com/office/powerpoint/2010/main" val="1653214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BECCBE8D-68FF-6104-8CD8-45E32773B515}"/>
              </a:ext>
            </a:extLst>
          </p:cNvPr>
          <p:cNvSpPr/>
          <p:nvPr/>
        </p:nvSpPr>
        <p:spPr>
          <a:xfrm>
            <a:off x="4997646" y="248479"/>
            <a:ext cx="1461053" cy="9144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ounded Rectangle 5">
            <a:extLst>
              <a:ext uri="{FF2B5EF4-FFF2-40B4-BE49-F238E27FC236}">
                <a16:creationId xmlns:a16="http://schemas.microsoft.com/office/drawing/2014/main" id="{2362D92D-2525-7903-979C-6E10D2F92ACD}"/>
              </a:ext>
            </a:extLst>
          </p:cNvPr>
          <p:cNvSpPr/>
          <p:nvPr/>
        </p:nvSpPr>
        <p:spPr>
          <a:xfrm>
            <a:off x="5087098" y="1023731"/>
            <a:ext cx="1272209" cy="139147"/>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Agent</a:t>
            </a:r>
          </a:p>
        </p:txBody>
      </p:sp>
      <p:sp>
        <p:nvSpPr>
          <p:cNvPr id="8" name="Rounded Rectangle 7">
            <a:extLst>
              <a:ext uri="{FF2B5EF4-FFF2-40B4-BE49-F238E27FC236}">
                <a16:creationId xmlns:a16="http://schemas.microsoft.com/office/drawing/2014/main" id="{085B96C5-8372-9D52-29CD-2C5FCD49E8DD}"/>
              </a:ext>
            </a:extLst>
          </p:cNvPr>
          <p:cNvSpPr/>
          <p:nvPr/>
        </p:nvSpPr>
        <p:spPr>
          <a:xfrm>
            <a:off x="7837900" y="3553239"/>
            <a:ext cx="1789044" cy="1401418"/>
          </a:xfrm>
          <a:prstGeom prst="round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F61CEEF8-036B-952C-C479-D7906A9B1DF2}"/>
              </a:ext>
            </a:extLst>
          </p:cNvPr>
          <p:cNvSpPr/>
          <p:nvPr/>
        </p:nvSpPr>
        <p:spPr>
          <a:xfrm>
            <a:off x="8916294" y="3796748"/>
            <a:ext cx="566531" cy="914400"/>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BV</a:t>
            </a:r>
          </a:p>
          <a:p>
            <a:pPr algn="ctr"/>
            <a:r>
              <a:rPr lang="en-US" sz="1200" dirty="0">
                <a:solidFill>
                  <a:schemeClr val="tx1"/>
                </a:solidFill>
              </a:rPr>
              <a:t>WSS</a:t>
            </a:r>
          </a:p>
        </p:txBody>
      </p:sp>
      <p:sp>
        <p:nvSpPr>
          <p:cNvPr id="10" name="Oval 9">
            <a:extLst>
              <a:ext uri="{FF2B5EF4-FFF2-40B4-BE49-F238E27FC236}">
                <a16:creationId xmlns:a16="http://schemas.microsoft.com/office/drawing/2014/main" id="{37FB99C7-0A89-F3B6-3841-B975E25F268C}"/>
              </a:ext>
            </a:extLst>
          </p:cNvPr>
          <p:cNvSpPr/>
          <p:nvPr/>
        </p:nvSpPr>
        <p:spPr>
          <a:xfrm>
            <a:off x="8342309" y="4129707"/>
            <a:ext cx="529339" cy="397565"/>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rPr>
              <a:t>VOA</a:t>
            </a:r>
          </a:p>
        </p:txBody>
      </p:sp>
      <p:sp>
        <p:nvSpPr>
          <p:cNvPr id="11" name="Triangle 10">
            <a:extLst>
              <a:ext uri="{FF2B5EF4-FFF2-40B4-BE49-F238E27FC236}">
                <a16:creationId xmlns:a16="http://schemas.microsoft.com/office/drawing/2014/main" id="{B2AF9087-FA54-5DFE-A540-8C144D353043}"/>
              </a:ext>
            </a:extLst>
          </p:cNvPr>
          <p:cNvSpPr/>
          <p:nvPr/>
        </p:nvSpPr>
        <p:spPr>
          <a:xfrm rot="5400000">
            <a:off x="7741013" y="4152052"/>
            <a:ext cx="641034" cy="308114"/>
          </a:xfrm>
          <a:prstGeom prst="triangle">
            <a:avLst>
              <a:gd name="adj" fmla="val 51075"/>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E4</a:t>
            </a:r>
            <a:endParaRPr lang="en-US" sz="1050" dirty="0">
              <a:solidFill>
                <a:schemeClr val="tx1"/>
              </a:solidFill>
            </a:endParaRPr>
          </a:p>
        </p:txBody>
      </p:sp>
      <p:sp>
        <p:nvSpPr>
          <p:cNvPr id="13" name="Rounded Rectangle 12">
            <a:extLst>
              <a:ext uri="{FF2B5EF4-FFF2-40B4-BE49-F238E27FC236}">
                <a16:creationId xmlns:a16="http://schemas.microsoft.com/office/drawing/2014/main" id="{FBB2BAB6-60B6-78B2-8B09-0B95E1BDDEBA}"/>
              </a:ext>
            </a:extLst>
          </p:cNvPr>
          <p:cNvSpPr/>
          <p:nvPr/>
        </p:nvSpPr>
        <p:spPr>
          <a:xfrm>
            <a:off x="1725600" y="3642692"/>
            <a:ext cx="1789044" cy="1401418"/>
          </a:xfrm>
          <a:prstGeom prst="round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F70A26F-B8C8-3405-699E-C2792D3ABBA5}"/>
              </a:ext>
            </a:extLst>
          </p:cNvPr>
          <p:cNvSpPr/>
          <p:nvPr/>
        </p:nvSpPr>
        <p:spPr>
          <a:xfrm>
            <a:off x="2485037" y="4129707"/>
            <a:ext cx="525398" cy="449749"/>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VOA</a:t>
            </a:r>
          </a:p>
        </p:txBody>
      </p:sp>
      <p:sp>
        <p:nvSpPr>
          <p:cNvPr id="18" name="Rounded Rectangle 17">
            <a:extLst>
              <a:ext uri="{FF2B5EF4-FFF2-40B4-BE49-F238E27FC236}">
                <a16:creationId xmlns:a16="http://schemas.microsoft.com/office/drawing/2014/main" id="{2A663751-DB87-B2AD-98BA-DE1B35A63DED}"/>
              </a:ext>
            </a:extLst>
          </p:cNvPr>
          <p:cNvSpPr/>
          <p:nvPr/>
        </p:nvSpPr>
        <p:spPr>
          <a:xfrm>
            <a:off x="4192244" y="3553236"/>
            <a:ext cx="2930546" cy="1873523"/>
          </a:xfrm>
          <a:prstGeom prst="round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7C80F567-4488-9DDF-F4C4-460A7A82392C}"/>
              </a:ext>
            </a:extLst>
          </p:cNvPr>
          <p:cNvSpPr/>
          <p:nvPr/>
        </p:nvSpPr>
        <p:spPr>
          <a:xfrm>
            <a:off x="4455465" y="3630265"/>
            <a:ext cx="1168673" cy="1453599"/>
          </a:xfrm>
          <a:prstGeom prst="roundRect">
            <a:avLst/>
          </a:prstGeom>
          <a:solidFill>
            <a:srgbClr val="D9D9D9"/>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a:extLst>
              <a:ext uri="{FF2B5EF4-FFF2-40B4-BE49-F238E27FC236}">
                <a16:creationId xmlns:a16="http://schemas.microsoft.com/office/drawing/2014/main" id="{EDCD6549-5A6F-F0D1-ECCD-71ADE336D195}"/>
              </a:ext>
            </a:extLst>
          </p:cNvPr>
          <p:cNvSpPr/>
          <p:nvPr/>
        </p:nvSpPr>
        <p:spPr>
          <a:xfrm>
            <a:off x="5792939" y="3642692"/>
            <a:ext cx="1260278" cy="1441171"/>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099A4083-0D32-E767-A4A6-494AE0FA7A61}"/>
              </a:ext>
            </a:extLst>
          </p:cNvPr>
          <p:cNvSpPr/>
          <p:nvPr/>
        </p:nvSpPr>
        <p:spPr>
          <a:xfrm>
            <a:off x="5016719" y="3920984"/>
            <a:ext cx="566531" cy="914400"/>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BV</a:t>
            </a:r>
          </a:p>
          <a:p>
            <a:pPr algn="ctr"/>
            <a:r>
              <a:rPr lang="en-US" sz="1200" dirty="0">
                <a:solidFill>
                  <a:schemeClr val="tx1"/>
                </a:solidFill>
              </a:rPr>
              <a:t>WSS</a:t>
            </a:r>
          </a:p>
        </p:txBody>
      </p:sp>
      <p:sp>
        <p:nvSpPr>
          <p:cNvPr id="27" name="Rounded Rectangle 26">
            <a:extLst>
              <a:ext uri="{FF2B5EF4-FFF2-40B4-BE49-F238E27FC236}">
                <a16:creationId xmlns:a16="http://schemas.microsoft.com/office/drawing/2014/main" id="{83C3A29B-5DBF-1469-ACF7-D61F04D9F527}"/>
              </a:ext>
            </a:extLst>
          </p:cNvPr>
          <p:cNvSpPr/>
          <p:nvPr/>
        </p:nvSpPr>
        <p:spPr>
          <a:xfrm>
            <a:off x="5833787" y="3920984"/>
            <a:ext cx="535216" cy="914400"/>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BV</a:t>
            </a:r>
          </a:p>
          <a:p>
            <a:pPr algn="ctr"/>
            <a:r>
              <a:rPr lang="en-US" sz="1200" dirty="0">
                <a:solidFill>
                  <a:schemeClr val="tx1"/>
                </a:solidFill>
              </a:rPr>
              <a:t>WSS</a:t>
            </a:r>
          </a:p>
        </p:txBody>
      </p:sp>
      <p:sp>
        <p:nvSpPr>
          <p:cNvPr id="28" name="Rounded Rectangle 27">
            <a:extLst>
              <a:ext uri="{FF2B5EF4-FFF2-40B4-BE49-F238E27FC236}">
                <a16:creationId xmlns:a16="http://schemas.microsoft.com/office/drawing/2014/main" id="{FB7F9D90-EC75-32AC-3AFC-82EB2A49A655}"/>
              </a:ext>
            </a:extLst>
          </p:cNvPr>
          <p:cNvSpPr/>
          <p:nvPr/>
        </p:nvSpPr>
        <p:spPr>
          <a:xfrm>
            <a:off x="4503588" y="4758357"/>
            <a:ext cx="397064" cy="131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a:solidFill>
                  <a:schemeClr val="tx1"/>
                </a:solidFill>
              </a:rPr>
              <a:t>mon</a:t>
            </a:r>
            <a:endParaRPr lang="en-US" sz="800" dirty="0">
              <a:solidFill>
                <a:schemeClr val="tx1"/>
              </a:solidFill>
            </a:endParaRPr>
          </a:p>
        </p:txBody>
      </p:sp>
      <p:sp>
        <p:nvSpPr>
          <p:cNvPr id="30" name="Rounded Rectangle 29">
            <a:extLst>
              <a:ext uri="{FF2B5EF4-FFF2-40B4-BE49-F238E27FC236}">
                <a16:creationId xmlns:a16="http://schemas.microsoft.com/office/drawing/2014/main" id="{8451530D-432D-F8F6-6D15-804ED5FBBA23}"/>
              </a:ext>
            </a:extLst>
          </p:cNvPr>
          <p:cNvSpPr/>
          <p:nvPr/>
        </p:nvSpPr>
        <p:spPr>
          <a:xfrm>
            <a:off x="6438575" y="4768295"/>
            <a:ext cx="397064" cy="131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a:solidFill>
                  <a:schemeClr val="tx1"/>
                </a:solidFill>
              </a:rPr>
              <a:t>mon</a:t>
            </a:r>
            <a:endParaRPr lang="en-US" sz="800" dirty="0">
              <a:solidFill>
                <a:schemeClr val="tx1"/>
              </a:solidFill>
            </a:endParaRPr>
          </a:p>
        </p:txBody>
      </p:sp>
      <p:sp>
        <p:nvSpPr>
          <p:cNvPr id="32" name="Rounded Rectangle 31">
            <a:extLst>
              <a:ext uri="{FF2B5EF4-FFF2-40B4-BE49-F238E27FC236}">
                <a16:creationId xmlns:a16="http://schemas.microsoft.com/office/drawing/2014/main" id="{8C541F24-D8DE-01E6-B849-F065407C9AAA}"/>
              </a:ext>
            </a:extLst>
          </p:cNvPr>
          <p:cNvSpPr/>
          <p:nvPr/>
        </p:nvSpPr>
        <p:spPr>
          <a:xfrm>
            <a:off x="8000940" y="5098775"/>
            <a:ext cx="550471" cy="2857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OSA</a:t>
            </a:r>
          </a:p>
        </p:txBody>
      </p:sp>
      <p:sp>
        <p:nvSpPr>
          <p:cNvPr id="33" name="Rounded Rectangle 32">
            <a:extLst>
              <a:ext uri="{FF2B5EF4-FFF2-40B4-BE49-F238E27FC236}">
                <a16:creationId xmlns:a16="http://schemas.microsoft.com/office/drawing/2014/main" id="{EA93CCE5-C9A5-F347-31E6-B258952ADC8B}"/>
              </a:ext>
            </a:extLst>
          </p:cNvPr>
          <p:cNvSpPr/>
          <p:nvPr/>
        </p:nvSpPr>
        <p:spPr>
          <a:xfrm>
            <a:off x="5378975" y="5215561"/>
            <a:ext cx="587239" cy="211199"/>
          </a:xfrm>
          <a:prstGeom prst="roundRect">
            <a:avLst/>
          </a:prstGeom>
          <a:solidFill>
            <a:srgbClr val="FFC1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Agent</a:t>
            </a:r>
          </a:p>
        </p:txBody>
      </p:sp>
      <p:sp>
        <p:nvSpPr>
          <p:cNvPr id="34" name="Oval 33">
            <a:extLst>
              <a:ext uri="{FF2B5EF4-FFF2-40B4-BE49-F238E27FC236}">
                <a16:creationId xmlns:a16="http://schemas.microsoft.com/office/drawing/2014/main" id="{2E5FD1F2-BE4F-F263-7BDA-8A500838A3DF}"/>
              </a:ext>
            </a:extLst>
          </p:cNvPr>
          <p:cNvSpPr/>
          <p:nvPr/>
        </p:nvSpPr>
        <p:spPr>
          <a:xfrm>
            <a:off x="5886701" y="5268360"/>
            <a:ext cx="147510" cy="105600"/>
          </a:xfrm>
          <a:prstGeom prst="ellipse">
            <a:avLst/>
          </a:prstGeom>
          <a:solidFill>
            <a:srgbClr val="F796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02B0C40C-532D-6BF7-DA4A-27D99D019385}"/>
              </a:ext>
            </a:extLst>
          </p:cNvPr>
          <p:cNvSpPr/>
          <p:nvPr/>
        </p:nvSpPr>
        <p:spPr>
          <a:xfrm>
            <a:off x="5310978" y="5268360"/>
            <a:ext cx="147510" cy="105600"/>
          </a:xfrm>
          <a:prstGeom prst="ellipse">
            <a:avLst/>
          </a:prstGeom>
          <a:solidFill>
            <a:srgbClr val="F796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698DE3E-8A97-CDB0-FA15-8FD18EB7B5B4}"/>
              </a:ext>
            </a:extLst>
          </p:cNvPr>
          <p:cNvSpPr/>
          <p:nvPr/>
        </p:nvSpPr>
        <p:spPr>
          <a:xfrm>
            <a:off x="8794128" y="1882216"/>
            <a:ext cx="683808" cy="708164"/>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COMB RX 3</a:t>
            </a:r>
          </a:p>
        </p:txBody>
      </p:sp>
      <p:sp>
        <p:nvSpPr>
          <p:cNvPr id="37" name="Rounded Rectangle 36">
            <a:extLst>
              <a:ext uri="{FF2B5EF4-FFF2-40B4-BE49-F238E27FC236}">
                <a16:creationId xmlns:a16="http://schemas.microsoft.com/office/drawing/2014/main" id="{07455872-D118-3E57-4115-F9B8DBB142BB}"/>
              </a:ext>
            </a:extLst>
          </p:cNvPr>
          <p:cNvSpPr/>
          <p:nvPr/>
        </p:nvSpPr>
        <p:spPr>
          <a:xfrm>
            <a:off x="8811837" y="1760457"/>
            <a:ext cx="649022" cy="155302"/>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Agent</a:t>
            </a:r>
          </a:p>
        </p:txBody>
      </p:sp>
      <p:sp>
        <p:nvSpPr>
          <p:cNvPr id="38" name="Rectangle 37">
            <a:extLst>
              <a:ext uri="{FF2B5EF4-FFF2-40B4-BE49-F238E27FC236}">
                <a16:creationId xmlns:a16="http://schemas.microsoft.com/office/drawing/2014/main" id="{1990A69B-A6D8-9D3D-166B-365C87EA344D}"/>
              </a:ext>
            </a:extLst>
          </p:cNvPr>
          <p:cNvSpPr/>
          <p:nvPr/>
        </p:nvSpPr>
        <p:spPr>
          <a:xfrm>
            <a:off x="5383694" y="1876001"/>
            <a:ext cx="712306" cy="708164"/>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COMB RX 2</a:t>
            </a:r>
          </a:p>
        </p:txBody>
      </p:sp>
      <p:sp>
        <p:nvSpPr>
          <p:cNvPr id="39" name="Rounded Rectangle 38">
            <a:extLst>
              <a:ext uri="{FF2B5EF4-FFF2-40B4-BE49-F238E27FC236}">
                <a16:creationId xmlns:a16="http://schemas.microsoft.com/office/drawing/2014/main" id="{94E24B2A-A713-4535-2BE2-ADFFA0266A8C}"/>
              </a:ext>
            </a:extLst>
          </p:cNvPr>
          <p:cNvSpPr/>
          <p:nvPr/>
        </p:nvSpPr>
        <p:spPr>
          <a:xfrm>
            <a:off x="5407630" y="1782823"/>
            <a:ext cx="668402" cy="176421"/>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Agent</a:t>
            </a:r>
          </a:p>
        </p:txBody>
      </p:sp>
      <p:sp>
        <p:nvSpPr>
          <p:cNvPr id="40" name="Rectangle 39">
            <a:extLst>
              <a:ext uri="{FF2B5EF4-FFF2-40B4-BE49-F238E27FC236}">
                <a16:creationId xmlns:a16="http://schemas.microsoft.com/office/drawing/2014/main" id="{DE53209B-809F-6E45-E928-E79E0B01BF72}"/>
              </a:ext>
            </a:extLst>
          </p:cNvPr>
          <p:cNvSpPr/>
          <p:nvPr/>
        </p:nvSpPr>
        <p:spPr>
          <a:xfrm>
            <a:off x="2181893" y="1863582"/>
            <a:ext cx="676383" cy="708164"/>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40ch COMB TX</a:t>
            </a:r>
          </a:p>
        </p:txBody>
      </p:sp>
      <p:sp>
        <p:nvSpPr>
          <p:cNvPr id="41" name="Rounded Rectangle 40">
            <a:extLst>
              <a:ext uri="{FF2B5EF4-FFF2-40B4-BE49-F238E27FC236}">
                <a16:creationId xmlns:a16="http://schemas.microsoft.com/office/drawing/2014/main" id="{BBE3AF98-312F-F10A-FEDC-423F17BEF7C3}"/>
              </a:ext>
            </a:extLst>
          </p:cNvPr>
          <p:cNvSpPr/>
          <p:nvPr/>
        </p:nvSpPr>
        <p:spPr>
          <a:xfrm>
            <a:off x="2192990" y="1738718"/>
            <a:ext cx="635048" cy="186355"/>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Agent</a:t>
            </a:r>
          </a:p>
        </p:txBody>
      </p:sp>
      <p:sp>
        <p:nvSpPr>
          <p:cNvPr id="44" name="Rectangle 43">
            <a:extLst>
              <a:ext uri="{FF2B5EF4-FFF2-40B4-BE49-F238E27FC236}">
                <a16:creationId xmlns:a16="http://schemas.microsoft.com/office/drawing/2014/main" id="{83475477-0FA0-3845-7184-5D14AC048345}"/>
              </a:ext>
            </a:extLst>
          </p:cNvPr>
          <p:cNvSpPr/>
          <p:nvPr/>
        </p:nvSpPr>
        <p:spPr>
          <a:xfrm>
            <a:off x="9650139" y="1876001"/>
            <a:ext cx="523617" cy="708164"/>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100G</a:t>
            </a:r>
          </a:p>
          <a:p>
            <a:pPr algn="ctr"/>
            <a:r>
              <a:rPr lang="en-US" sz="1100" dirty="0">
                <a:solidFill>
                  <a:schemeClr val="tx1"/>
                </a:solidFill>
              </a:rPr>
              <a:t>RX</a:t>
            </a:r>
          </a:p>
          <a:p>
            <a:pPr algn="ctr"/>
            <a:r>
              <a:rPr lang="en-US" sz="1100" dirty="0">
                <a:solidFill>
                  <a:schemeClr val="tx1"/>
                </a:solidFill>
              </a:rPr>
              <a:t>A</a:t>
            </a:r>
          </a:p>
        </p:txBody>
      </p:sp>
      <p:sp>
        <p:nvSpPr>
          <p:cNvPr id="45" name="Rounded Rectangle 44">
            <a:extLst>
              <a:ext uri="{FF2B5EF4-FFF2-40B4-BE49-F238E27FC236}">
                <a16:creationId xmlns:a16="http://schemas.microsoft.com/office/drawing/2014/main" id="{59DC1084-3E68-ED5E-B044-D7CF02D6587D}"/>
              </a:ext>
            </a:extLst>
          </p:cNvPr>
          <p:cNvSpPr/>
          <p:nvPr/>
        </p:nvSpPr>
        <p:spPr>
          <a:xfrm>
            <a:off x="9643590" y="1754247"/>
            <a:ext cx="536713" cy="186355"/>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Agent</a:t>
            </a:r>
          </a:p>
        </p:txBody>
      </p:sp>
      <p:pic>
        <p:nvPicPr>
          <p:cNvPr id="54" name="Picture 4" descr="ONOS - Wikipedia">
            <a:extLst>
              <a:ext uri="{FF2B5EF4-FFF2-40B4-BE49-F238E27FC236}">
                <a16:creationId xmlns:a16="http://schemas.microsoft.com/office/drawing/2014/main" id="{96FFD712-8024-C31E-96AC-EA1F9A8B7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9102" y="273136"/>
            <a:ext cx="808200" cy="70586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piral Cable Icon, Outline Style Stock Illustration - Illustration of cable,  audio: 124694369">
            <a:extLst>
              <a:ext uri="{FF2B5EF4-FFF2-40B4-BE49-F238E27FC236}">
                <a16:creationId xmlns:a16="http://schemas.microsoft.com/office/drawing/2014/main" id="{AA53151A-006D-1929-4733-8C7FD34C71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9882" y="4204206"/>
            <a:ext cx="457576" cy="457576"/>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2" descr="Spiral Cable Icon, Outline Style Stock Illustration - Illustration of cable,  audio: 124694369">
            <a:extLst>
              <a:ext uri="{FF2B5EF4-FFF2-40B4-BE49-F238E27FC236}">
                <a16:creationId xmlns:a16="http://schemas.microsoft.com/office/drawing/2014/main" id="{1D9E9DD4-3BA7-E8B7-5A99-04CE708D7A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1289" y="4169050"/>
            <a:ext cx="457576" cy="457576"/>
          </a:xfrm>
          <a:prstGeom prst="rect">
            <a:avLst/>
          </a:prstGeom>
          <a:noFill/>
          <a:extLst>
            <a:ext uri="{909E8E84-426E-40DD-AFC4-6F175D3DCCD1}">
              <a14:hiddenFill xmlns:a14="http://schemas.microsoft.com/office/drawing/2010/main">
                <a:solidFill>
                  <a:srgbClr val="FFFFFF"/>
                </a:solidFill>
              </a14:hiddenFill>
            </a:ext>
          </a:extLst>
        </p:spPr>
      </p:pic>
      <p:cxnSp>
        <p:nvCxnSpPr>
          <p:cNvPr id="57" name="Straight Connector 56">
            <a:extLst>
              <a:ext uri="{FF2B5EF4-FFF2-40B4-BE49-F238E27FC236}">
                <a16:creationId xmlns:a16="http://schemas.microsoft.com/office/drawing/2014/main" id="{7EDCFA04-BE3E-1215-175E-B0704B7F5FED}"/>
              </a:ext>
            </a:extLst>
          </p:cNvPr>
          <p:cNvCxnSpPr>
            <a:cxnSpLocks/>
          </p:cNvCxnSpPr>
          <p:nvPr/>
        </p:nvCxnSpPr>
        <p:spPr>
          <a:xfrm flipV="1">
            <a:off x="1818362" y="1162878"/>
            <a:ext cx="3423614" cy="58267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FBD78C9-F38A-1187-0832-1BBA27F08FB6}"/>
              </a:ext>
            </a:extLst>
          </p:cNvPr>
          <p:cNvCxnSpPr>
            <a:cxnSpLocks/>
            <a:stCxn id="40" idx="3"/>
          </p:cNvCxnSpPr>
          <p:nvPr/>
        </p:nvCxnSpPr>
        <p:spPr>
          <a:xfrm flipV="1">
            <a:off x="2858276" y="1162878"/>
            <a:ext cx="2383700" cy="1054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20750A9-E009-9C48-B905-91CD994AADBC}"/>
              </a:ext>
            </a:extLst>
          </p:cNvPr>
          <p:cNvCxnSpPr>
            <a:cxnSpLocks/>
          </p:cNvCxnSpPr>
          <p:nvPr/>
        </p:nvCxnSpPr>
        <p:spPr>
          <a:xfrm flipV="1">
            <a:off x="3185606" y="1162878"/>
            <a:ext cx="2125372" cy="2307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13A0407-E564-5129-246C-954BE58907F1}"/>
              </a:ext>
            </a:extLst>
          </p:cNvPr>
          <p:cNvCxnSpPr>
            <a:cxnSpLocks/>
          </p:cNvCxnSpPr>
          <p:nvPr/>
        </p:nvCxnSpPr>
        <p:spPr>
          <a:xfrm flipV="1">
            <a:off x="4606208" y="1162878"/>
            <a:ext cx="704770" cy="2305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5" name="Straight Connector 1024">
            <a:extLst>
              <a:ext uri="{FF2B5EF4-FFF2-40B4-BE49-F238E27FC236}">
                <a16:creationId xmlns:a16="http://schemas.microsoft.com/office/drawing/2014/main" id="{AC7A458E-3F6A-1A02-3CFF-2C0A96B8141A}"/>
              </a:ext>
            </a:extLst>
          </p:cNvPr>
          <p:cNvCxnSpPr>
            <a:cxnSpLocks/>
            <a:stCxn id="39" idx="0"/>
            <a:endCxn id="6" idx="2"/>
          </p:cNvCxnSpPr>
          <p:nvPr/>
        </p:nvCxnSpPr>
        <p:spPr>
          <a:xfrm flipH="1" flipV="1">
            <a:off x="5723203" y="1162878"/>
            <a:ext cx="18628" cy="619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8" name="Straight Connector 1027">
            <a:extLst>
              <a:ext uri="{FF2B5EF4-FFF2-40B4-BE49-F238E27FC236}">
                <a16:creationId xmlns:a16="http://schemas.microsoft.com/office/drawing/2014/main" id="{CB643F0E-1D6C-D6E8-41A6-C6460282E40D}"/>
              </a:ext>
            </a:extLst>
          </p:cNvPr>
          <p:cNvCxnSpPr>
            <a:stCxn id="6" idx="2"/>
          </p:cNvCxnSpPr>
          <p:nvPr/>
        </p:nvCxnSpPr>
        <p:spPr>
          <a:xfrm>
            <a:off x="5723203" y="1162878"/>
            <a:ext cx="2338327" cy="2266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0" name="Straight Connector 1029">
            <a:extLst>
              <a:ext uri="{FF2B5EF4-FFF2-40B4-BE49-F238E27FC236}">
                <a16:creationId xmlns:a16="http://schemas.microsoft.com/office/drawing/2014/main" id="{D55F8C14-B13A-A719-46F2-DBC20B69D8A0}"/>
              </a:ext>
            </a:extLst>
          </p:cNvPr>
          <p:cNvCxnSpPr>
            <a:cxnSpLocks/>
            <a:stCxn id="6" idx="2"/>
            <a:endCxn id="37" idx="0"/>
          </p:cNvCxnSpPr>
          <p:nvPr/>
        </p:nvCxnSpPr>
        <p:spPr>
          <a:xfrm>
            <a:off x="5723203" y="1162878"/>
            <a:ext cx="3413145" cy="597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2" name="Straight Connector 1031">
            <a:extLst>
              <a:ext uri="{FF2B5EF4-FFF2-40B4-BE49-F238E27FC236}">
                <a16:creationId xmlns:a16="http://schemas.microsoft.com/office/drawing/2014/main" id="{D8EE0711-561E-467F-93B9-845D9A36F867}"/>
              </a:ext>
            </a:extLst>
          </p:cNvPr>
          <p:cNvCxnSpPr>
            <a:cxnSpLocks/>
            <a:stCxn id="6" idx="2"/>
            <a:endCxn id="45" idx="0"/>
          </p:cNvCxnSpPr>
          <p:nvPr/>
        </p:nvCxnSpPr>
        <p:spPr>
          <a:xfrm>
            <a:off x="5723203" y="1162878"/>
            <a:ext cx="4188744" cy="591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4" name="Straight Arrow Connector 1033">
            <a:extLst>
              <a:ext uri="{FF2B5EF4-FFF2-40B4-BE49-F238E27FC236}">
                <a16:creationId xmlns:a16="http://schemas.microsoft.com/office/drawing/2014/main" id="{7C14A681-11A8-1FC8-8E64-D7A12CED1161}"/>
              </a:ext>
            </a:extLst>
          </p:cNvPr>
          <p:cNvCxnSpPr>
            <a:cxnSpLocks/>
          </p:cNvCxnSpPr>
          <p:nvPr/>
        </p:nvCxnSpPr>
        <p:spPr>
          <a:xfrm>
            <a:off x="1222325" y="2584165"/>
            <a:ext cx="524101" cy="128090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A3909F7-92C6-041B-898A-2297A4FB5CE6}"/>
              </a:ext>
            </a:extLst>
          </p:cNvPr>
          <p:cNvCxnSpPr>
            <a:cxnSpLocks/>
          </p:cNvCxnSpPr>
          <p:nvPr/>
        </p:nvCxnSpPr>
        <p:spPr>
          <a:xfrm>
            <a:off x="1830867" y="2563050"/>
            <a:ext cx="232662" cy="13020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4709BD2D-54D7-3F27-185D-3D2D3A2E3EB7}"/>
              </a:ext>
            </a:extLst>
          </p:cNvPr>
          <p:cNvCxnSpPr>
            <a:cxnSpLocks/>
            <a:stCxn id="40" idx="2"/>
          </p:cNvCxnSpPr>
          <p:nvPr/>
        </p:nvCxnSpPr>
        <p:spPr>
          <a:xfrm flipH="1">
            <a:off x="2209221" y="2571746"/>
            <a:ext cx="310864" cy="122500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44" name="Straight Arrow Connector 1043">
            <a:extLst>
              <a:ext uri="{FF2B5EF4-FFF2-40B4-BE49-F238E27FC236}">
                <a16:creationId xmlns:a16="http://schemas.microsoft.com/office/drawing/2014/main" id="{9DB0429F-A8C1-F811-1042-5979FA05AEC1}"/>
              </a:ext>
            </a:extLst>
          </p:cNvPr>
          <p:cNvCxnSpPr>
            <a:cxnSpLocks/>
            <a:stCxn id="26" idx="0"/>
            <a:endCxn id="38" idx="2"/>
          </p:cNvCxnSpPr>
          <p:nvPr/>
        </p:nvCxnSpPr>
        <p:spPr>
          <a:xfrm flipV="1">
            <a:off x="5299985" y="2584165"/>
            <a:ext cx="439862" cy="1336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6" name="Straight Arrow Connector 1045">
            <a:extLst>
              <a:ext uri="{FF2B5EF4-FFF2-40B4-BE49-F238E27FC236}">
                <a16:creationId xmlns:a16="http://schemas.microsoft.com/office/drawing/2014/main" id="{E7E357D5-1C3B-2801-DC8D-3A62AC63B721}"/>
              </a:ext>
            </a:extLst>
          </p:cNvPr>
          <p:cNvCxnSpPr>
            <a:cxnSpLocks/>
            <a:stCxn id="26" idx="1"/>
          </p:cNvCxnSpPr>
          <p:nvPr/>
        </p:nvCxnSpPr>
        <p:spPr>
          <a:xfrm flipH="1">
            <a:off x="4724152" y="4378184"/>
            <a:ext cx="292567" cy="354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0" name="Straight Arrow Connector 1049">
            <a:extLst>
              <a:ext uri="{FF2B5EF4-FFF2-40B4-BE49-F238E27FC236}">
                <a16:creationId xmlns:a16="http://schemas.microsoft.com/office/drawing/2014/main" id="{8D7D0008-CBD0-C03C-AD2F-7FA13B2AE72E}"/>
              </a:ext>
            </a:extLst>
          </p:cNvPr>
          <p:cNvCxnSpPr>
            <a:cxnSpLocks/>
            <a:stCxn id="10" idx="7"/>
          </p:cNvCxnSpPr>
          <p:nvPr/>
        </p:nvCxnSpPr>
        <p:spPr>
          <a:xfrm flipV="1">
            <a:off x="8794128" y="3985589"/>
            <a:ext cx="112309" cy="202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2" name="Straight Arrow Connector 1051">
            <a:extLst>
              <a:ext uri="{FF2B5EF4-FFF2-40B4-BE49-F238E27FC236}">
                <a16:creationId xmlns:a16="http://schemas.microsoft.com/office/drawing/2014/main" id="{7E7804FD-3A8F-0AB0-469F-BE6128B8D4EF}"/>
              </a:ext>
            </a:extLst>
          </p:cNvPr>
          <p:cNvCxnSpPr>
            <a:cxnSpLocks/>
            <a:stCxn id="9" idx="0"/>
            <a:endCxn id="44" idx="2"/>
          </p:cNvCxnSpPr>
          <p:nvPr/>
        </p:nvCxnSpPr>
        <p:spPr>
          <a:xfrm flipV="1">
            <a:off x="9199560" y="2584165"/>
            <a:ext cx="712388" cy="1212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4" name="Straight Arrow Connector 1053">
            <a:extLst>
              <a:ext uri="{FF2B5EF4-FFF2-40B4-BE49-F238E27FC236}">
                <a16:creationId xmlns:a16="http://schemas.microsoft.com/office/drawing/2014/main" id="{4C3F1C6D-90A2-5ED5-86AC-E76604DCB707}"/>
              </a:ext>
            </a:extLst>
          </p:cNvPr>
          <p:cNvCxnSpPr>
            <a:cxnSpLocks/>
          </p:cNvCxnSpPr>
          <p:nvPr/>
        </p:nvCxnSpPr>
        <p:spPr>
          <a:xfrm flipV="1">
            <a:off x="9650140" y="2623928"/>
            <a:ext cx="809833" cy="1000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6" name="Straight Arrow Connector 1055">
            <a:extLst>
              <a:ext uri="{FF2B5EF4-FFF2-40B4-BE49-F238E27FC236}">
                <a16:creationId xmlns:a16="http://schemas.microsoft.com/office/drawing/2014/main" id="{D3472755-8E19-6573-A26B-7A795FF3CC34}"/>
              </a:ext>
            </a:extLst>
          </p:cNvPr>
          <p:cNvCxnSpPr>
            <a:cxnSpLocks/>
            <a:stCxn id="9" idx="0"/>
            <a:endCxn id="36" idx="2"/>
          </p:cNvCxnSpPr>
          <p:nvPr/>
        </p:nvCxnSpPr>
        <p:spPr>
          <a:xfrm flipH="1" flipV="1">
            <a:off x="9136032" y="2590380"/>
            <a:ext cx="63528" cy="1206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8" name="Straight Arrow Connector 1057">
            <a:extLst>
              <a:ext uri="{FF2B5EF4-FFF2-40B4-BE49-F238E27FC236}">
                <a16:creationId xmlns:a16="http://schemas.microsoft.com/office/drawing/2014/main" id="{265A469A-05C8-DBEC-ADE9-6AB89F40AF4D}"/>
              </a:ext>
            </a:extLst>
          </p:cNvPr>
          <p:cNvCxnSpPr>
            <a:cxnSpLocks/>
            <a:stCxn id="11" idx="0"/>
          </p:cNvCxnSpPr>
          <p:nvPr/>
        </p:nvCxnSpPr>
        <p:spPr>
          <a:xfrm>
            <a:off x="8215587" y="4313000"/>
            <a:ext cx="121178" cy="304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0" name="Straight Arrow Connector 1059">
            <a:extLst>
              <a:ext uri="{FF2B5EF4-FFF2-40B4-BE49-F238E27FC236}">
                <a16:creationId xmlns:a16="http://schemas.microsoft.com/office/drawing/2014/main" id="{3E0158E5-7447-218A-DA05-A6C9C673424C}"/>
              </a:ext>
            </a:extLst>
          </p:cNvPr>
          <p:cNvCxnSpPr/>
          <p:nvPr/>
        </p:nvCxnSpPr>
        <p:spPr>
          <a:xfrm>
            <a:off x="8276176" y="4332123"/>
            <a:ext cx="0" cy="7119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Triangle 111">
            <a:extLst>
              <a:ext uri="{FF2B5EF4-FFF2-40B4-BE49-F238E27FC236}">
                <a16:creationId xmlns:a16="http://schemas.microsoft.com/office/drawing/2014/main" id="{9BFC62E5-2E43-BB52-4BDD-EB37551CB1C5}"/>
              </a:ext>
            </a:extLst>
          </p:cNvPr>
          <p:cNvSpPr/>
          <p:nvPr/>
        </p:nvSpPr>
        <p:spPr>
          <a:xfrm rot="5400000">
            <a:off x="6413849" y="4164493"/>
            <a:ext cx="641034" cy="308114"/>
          </a:xfrm>
          <a:prstGeom prst="triangle">
            <a:avLst>
              <a:gd name="adj" fmla="val 51075"/>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E3</a:t>
            </a:r>
            <a:endParaRPr lang="en-US" sz="1050" dirty="0">
              <a:solidFill>
                <a:schemeClr val="tx1"/>
              </a:solidFill>
            </a:endParaRPr>
          </a:p>
        </p:txBody>
      </p:sp>
      <p:sp>
        <p:nvSpPr>
          <p:cNvPr id="113" name="Triangle 112">
            <a:extLst>
              <a:ext uri="{FF2B5EF4-FFF2-40B4-BE49-F238E27FC236}">
                <a16:creationId xmlns:a16="http://schemas.microsoft.com/office/drawing/2014/main" id="{6E4A2593-F519-50D9-9957-DCFB706F4EAA}"/>
              </a:ext>
            </a:extLst>
          </p:cNvPr>
          <p:cNvSpPr/>
          <p:nvPr/>
        </p:nvSpPr>
        <p:spPr>
          <a:xfrm rot="5400000">
            <a:off x="4458633" y="4187208"/>
            <a:ext cx="641034" cy="308114"/>
          </a:xfrm>
          <a:prstGeom prst="triangle">
            <a:avLst>
              <a:gd name="adj" fmla="val 51075"/>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E2</a:t>
            </a:r>
          </a:p>
        </p:txBody>
      </p:sp>
      <p:sp>
        <p:nvSpPr>
          <p:cNvPr id="114" name="Triangle 113">
            <a:extLst>
              <a:ext uri="{FF2B5EF4-FFF2-40B4-BE49-F238E27FC236}">
                <a16:creationId xmlns:a16="http://schemas.microsoft.com/office/drawing/2014/main" id="{A14FC214-8E34-F591-F450-EDFCD40650C0}"/>
              </a:ext>
            </a:extLst>
          </p:cNvPr>
          <p:cNvSpPr/>
          <p:nvPr/>
        </p:nvSpPr>
        <p:spPr>
          <a:xfrm rot="5400000">
            <a:off x="2943841" y="4203007"/>
            <a:ext cx="641034" cy="308114"/>
          </a:xfrm>
          <a:prstGeom prst="triangle">
            <a:avLst>
              <a:gd name="adj" fmla="val 51075"/>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E1</a:t>
            </a:r>
            <a:endParaRPr lang="en-US" sz="1050" dirty="0">
              <a:solidFill>
                <a:schemeClr val="tx1"/>
              </a:solidFill>
            </a:endParaRPr>
          </a:p>
        </p:txBody>
      </p:sp>
      <p:sp>
        <p:nvSpPr>
          <p:cNvPr id="118" name="Rounded Rectangle 117">
            <a:extLst>
              <a:ext uri="{FF2B5EF4-FFF2-40B4-BE49-F238E27FC236}">
                <a16:creationId xmlns:a16="http://schemas.microsoft.com/office/drawing/2014/main" id="{91B72428-BF27-8389-8FD2-A52D9FB485E6}"/>
              </a:ext>
            </a:extLst>
          </p:cNvPr>
          <p:cNvSpPr/>
          <p:nvPr/>
        </p:nvSpPr>
        <p:spPr>
          <a:xfrm>
            <a:off x="1780263" y="3865074"/>
            <a:ext cx="566531" cy="914400"/>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BV</a:t>
            </a:r>
          </a:p>
          <a:p>
            <a:pPr algn="ctr"/>
            <a:r>
              <a:rPr lang="en-US" sz="1400" dirty="0">
                <a:solidFill>
                  <a:schemeClr val="tx1"/>
                </a:solidFill>
              </a:rPr>
              <a:t>WSS</a:t>
            </a:r>
          </a:p>
        </p:txBody>
      </p:sp>
      <p:sp>
        <p:nvSpPr>
          <p:cNvPr id="124" name="Rectangle 123">
            <a:extLst>
              <a:ext uri="{FF2B5EF4-FFF2-40B4-BE49-F238E27FC236}">
                <a16:creationId xmlns:a16="http://schemas.microsoft.com/office/drawing/2014/main" id="{6241B078-84CE-E5D5-3194-03D26E84BC0C}"/>
              </a:ext>
            </a:extLst>
          </p:cNvPr>
          <p:cNvSpPr/>
          <p:nvPr/>
        </p:nvSpPr>
        <p:spPr>
          <a:xfrm>
            <a:off x="10239857" y="1869780"/>
            <a:ext cx="523617" cy="708164"/>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100G</a:t>
            </a:r>
          </a:p>
          <a:p>
            <a:pPr algn="ctr"/>
            <a:r>
              <a:rPr lang="en-US" sz="1100" dirty="0">
                <a:solidFill>
                  <a:schemeClr val="tx1"/>
                </a:solidFill>
              </a:rPr>
              <a:t>RX</a:t>
            </a:r>
          </a:p>
          <a:p>
            <a:pPr algn="ctr"/>
            <a:r>
              <a:rPr lang="en-US" sz="1100" dirty="0">
                <a:solidFill>
                  <a:schemeClr val="tx1"/>
                </a:solidFill>
              </a:rPr>
              <a:t>B</a:t>
            </a:r>
          </a:p>
        </p:txBody>
      </p:sp>
      <p:sp>
        <p:nvSpPr>
          <p:cNvPr id="125" name="Rounded Rectangle 124">
            <a:extLst>
              <a:ext uri="{FF2B5EF4-FFF2-40B4-BE49-F238E27FC236}">
                <a16:creationId xmlns:a16="http://schemas.microsoft.com/office/drawing/2014/main" id="{2B5F7715-A120-A1CC-AF05-571E6D65FBEC}"/>
              </a:ext>
            </a:extLst>
          </p:cNvPr>
          <p:cNvSpPr/>
          <p:nvPr/>
        </p:nvSpPr>
        <p:spPr>
          <a:xfrm>
            <a:off x="10233308" y="1748026"/>
            <a:ext cx="536713" cy="186355"/>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Agent</a:t>
            </a:r>
          </a:p>
        </p:txBody>
      </p:sp>
      <p:sp>
        <p:nvSpPr>
          <p:cNvPr id="126" name="Rectangle 125">
            <a:extLst>
              <a:ext uri="{FF2B5EF4-FFF2-40B4-BE49-F238E27FC236}">
                <a16:creationId xmlns:a16="http://schemas.microsoft.com/office/drawing/2014/main" id="{1F688A5A-C981-99AD-717C-C53124536687}"/>
              </a:ext>
            </a:extLst>
          </p:cNvPr>
          <p:cNvSpPr/>
          <p:nvPr/>
        </p:nvSpPr>
        <p:spPr>
          <a:xfrm>
            <a:off x="907511" y="1876001"/>
            <a:ext cx="523617" cy="708164"/>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100G</a:t>
            </a:r>
          </a:p>
          <a:p>
            <a:pPr algn="ctr"/>
            <a:r>
              <a:rPr lang="en-US" sz="1050" dirty="0">
                <a:solidFill>
                  <a:schemeClr val="tx1"/>
                </a:solidFill>
              </a:rPr>
              <a:t>RX</a:t>
            </a:r>
          </a:p>
          <a:p>
            <a:pPr algn="ctr"/>
            <a:r>
              <a:rPr lang="en-US" sz="1050" dirty="0">
                <a:solidFill>
                  <a:schemeClr val="tx1"/>
                </a:solidFill>
              </a:rPr>
              <a:t>A</a:t>
            </a:r>
            <a:endParaRPr lang="en-US" dirty="0">
              <a:solidFill>
                <a:schemeClr val="tx1"/>
              </a:solidFill>
            </a:endParaRPr>
          </a:p>
        </p:txBody>
      </p:sp>
      <p:sp>
        <p:nvSpPr>
          <p:cNvPr id="127" name="Rounded Rectangle 126">
            <a:extLst>
              <a:ext uri="{FF2B5EF4-FFF2-40B4-BE49-F238E27FC236}">
                <a16:creationId xmlns:a16="http://schemas.microsoft.com/office/drawing/2014/main" id="{E7FC638A-80D8-226D-81DE-895AF521FC67}"/>
              </a:ext>
            </a:extLst>
          </p:cNvPr>
          <p:cNvSpPr/>
          <p:nvPr/>
        </p:nvSpPr>
        <p:spPr>
          <a:xfrm>
            <a:off x="900962" y="1754247"/>
            <a:ext cx="536713" cy="186355"/>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Agent</a:t>
            </a:r>
          </a:p>
        </p:txBody>
      </p:sp>
      <p:sp>
        <p:nvSpPr>
          <p:cNvPr id="128" name="Rectangle 127">
            <a:extLst>
              <a:ext uri="{FF2B5EF4-FFF2-40B4-BE49-F238E27FC236}">
                <a16:creationId xmlns:a16="http://schemas.microsoft.com/office/drawing/2014/main" id="{D125EA55-2ABF-38D0-7B40-F30777E21511}"/>
              </a:ext>
            </a:extLst>
          </p:cNvPr>
          <p:cNvSpPr/>
          <p:nvPr/>
        </p:nvSpPr>
        <p:spPr>
          <a:xfrm>
            <a:off x="1503778" y="1882211"/>
            <a:ext cx="523617" cy="708164"/>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100G</a:t>
            </a:r>
          </a:p>
          <a:p>
            <a:pPr algn="ctr"/>
            <a:r>
              <a:rPr lang="en-US" sz="1050" dirty="0">
                <a:solidFill>
                  <a:schemeClr val="tx1"/>
                </a:solidFill>
              </a:rPr>
              <a:t>RX</a:t>
            </a:r>
          </a:p>
          <a:p>
            <a:pPr algn="ctr"/>
            <a:r>
              <a:rPr lang="en-US" sz="1050" dirty="0">
                <a:solidFill>
                  <a:schemeClr val="tx1"/>
                </a:solidFill>
              </a:rPr>
              <a:t>B</a:t>
            </a:r>
          </a:p>
        </p:txBody>
      </p:sp>
      <p:sp>
        <p:nvSpPr>
          <p:cNvPr id="129" name="Rounded Rectangle 128">
            <a:extLst>
              <a:ext uri="{FF2B5EF4-FFF2-40B4-BE49-F238E27FC236}">
                <a16:creationId xmlns:a16="http://schemas.microsoft.com/office/drawing/2014/main" id="{B5219137-08B3-AFDB-81F5-8DFBA667C7D6}"/>
              </a:ext>
            </a:extLst>
          </p:cNvPr>
          <p:cNvSpPr/>
          <p:nvPr/>
        </p:nvSpPr>
        <p:spPr>
          <a:xfrm>
            <a:off x="1497229" y="1760457"/>
            <a:ext cx="536713" cy="186355"/>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Agent</a:t>
            </a:r>
          </a:p>
        </p:txBody>
      </p:sp>
      <p:sp>
        <p:nvSpPr>
          <p:cNvPr id="137" name="Rounded Rectangle 136">
            <a:extLst>
              <a:ext uri="{FF2B5EF4-FFF2-40B4-BE49-F238E27FC236}">
                <a16:creationId xmlns:a16="http://schemas.microsoft.com/office/drawing/2014/main" id="{9EA511B3-66DE-29C1-E27E-899680370FC1}"/>
              </a:ext>
            </a:extLst>
          </p:cNvPr>
          <p:cNvSpPr/>
          <p:nvPr/>
        </p:nvSpPr>
        <p:spPr>
          <a:xfrm>
            <a:off x="2792861" y="3468133"/>
            <a:ext cx="668402" cy="176421"/>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Agent</a:t>
            </a:r>
          </a:p>
        </p:txBody>
      </p:sp>
      <p:sp>
        <p:nvSpPr>
          <p:cNvPr id="138" name="Rounded Rectangle 137">
            <a:extLst>
              <a:ext uri="{FF2B5EF4-FFF2-40B4-BE49-F238E27FC236}">
                <a16:creationId xmlns:a16="http://schemas.microsoft.com/office/drawing/2014/main" id="{F1B52645-BB95-AFFC-29A7-B51F973A5E28}"/>
              </a:ext>
            </a:extLst>
          </p:cNvPr>
          <p:cNvSpPr/>
          <p:nvPr/>
        </p:nvSpPr>
        <p:spPr>
          <a:xfrm>
            <a:off x="4278299" y="3427132"/>
            <a:ext cx="668402" cy="176421"/>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Agent</a:t>
            </a:r>
          </a:p>
        </p:txBody>
      </p:sp>
      <p:sp>
        <p:nvSpPr>
          <p:cNvPr id="139" name="Rounded Rectangle 138">
            <a:extLst>
              <a:ext uri="{FF2B5EF4-FFF2-40B4-BE49-F238E27FC236}">
                <a16:creationId xmlns:a16="http://schemas.microsoft.com/office/drawing/2014/main" id="{2A951030-3738-93C7-A435-F6B7369D8FDE}"/>
              </a:ext>
            </a:extLst>
          </p:cNvPr>
          <p:cNvSpPr/>
          <p:nvPr/>
        </p:nvSpPr>
        <p:spPr>
          <a:xfrm>
            <a:off x="6136627" y="3412843"/>
            <a:ext cx="668402" cy="176421"/>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Agent</a:t>
            </a:r>
          </a:p>
        </p:txBody>
      </p:sp>
      <p:sp>
        <p:nvSpPr>
          <p:cNvPr id="140" name="Rounded Rectangle 139">
            <a:extLst>
              <a:ext uri="{FF2B5EF4-FFF2-40B4-BE49-F238E27FC236}">
                <a16:creationId xmlns:a16="http://schemas.microsoft.com/office/drawing/2014/main" id="{6BAF8F45-1F87-643E-1877-7419DE688F01}"/>
              </a:ext>
            </a:extLst>
          </p:cNvPr>
          <p:cNvSpPr/>
          <p:nvPr/>
        </p:nvSpPr>
        <p:spPr>
          <a:xfrm>
            <a:off x="7824849" y="3458818"/>
            <a:ext cx="668402" cy="176421"/>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Agent</a:t>
            </a:r>
          </a:p>
        </p:txBody>
      </p:sp>
      <p:sp>
        <p:nvSpPr>
          <p:cNvPr id="148" name="Rounded Rectangle 147">
            <a:extLst>
              <a:ext uri="{FF2B5EF4-FFF2-40B4-BE49-F238E27FC236}">
                <a16:creationId xmlns:a16="http://schemas.microsoft.com/office/drawing/2014/main" id="{F97B3540-5159-73C4-5059-AE2E404CCA1E}"/>
              </a:ext>
            </a:extLst>
          </p:cNvPr>
          <p:cNvSpPr/>
          <p:nvPr/>
        </p:nvSpPr>
        <p:spPr>
          <a:xfrm>
            <a:off x="4222381" y="3817615"/>
            <a:ext cx="668402" cy="176421"/>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Agent</a:t>
            </a:r>
          </a:p>
        </p:txBody>
      </p:sp>
      <p:sp>
        <p:nvSpPr>
          <p:cNvPr id="149" name="Oval 148">
            <a:extLst>
              <a:ext uri="{FF2B5EF4-FFF2-40B4-BE49-F238E27FC236}">
                <a16:creationId xmlns:a16="http://schemas.microsoft.com/office/drawing/2014/main" id="{4F1BCDF6-55CB-C4AC-3EC7-232355621F0A}"/>
              </a:ext>
            </a:extLst>
          </p:cNvPr>
          <p:cNvSpPr/>
          <p:nvPr/>
        </p:nvSpPr>
        <p:spPr>
          <a:xfrm>
            <a:off x="4109644" y="3899980"/>
            <a:ext cx="147510" cy="105600"/>
          </a:xfrm>
          <a:prstGeom prst="ellipse">
            <a:avLst/>
          </a:prstGeom>
          <a:solidFill>
            <a:srgbClr val="F796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1BE30484-9271-E16D-1857-69BDBA7D256B}"/>
              </a:ext>
            </a:extLst>
          </p:cNvPr>
          <p:cNvSpPr txBox="1"/>
          <p:nvPr/>
        </p:nvSpPr>
        <p:spPr>
          <a:xfrm>
            <a:off x="7204074" y="3966791"/>
            <a:ext cx="512635" cy="246221"/>
          </a:xfrm>
          <a:prstGeom prst="rect">
            <a:avLst/>
          </a:prstGeom>
          <a:noFill/>
        </p:spPr>
        <p:txBody>
          <a:bodyPr wrap="square" rtlCol="0">
            <a:spAutoFit/>
          </a:bodyPr>
          <a:lstStyle/>
          <a:p>
            <a:r>
              <a:rPr lang="en-US" sz="1000" dirty="0"/>
              <a:t>80km</a:t>
            </a:r>
          </a:p>
        </p:txBody>
      </p:sp>
      <p:sp>
        <p:nvSpPr>
          <p:cNvPr id="151" name="TextBox 150">
            <a:extLst>
              <a:ext uri="{FF2B5EF4-FFF2-40B4-BE49-F238E27FC236}">
                <a16:creationId xmlns:a16="http://schemas.microsoft.com/office/drawing/2014/main" id="{E4C9E878-D4EA-D87C-5F8C-08F5FB689865}"/>
              </a:ext>
            </a:extLst>
          </p:cNvPr>
          <p:cNvSpPr txBox="1"/>
          <p:nvPr/>
        </p:nvSpPr>
        <p:spPr>
          <a:xfrm>
            <a:off x="3590169" y="3985589"/>
            <a:ext cx="512635" cy="246221"/>
          </a:xfrm>
          <a:prstGeom prst="rect">
            <a:avLst/>
          </a:prstGeom>
          <a:noFill/>
        </p:spPr>
        <p:txBody>
          <a:bodyPr wrap="square" rtlCol="0">
            <a:spAutoFit/>
          </a:bodyPr>
          <a:lstStyle/>
          <a:p>
            <a:r>
              <a:rPr lang="en-US" sz="1000" dirty="0"/>
              <a:t>80km</a:t>
            </a:r>
          </a:p>
        </p:txBody>
      </p:sp>
      <p:sp>
        <p:nvSpPr>
          <p:cNvPr id="152" name="TextBox 151">
            <a:extLst>
              <a:ext uri="{FF2B5EF4-FFF2-40B4-BE49-F238E27FC236}">
                <a16:creationId xmlns:a16="http://schemas.microsoft.com/office/drawing/2014/main" id="{34DBBA48-8BF9-1077-1434-38A140ECF757}"/>
              </a:ext>
            </a:extLst>
          </p:cNvPr>
          <p:cNvSpPr txBox="1"/>
          <p:nvPr/>
        </p:nvSpPr>
        <p:spPr>
          <a:xfrm>
            <a:off x="8989687" y="4951945"/>
            <a:ext cx="842604" cy="246221"/>
          </a:xfrm>
          <a:prstGeom prst="rect">
            <a:avLst/>
          </a:prstGeom>
          <a:noFill/>
        </p:spPr>
        <p:txBody>
          <a:bodyPr wrap="square" rtlCol="0">
            <a:spAutoFit/>
          </a:bodyPr>
          <a:lstStyle/>
          <a:p>
            <a:r>
              <a:rPr lang="en-US" sz="1000" dirty="0">
                <a:solidFill>
                  <a:schemeClr val="tx1">
                    <a:lumMod val="50000"/>
                    <a:lumOff val="50000"/>
                  </a:schemeClr>
                </a:solidFill>
              </a:rPr>
              <a:t>ROADM 3</a:t>
            </a:r>
          </a:p>
        </p:txBody>
      </p:sp>
      <p:sp>
        <p:nvSpPr>
          <p:cNvPr id="153" name="TextBox 152">
            <a:extLst>
              <a:ext uri="{FF2B5EF4-FFF2-40B4-BE49-F238E27FC236}">
                <a16:creationId xmlns:a16="http://schemas.microsoft.com/office/drawing/2014/main" id="{108C9A20-CB0C-E20E-09E6-716FD4AE232A}"/>
              </a:ext>
            </a:extLst>
          </p:cNvPr>
          <p:cNvSpPr txBox="1"/>
          <p:nvPr/>
        </p:nvSpPr>
        <p:spPr>
          <a:xfrm>
            <a:off x="3643594" y="5268360"/>
            <a:ext cx="842604" cy="246221"/>
          </a:xfrm>
          <a:prstGeom prst="rect">
            <a:avLst/>
          </a:prstGeom>
          <a:noFill/>
        </p:spPr>
        <p:txBody>
          <a:bodyPr wrap="square" rtlCol="0">
            <a:spAutoFit/>
          </a:bodyPr>
          <a:lstStyle/>
          <a:p>
            <a:r>
              <a:rPr lang="en-US" sz="1000" dirty="0">
                <a:solidFill>
                  <a:schemeClr val="tx1">
                    <a:lumMod val="50000"/>
                    <a:lumOff val="50000"/>
                  </a:schemeClr>
                </a:solidFill>
              </a:rPr>
              <a:t>ROADM 2</a:t>
            </a:r>
          </a:p>
        </p:txBody>
      </p:sp>
      <p:sp>
        <p:nvSpPr>
          <p:cNvPr id="154" name="TextBox 153">
            <a:extLst>
              <a:ext uri="{FF2B5EF4-FFF2-40B4-BE49-F238E27FC236}">
                <a16:creationId xmlns:a16="http://schemas.microsoft.com/office/drawing/2014/main" id="{290124ED-6482-DF80-5E8B-B9E494BD3293}"/>
              </a:ext>
            </a:extLst>
          </p:cNvPr>
          <p:cNvSpPr txBox="1"/>
          <p:nvPr/>
        </p:nvSpPr>
        <p:spPr>
          <a:xfrm>
            <a:off x="2406689" y="5083863"/>
            <a:ext cx="842604" cy="246221"/>
          </a:xfrm>
          <a:prstGeom prst="rect">
            <a:avLst/>
          </a:prstGeom>
          <a:noFill/>
        </p:spPr>
        <p:txBody>
          <a:bodyPr wrap="square" rtlCol="0">
            <a:spAutoFit/>
          </a:bodyPr>
          <a:lstStyle/>
          <a:p>
            <a:r>
              <a:rPr lang="en-US" sz="1000" dirty="0">
                <a:solidFill>
                  <a:schemeClr val="tx1">
                    <a:lumMod val="50000"/>
                    <a:lumOff val="50000"/>
                  </a:schemeClr>
                </a:solidFill>
              </a:rPr>
              <a:t>ROADM 1</a:t>
            </a:r>
          </a:p>
        </p:txBody>
      </p:sp>
      <p:cxnSp>
        <p:nvCxnSpPr>
          <p:cNvPr id="68" name="Straight Connector 67">
            <a:extLst>
              <a:ext uri="{FF2B5EF4-FFF2-40B4-BE49-F238E27FC236}">
                <a16:creationId xmlns:a16="http://schemas.microsoft.com/office/drawing/2014/main" id="{4300A9ED-52B5-BE87-1513-815F249B4E5D}"/>
              </a:ext>
            </a:extLst>
          </p:cNvPr>
          <p:cNvCxnSpPr>
            <a:cxnSpLocks/>
            <a:endCxn id="15" idx="2"/>
          </p:cNvCxnSpPr>
          <p:nvPr/>
        </p:nvCxnSpPr>
        <p:spPr>
          <a:xfrm flipV="1">
            <a:off x="2356651" y="4354582"/>
            <a:ext cx="128386" cy="86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FF61C5B-A979-6C45-941B-224E7B67D7E1}"/>
              </a:ext>
            </a:extLst>
          </p:cNvPr>
          <p:cNvCxnSpPr>
            <a:stCxn id="15" idx="6"/>
            <a:endCxn id="114" idx="3"/>
          </p:cNvCxnSpPr>
          <p:nvPr/>
        </p:nvCxnSpPr>
        <p:spPr>
          <a:xfrm>
            <a:off x="3010435" y="4354582"/>
            <a:ext cx="99866" cy="937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ED3CAB0-5EE7-9548-1928-2E85834B7F91}"/>
              </a:ext>
            </a:extLst>
          </p:cNvPr>
          <p:cNvCxnSpPr>
            <a:cxnSpLocks/>
          </p:cNvCxnSpPr>
          <p:nvPr/>
        </p:nvCxnSpPr>
        <p:spPr>
          <a:xfrm flipV="1">
            <a:off x="3432875" y="4361488"/>
            <a:ext cx="1206678" cy="1579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BE721761-754C-E260-166A-35173612C21B}"/>
              </a:ext>
            </a:extLst>
          </p:cNvPr>
          <p:cNvCxnSpPr>
            <a:cxnSpLocks/>
            <a:stCxn id="112" idx="0"/>
          </p:cNvCxnSpPr>
          <p:nvPr/>
        </p:nvCxnSpPr>
        <p:spPr>
          <a:xfrm>
            <a:off x="6888423" y="4325441"/>
            <a:ext cx="1257647" cy="668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BE05DD3B-3698-F97F-2C1C-A8ECEDDEB65B}"/>
              </a:ext>
            </a:extLst>
          </p:cNvPr>
          <p:cNvCxnSpPr>
            <a:cxnSpLocks/>
            <a:endCxn id="27" idx="3"/>
          </p:cNvCxnSpPr>
          <p:nvPr/>
        </p:nvCxnSpPr>
        <p:spPr>
          <a:xfrm flipH="1">
            <a:off x="6369003" y="4351476"/>
            <a:ext cx="176038" cy="267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C92C421-C55B-BCD0-5924-11BC6EF0EEA6}"/>
              </a:ext>
            </a:extLst>
          </p:cNvPr>
          <p:cNvCxnSpPr>
            <a:stCxn id="26" idx="3"/>
            <a:endCxn id="27" idx="1"/>
          </p:cNvCxnSpPr>
          <p:nvPr/>
        </p:nvCxnSpPr>
        <p:spPr>
          <a:xfrm>
            <a:off x="5583250" y="4378184"/>
            <a:ext cx="25053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B07B2E8C-92CB-9118-5FAA-0F651E00A8C4}"/>
              </a:ext>
            </a:extLst>
          </p:cNvPr>
          <p:cNvCxnSpPr>
            <a:endCxn id="26" idx="1"/>
          </p:cNvCxnSpPr>
          <p:nvPr/>
        </p:nvCxnSpPr>
        <p:spPr>
          <a:xfrm>
            <a:off x="4933207" y="4377287"/>
            <a:ext cx="83512" cy="89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5" name="Elbow Connector 84">
            <a:extLst>
              <a:ext uri="{FF2B5EF4-FFF2-40B4-BE49-F238E27FC236}">
                <a16:creationId xmlns:a16="http://schemas.microsoft.com/office/drawing/2014/main" id="{C07D53BD-8B16-EC08-4E81-D61D68C7950F}"/>
              </a:ext>
            </a:extLst>
          </p:cNvPr>
          <p:cNvCxnSpPr>
            <a:cxnSpLocks/>
            <a:stCxn id="149" idx="2"/>
            <a:endCxn id="35" idx="4"/>
          </p:cNvCxnSpPr>
          <p:nvPr/>
        </p:nvCxnSpPr>
        <p:spPr>
          <a:xfrm rot="10800000" flipH="1" flipV="1">
            <a:off x="4109643" y="3952780"/>
            <a:ext cx="1275089" cy="1421180"/>
          </a:xfrm>
          <a:prstGeom prst="bentConnector4">
            <a:avLst>
              <a:gd name="adj1" fmla="val -17928"/>
              <a:gd name="adj2" fmla="val 116085"/>
            </a:avLst>
          </a:prstGeom>
          <a:ln w="12700">
            <a:solidFill>
              <a:srgbClr val="F7964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1" name="Elbow Connector 90">
            <a:extLst>
              <a:ext uri="{FF2B5EF4-FFF2-40B4-BE49-F238E27FC236}">
                <a16:creationId xmlns:a16="http://schemas.microsoft.com/office/drawing/2014/main" id="{26564C15-9894-49C2-C437-B8D24B7FBB49}"/>
              </a:ext>
            </a:extLst>
          </p:cNvPr>
          <p:cNvCxnSpPr>
            <a:cxnSpLocks/>
            <a:stCxn id="33" idx="2"/>
            <a:endCxn id="139" idx="3"/>
          </p:cNvCxnSpPr>
          <p:nvPr/>
        </p:nvCxnSpPr>
        <p:spPr>
          <a:xfrm rot="5400000" flipH="1" flipV="1">
            <a:off x="5275959" y="3897690"/>
            <a:ext cx="1925706" cy="1132434"/>
          </a:xfrm>
          <a:prstGeom prst="bentConnector4">
            <a:avLst>
              <a:gd name="adj1" fmla="val -9339"/>
              <a:gd name="adj2" fmla="val 136336"/>
            </a:avLst>
          </a:prstGeom>
          <a:ln w="12700">
            <a:solidFill>
              <a:srgbClr val="F79645"/>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4F044B42-2B6C-A3C7-2FDE-96CD89503E26}"/>
              </a:ext>
            </a:extLst>
          </p:cNvPr>
          <p:cNvCxnSpPr/>
          <p:nvPr/>
        </p:nvCxnSpPr>
        <p:spPr>
          <a:xfrm flipV="1">
            <a:off x="5519916" y="2827674"/>
            <a:ext cx="302533" cy="5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2420595-1D52-D75C-1629-92139E33568D}"/>
              </a:ext>
            </a:extLst>
          </p:cNvPr>
          <p:cNvCxnSpPr/>
          <p:nvPr/>
        </p:nvCxnSpPr>
        <p:spPr>
          <a:xfrm flipV="1">
            <a:off x="2266816" y="2782567"/>
            <a:ext cx="255469" cy="1221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03FD4E1-BBE6-07D4-5081-C1B4622B3EE8}"/>
              </a:ext>
            </a:extLst>
          </p:cNvPr>
          <p:cNvCxnSpPr/>
          <p:nvPr/>
        </p:nvCxnSpPr>
        <p:spPr>
          <a:xfrm flipV="1">
            <a:off x="8989687" y="2827674"/>
            <a:ext cx="421302" cy="770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6E14FF11-1722-3674-BF77-E0BEB3715917}"/>
              </a:ext>
            </a:extLst>
          </p:cNvPr>
          <p:cNvCxnSpPr>
            <a:cxnSpLocks/>
            <a:stCxn id="128" idx="2"/>
            <a:endCxn id="124" idx="2"/>
          </p:cNvCxnSpPr>
          <p:nvPr/>
        </p:nvCxnSpPr>
        <p:spPr>
          <a:xfrm rot="5400000" flipH="1" flipV="1">
            <a:off x="6127410" y="-1783880"/>
            <a:ext cx="12431" cy="8736079"/>
          </a:xfrm>
          <a:prstGeom prst="bentConnector3">
            <a:avLst>
              <a:gd name="adj1" fmla="val -1838951"/>
            </a:avLst>
          </a:prstGeom>
          <a:ln>
            <a:solidFill>
              <a:schemeClr val="accent6"/>
            </a:solidFill>
            <a:tailEnd type="triangle"/>
          </a:ln>
        </p:spPr>
        <p:style>
          <a:lnRef idx="1">
            <a:schemeClr val="accent2"/>
          </a:lnRef>
          <a:fillRef idx="0">
            <a:schemeClr val="accent2"/>
          </a:fillRef>
          <a:effectRef idx="0">
            <a:schemeClr val="accent2"/>
          </a:effectRef>
          <a:fontRef idx="minor">
            <a:schemeClr val="tx1"/>
          </a:fontRef>
        </p:style>
      </p:cxnSp>
      <p:cxnSp>
        <p:nvCxnSpPr>
          <p:cNvPr id="109" name="Straight Connector 108">
            <a:extLst>
              <a:ext uri="{FF2B5EF4-FFF2-40B4-BE49-F238E27FC236}">
                <a16:creationId xmlns:a16="http://schemas.microsoft.com/office/drawing/2014/main" id="{AADE4DFE-FA82-04AA-4206-A184A2297562}"/>
              </a:ext>
            </a:extLst>
          </p:cNvPr>
          <p:cNvCxnSpPr/>
          <p:nvPr/>
        </p:nvCxnSpPr>
        <p:spPr>
          <a:xfrm flipH="1">
            <a:off x="1830867" y="2584159"/>
            <a:ext cx="525784" cy="15245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8E6968E3-A152-FFE0-7167-8FECFF62A3BB}"/>
              </a:ext>
            </a:extLst>
          </p:cNvPr>
          <p:cNvCxnSpPr/>
          <p:nvPr/>
        </p:nvCxnSpPr>
        <p:spPr>
          <a:xfrm>
            <a:off x="1830867" y="4086759"/>
            <a:ext cx="8001424" cy="429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49748740-67B9-204C-D6C0-1778BD01D57C}"/>
              </a:ext>
            </a:extLst>
          </p:cNvPr>
          <p:cNvCxnSpPr>
            <a:cxnSpLocks/>
          </p:cNvCxnSpPr>
          <p:nvPr/>
        </p:nvCxnSpPr>
        <p:spPr>
          <a:xfrm flipH="1" flipV="1">
            <a:off x="9271619" y="2741066"/>
            <a:ext cx="553110" cy="14176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CA7565F8-03BD-DCE2-79FD-6F718DAD48E2}"/>
              </a:ext>
            </a:extLst>
          </p:cNvPr>
          <p:cNvCxnSpPr/>
          <p:nvPr/>
        </p:nvCxnSpPr>
        <p:spPr>
          <a:xfrm flipV="1">
            <a:off x="4958593" y="2782567"/>
            <a:ext cx="561323" cy="13041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E861DC3E-5F9B-9A02-2937-E47D8679388A}"/>
              </a:ext>
            </a:extLst>
          </p:cNvPr>
          <p:cNvSpPr txBox="1"/>
          <p:nvPr/>
        </p:nvSpPr>
        <p:spPr>
          <a:xfrm>
            <a:off x="2491068" y="2590232"/>
            <a:ext cx="494695" cy="276999"/>
          </a:xfrm>
          <a:prstGeom prst="rect">
            <a:avLst/>
          </a:prstGeom>
          <a:noFill/>
        </p:spPr>
        <p:txBody>
          <a:bodyPr wrap="square" rtlCol="0">
            <a:spAutoFit/>
          </a:bodyPr>
          <a:lstStyle/>
          <a:p>
            <a:r>
              <a:rPr lang="en-US" sz="1200" dirty="0"/>
              <a:t>40</a:t>
            </a:r>
          </a:p>
        </p:txBody>
      </p:sp>
      <p:sp>
        <p:nvSpPr>
          <p:cNvPr id="208" name="TextBox 207">
            <a:extLst>
              <a:ext uri="{FF2B5EF4-FFF2-40B4-BE49-F238E27FC236}">
                <a16:creationId xmlns:a16="http://schemas.microsoft.com/office/drawing/2014/main" id="{B6D98FD3-87D6-A532-21A0-8310C382E2D9}"/>
              </a:ext>
            </a:extLst>
          </p:cNvPr>
          <p:cNvSpPr txBox="1"/>
          <p:nvPr/>
        </p:nvSpPr>
        <p:spPr>
          <a:xfrm>
            <a:off x="8651535" y="2804714"/>
            <a:ext cx="494695" cy="276999"/>
          </a:xfrm>
          <a:prstGeom prst="rect">
            <a:avLst/>
          </a:prstGeom>
          <a:noFill/>
        </p:spPr>
        <p:txBody>
          <a:bodyPr wrap="square" rtlCol="0">
            <a:spAutoFit/>
          </a:bodyPr>
          <a:lstStyle/>
          <a:p>
            <a:r>
              <a:rPr lang="en-US" sz="1200" dirty="0"/>
              <a:t>40</a:t>
            </a:r>
          </a:p>
        </p:txBody>
      </p:sp>
      <p:sp>
        <p:nvSpPr>
          <p:cNvPr id="209" name="TextBox 208">
            <a:extLst>
              <a:ext uri="{FF2B5EF4-FFF2-40B4-BE49-F238E27FC236}">
                <a16:creationId xmlns:a16="http://schemas.microsoft.com/office/drawing/2014/main" id="{4EDFAF41-6EDD-D211-D20B-6C6B0967AD4C}"/>
              </a:ext>
            </a:extLst>
          </p:cNvPr>
          <p:cNvSpPr txBox="1"/>
          <p:nvPr/>
        </p:nvSpPr>
        <p:spPr>
          <a:xfrm>
            <a:off x="5885977" y="2608050"/>
            <a:ext cx="494695" cy="276999"/>
          </a:xfrm>
          <a:prstGeom prst="rect">
            <a:avLst/>
          </a:prstGeom>
          <a:noFill/>
        </p:spPr>
        <p:txBody>
          <a:bodyPr wrap="square" rtlCol="0">
            <a:spAutoFit/>
          </a:bodyPr>
          <a:lstStyle/>
          <a:p>
            <a:r>
              <a:rPr lang="en-US" sz="1200" dirty="0"/>
              <a:t>3</a:t>
            </a:r>
          </a:p>
        </p:txBody>
      </p:sp>
      <p:sp>
        <p:nvSpPr>
          <p:cNvPr id="92" name="TextBox 91">
            <a:extLst>
              <a:ext uri="{FF2B5EF4-FFF2-40B4-BE49-F238E27FC236}">
                <a16:creationId xmlns:a16="http://schemas.microsoft.com/office/drawing/2014/main" id="{E46FE0B3-CEA0-166D-0FBA-3D1A6ACF1A3E}"/>
              </a:ext>
            </a:extLst>
          </p:cNvPr>
          <p:cNvSpPr txBox="1"/>
          <p:nvPr/>
        </p:nvSpPr>
        <p:spPr>
          <a:xfrm>
            <a:off x="6764587" y="216261"/>
            <a:ext cx="1868556" cy="338554"/>
          </a:xfrm>
          <a:prstGeom prst="rect">
            <a:avLst/>
          </a:prstGeom>
          <a:noFill/>
        </p:spPr>
        <p:txBody>
          <a:bodyPr wrap="square" rtlCol="0">
            <a:spAutoFit/>
          </a:bodyPr>
          <a:lstStyle/>
          <a:p>
            <a:pPr algn="ctr"/>
            <a:r>
              <a:rPr lang="en-US" sz="1600" dirty="0"/>
              <a:t>Figure 16</a:t>
            </a:r>
          </a:p>
        </p:txBody>
      </p:sp>
    </p:spTree>
    <p:extLst>
      <p:ext uri="{BB962C8B-B14F-4D97-AF65-F5344CB8AC3E}">
        <p14:creationId xmlns:p14="http://schemas.microsoft.com/office/powerpoint/2010/main" val="2201084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DF1E97-7905-C7A3-9506-7E927E308701}"/>
              </a:ext>
            </a:extLst>
          </p:cNvPr>
          <p:cNvSpPr/>
          <p:nvPr/>
        </p:nvSpPr>
        <p:spPr>
          <a:xfrm>
            <a:off x="5729198" y="4636024"/>
            <a:ext cx="237566" cy="369332"/>
          </a:xfrm>
          <a:prstGeom prst="rect">
            <a:avLst/>
          </a:prstGeom>
        </p:spPr>
        <p:txBody>
          <a:bodyPr wrap="none">
            <a:spAutoFit/>
          </a:bodyPr>
          <a:lstStyle/>
          <a:p>
            <a:r>
              <a:rPr lang="en-US" dirty="0"/>
              <a:t> </a:t>
            </a:r>
          </a:p>
        </p:txBody>
      </p:sp>
      <p:sp>
        <p:nvSpPr>
          <p:cNvPr id="7" name="Rectangle 6">
            <a:extLst>
              <a:ext uri="{FF2B5EF4-FFF2-40B4-BE49-F238E27FC236}">
                <a16:creationId xmlns:a16="http://schemas.microsoft.com/office/drawing/2014/main" id="{FE061D02-D6F6-5518-266F-1B817C0414E4}"/>
              </a:ext>
            </a:extLst>
          </p:cNvPr>
          <p:cNvSpPr/>
          <p:nvPr/>
        </p:nvSpPr>
        <p:spPr>
          <a:xfrm>
            <a:off x="5729198" y="4636024"/>
            <a:ext cx="237566" cy="369332"/>
          </a:xfrm>
          <a:prstGeom prst="rect">
            <a:avLst/>
          </a:prstGeom>
        </p:spPr>
        <p:txBody>
          <a:bodyPr wrap="none">
            <a:spAutoFit/>
          </a:bodyPr>
          <a:lstStyle/>
          <a:p>
            <a:r>
              <a:rPr lang="en-US" dirty="0"/>
              <a:t> </a:t>
            </a:r>
          </a:p>
        </p:txBody>
      </p:sp>
      <p:sp>
        <p:nvSpPr>
          <p:cNvPr id="8" name="Rectangle 7">
            <a:extLst>
              <a:ext uri="{FF2B5EF4-FFF2-40B4-BE49-F238E27FC236}">
                <a16:creationId xmlns:a16="http://schemas.microsoft.com/office/drawing/2014/main" id="{C5BFAFD2-3286-C1D2-879B-DE4215740491}"/>
              </a:ext>
            </a:extLst>
          </p:cNvPr>
          <p:cNvSpPr/>
          <p:nvPr/>
        </p:nvSpPr>
        <p:spPr>
          <a:xfrm>
            <a:off x="5729198" y="4636024"/>
            <a:ext cx="237566" cy="369332"/>
          </a:xfrm>
          <a:prstGeom prst="rect">
            <a:avLst/>
          </a:prstGeom>
        </p:spPr>
        <p:txBody>
          <a:bodyPr wrap="none">
            <a:spAutoFit/>
          </a:bodyPr>
          <a:lstStyle/>
          <a:p>
            <a:r>
              <a:rPr lang="en-US" dirty="0"/>
              <a:t> </a:t>
            </a:r>
          </a:p>
        </p:txBody>
      </p:sp>
      <p:sp>
        <p:nvSpPr>
          <p:cNvPr id="9" name="Rectangle 8">
            <a:extLst>
              <a:ext uri="{FF2B5EF4-FFF2-40B4-BE49-F238E27FC236}">
                <a16:creationId xmlns:a16="http://schemas.microsoft.com/office/drawing/2014/main" id="{B994CFFA-8F5B-F1CF-126B-9672A4BD8846}"/>
              </a:ext>
            </a:extLst>
          </p:cNvPr>
          <p:cNvSpPr/>
          <p:nvPr/>
        </p:nvSpPr>
        <p:spPr>
          <a:xfrm>
            <a:off x="7852172" y="5564731"/>
            <a:ext cx="880783" cy="369332"/>
          </a:xfrm>
          <a:prstGeom prst="rect">
            <a:avLst/>
          </a:prstGeom>
        </p:spPr>
        <p:txBody>
          <a:bodyPr wrap="square">
            <a:spAutoFit/>
          </a:bodyPr>
          <a:lstStyle/>
          <a:p>
            <a:r>
              <a:rPr lang="en-US" dirty="0"/>
              <a:t> </a:t>
            </a:r>
          </a:p>
        </p:txBody>
      </p:sp>
      <p:pic>
        <p:nvPicPr>
          <p:cNvPr id="97" name="Picture 12" descr="Cisco Network Topology Icons 3015">
            <a:extLst>
              <a:ext uri="{FF2B5EF4-FFF2-40B4-BE49-F238E27FC236}">
                <a16:creationId xmlns:a16="http://schemas.microsoft.com/office/drawing/2014/main" id="{3AB556DF-0948-4FF7-11B4-1FA6C53E0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5612" y="3865963"/>
            <a:ext cx="345757" cy="345757"/>
          </a:xfrm>
          <a:prstGeom prst="rect">
            <a:avLst/>
          </a:prstGeom>
          <a:noFill/>
          <a:extLst>
            <a:ext uri="{909E8E84-426E-40DD-AFC4-6F175D3DCCD1}">
              <a14:hiddenFill xmlns:a14="http://schemas.microsoft.com/office/drawing/2010/main">
                <a:solidFill>
                  <a:srgbClr val="FFFFFF"/>
                </a:solidFill>
              </a14:hiddenFill>
            </a:ext>
          </a:extLst>
        </p:spPr>
      </p:pic>
      <p:sp>
        <p:nvSpPr>
          <p:cNvPr id="99" name="TextBox 98">
            <a:extLst>
              <a:ext uri="{FF2B5EF4-FFF2-40B4-BE49-F238E27FC236}">
                <a16:creationId xmlns:a16="http://schemas.microsoft.com/office/drawing/2014/main" id="{4C3E85E8-A4B1-5E11-42A0-7054BC07B70F}"/>
              </a:ext>
            </a:extLst>
          </p:cNvPr>
          <p:cNvSpPr txBox="1"/>
          <p:nvPr/>
        </p:nvSpPr>
        <p:spPr>
          <a:xfrm>
            <a:off x="3660593" y="4195990"/>
            <a:ext cx="244499" cy="246221"/>
          </a:xfrm>
          <a:prstGeom prst="rect">
            <a:avLst/>
          </a:prstGeom>
          <a:noFill/>
        </p:spPr>
        <p:txBody>
          <a:bodyPr wrap="square" rtlCol="0">
            <a:spAutoFit/>
          </a:bodyPr>
          <a:lstStyle/>
          <a:p>
            <a:r>
              <a:rPr lang="en-US" sz="1000" dirty="0"/>
              <a:t>1</a:t>
            </a:r>
          </a:p>
        </p:txBody>
      </p:sp>
      <p:sp>
        <p:nvSpPr>
          <p:cNvPr id="110" name="TextBox 109">
            <a:extLst>
              <a:ext uri="{FF2B5EF4-FFF2-40B4-BE49-F238E27FC236}">
                <a16:creationId xmlns:a16="http://schemas.microsoft.com/office/drawing/2014/main" id="{DE286031-71C8-F98E-009E-9CDB9628518E}"/>
              </a:ext>
            </a:extLst>
          </p:cNvPr>
          <p:cNvSpPr txBox="1"/>
          <p:nvPr/>
        </p:nvSpPr>
        <p:spPr>
          <a:xfrm>
            <a:off x="4469156" y="4651197"/>
            <a:ext cx="322196" cy="246221"/>
          </a:xfrm>
          <a:prstGeom prst="rect">
            <a:avLst/>
          </a:prstGeom>
          <a:noFill/>
        </p:spPr>
        <p:txBody>
          <a:bodyPr wrap="square" rtlCol="0">
            <a:spAutoFit/>
          </a:bodyPr>
          <a:lstStyle/>
          <a:p>
            <a:r>
              <a:rPr lang="en-US" sz="1000" dirty="0"/>
              <a:t>2</a:t>
            </a:r>
          </a:p>
        </p:txBody>
      </p:sp>
      <p:sp>
        <p:nvSpPr>
          <p:cNvPr id="111" name="TextBox 110">
            <a:extLst>
              <a:ext uri="{FF2B5EF4-FFF2-40B4-BE49-F238E27FC236}">
                <a16:creationId xmlns:a16="http://schemas.microsoft.com/office/drawing/2014/main" id="{FE69C324-D646-085B-C6AB-71BE5AF936C3}"/>
              </a:ext>
            </a:extLst>
          </p:cNvPr>
          <p:cNvSpPr txBox="1"/>
          <p:nvPr/>
        </p:nvSpPr>
        <p:spPr>
          <a:xfrm>
            <a:off x="5071239" y="4071038"/>
            <a:ext cx="364259" cy="246221"/>
          </a:xfrm>
          <a:prstGeom prst="rect">
            <a:avLst/>
          </a:prstGeom>
          <a:noFill/>
        </p:spPr>
        <p:txBody>
          <a:bodyPr wrap="square" rtlCol="0">
            <a:spAutoFit/>
          </a:bodyPr>
          <a:lstStyle/>
          <a:p>
            <a:r>
              <a:rPr lang="en-US" sz="1000" dirty="0"/>
              <a:t>3</a:t>
            </a:r>
          </a:p>
        </p:txBody>
      </p:sp>
      <p:pic>
        <p:nvPicPr>
          <p:cNvPr id="54" name="Picture 12" descr="Cisco Network Topology Icons 3015">
            <a:extLst>
              <a:ext uri="{FF2B5EF4-FFF2-40B4-BE49-F238E27FC236}">
                <a16:creationId xmlns:a16="http://schemas.microsoft.com/office/drawing/2014/main" id="{ED80F006-953C-4081-65CB-061B57A0E0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901" y="3555855"/>
            <a:ext cx="404152" cy="404152"/>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Cisco Network Topology Icons 3015">
            <a:extLst>
              <a:ext uri="{FF2B5EF4-FFF2-40B4-BE49-F238E27FC236}">
                <a16:creationId xmlns:a16="http://schemas.microsoft.com/office/drawing/2014/main" id="{777C4298-E257-7646-E130-B9A3C5A154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5657" y="3576234"/>
            <a:ext cx="345757" cy="345757"/>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Cisco Network Topology Icons 3015">
            <a:extLst>
              <a:ext uri="{FF2B5EF4-FFF2-40B4-BE49-F238E27FC236}">
                <a16:creationId xmlns:a16="http://schemas.microsoft.com/office/drawing/2014/main" id="{DB2C4C9D-9703-2CA5-AEA9-BF9945F5A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8600" y="3461974"/>
            <a:ext cx="453718" cy="453718"/>
          </a:xfrm>
          <a:prstGeom prst="rect">
            <a:avLst/>
          </a:prstGeom>
          <a:noFill/>
          <a:extLst>
            <a:ext uri="{909E8E84-426E-40DD-AFC4-6F175D3DCCD1}">
              <a14:hiddenFill xmlns:a14="http://schemas.microsoft.com/office/drawing/2010/main">
                <a:solidFill>
                  <a:srgbClr val="FFFFFF"/>
                </a:solidFill>
              </a14:hiddenFill>
            </a:ext>
          </a:extLst>
        </p:spPr>
      </p:pic>
      <p:sp>
        <p:nvSpPr>
          <p:cNvPr id="93" name="Rounded Rectangle 92">
            <a:extLst>
              <a:ext uri="{FF2B5EF4-FFF2-40B4-BE49-F238E27FC236}">
                <a16:creationId xmlns:a16="http://schemas.microsoft.com/office/drawing/2014/main" id="{3297C8A2-31F7-F53C-24AE-DF0EC4B779C7}"/>
              </a:ext>
            </a:extLst>
          </p:cNvPr>
          <p:cNvSpPr/>
          <p:nvPr/>
        </p:nvSpPr>
        <p:spPr>
          <a:xfrm>
            <a:off x="4087338" y="1930479"/>
            <a:ext cx="1647573" cy="132256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4" name="Rounded Rectangle 93">
            <a:extLst>
              <a:ext uri="{FF2B5EF4-FFF2-40B4-BE49-F238E27FC236}">
                <a16:creationId xmlns:a16="http://schemas.microsoft.com/office/drawing/2014/main" id="{58A0C1B2-7842-2861-FE9E-578AA581F3A3}"/>
              </a:ext>
            </a:extLst>
          </p:cNvPr>
          <p:cNvSpPr/>
          <p:nvPr/>
        </p:nvSpPr>
        <p:spPr>
          <a:xfrm>
            <a:off x="4161146" y="3105758"/>
            <a:ext cx="1434621" cy="201258"/>
          </a:xfrm>
          <a:prstGeom prst="round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ODTN drivers</a:t>
            </a:r>
          </a:p>
        </p:txBody>
      </p:sp>
      <p:pic>
        <p:nvPicPr>
          <p:cNvPr id="95" name="Picture 4" descr="ONOS - Wikipedia">
            <a:extLst>
              <a:ext uri="{FF2B5EF4-FFF2-40B4-BE49-F238E27FC236}">
                <a16:creationId xmlns:a16="http://schemas.microsoft.com/office/drawing/2014/main" id="{80F5A7EA-8437-4847-B061-85D21E67DD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6126" y="1953732"/>
            <a:ext cx="1168956" cy="1020945"/>
          </a:xfrm>
          <a:prstGeom prst="rect">
            <a:avLst/>
          </a:prstGeom>
          <a:noFill/>
          <a:extLst>
            <a:ext uri="{909E8E84-426E-40DD-AFC4-6F175D3DCCD1}">
              <a14:hiddenFill xmlns:a14="http://schemas.microsoft.com/office/drawing/2010/main">
                <a:solidFill>
                  <a:srgbClr val="FFFFFF"/>
                </a:solidFill>
              </a14:hiddenFill>
            </a:ext>
          </a:extLst>
        </p:spPr>
      </p:pic>
      <p:sp>
        <p:nvSpPr>
          <p:cNvPr id="96" name="Rounded Rectangle 95">
            <a:extLst>
              <a:ext uri="{FF2B5EF4-FFF2-40B4-BE49-F238E27FC236}">
                <a16:creationId xmlns:a16="http://schemas.microsoft.com/office/drawing/2014/main" id="{1CEA367D-8FF8-DE2D-0A66-09F107365EB8}"/>
              </a:ext>
            </a:extLst>
          </p:cNvPr>
          <p:cNvSpPr/>
          <p:nvPr/>
        </p:nvSpPr>
        <p:spPr>
          <a:xfrm>
            <a:off x="4087338" y="1528735"/>
            <a:ext cx="1434621" cy="5223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E2EE5054-C47C-5204-E835-AD4A80EA58FA}"/>
              </a:ext>
            </a:extLst>
          </p:cNvPr>
          <p:cNvSpPr/>
          <p:nvPr/>
        </p:nvSpPr>
        <p:spPr>
          <a:xfrm>
            <a:off x="3987060" y="1140712"/>
            <a:ext cx="317026" cy="246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0CBCDC7D-5DE7-54AC-6213-46D3B79451A3}"/>
              </a:ext>
            </a:extLst>
          </p:cNvPr>
          <p:cNvSpPr/>
          <p:nvPr/>
        </p:nvSpPr>
        <p:spPr>
          <a:xfrm>
            <a:off x="3678786" y="2051082"/>
            <a:ext cx="317026" cy="2462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FE3D9C28-CCAD-315D-C65A-392AFD73C8A6}"/>
              </a:ext>
            </a:extLst>
          </p:cNvPr>
          <p:cNvSpPr/>
          <p:nvPr/>
        </p:nvSpPr>
        <p:spPr>
          <a:xfrm>
            <a:off x="5649738" y="1915061"/>
            <a:ext cx="317026" cy="246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a:extLst>
              <a:ext uri="{FF2B5EF4-FFF2-40B4-BE49-F238E27FC236}">
                <a16:creationId xmlns:a16="http://schemas.microsoft.com/office/drawing/2014/main" id="{AC9C1CD7-9D5A-8B22-3445-8A54D79463BF}"/>
              </a:ext>
            </a:extLst>
          </p:cNvPr>
          <p:cNvSpPr/>
          <p:nvPr/>
        </p:nvSpPr>
        <p:spPr>
          <a:xfrm>
            <a:off x="6720840" y="1648329"/>
            <a:ext cx="1292384" cy="5223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F1A401F-706D-3A4F-A487-C48554CCA594}"/>
              </a:ext>
            </a:extLst>
          </p:cNvPr>
          <p:cNvSpPr/>
          <p:nvPr/>
        </p:nvSpPr>
        <p:spPr>
          <a:xfrm>
            <a:off x="6820570" y="1377326"/>
            <a:ext cx="710255" cy="378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B32946D-2464-424C-5432-CD09E055DFF0}"/>
              </a:ext>
            </a:extLst>
          </p:cNvPr>
          <p:cNvSpPr/>
          <p:nvPr/>
        </p:nvSpPr>
        <p:spPr>
          <a:xfrm>
            <a:off x="5676051" y="4994397"/>
            <a:ext cx="237566" cy="369332"/>
          </a:xfrm>
          <a:prstGeom prst="rect">
            <a:avLst/>
          </a:prstGeom>
        </p:spPr>
        <p:txBody>
          <a:bodyPr wrap="none">
            <a:spAutoFit/>
          </a:bodyPr>
          <a:lstStyle/>
          <a:p>
            <a:r>
              <a:rPr lang="en-US" dirty="0"/>
              <a:t> </a:t>
            </a:r>
          </a:p>
        </p:txBody>
      </p:sp>
      <p:sp>
        <p:nvSpPr>
          <p:cNvPr id="10" name="Rectangle 9">
            <a:extLst>
              <a:ext uri="{FF2B5EF4-FFF2-40B4-BE49-F238E27FC236}">
                <a16:creationId xmlns:a16="http://schemas.microsoft.com/office/drawing/2014/main" id="{8B9C0503-6EA2-B511-5155-AB8A3B019772}"/>
              </a:ext>
            </a:extLst>
          </p:cNvPr>
          <p:cNvSpPr/>
          <p:nvPr/>
        </p:nvSpPr>
        <p:spPr>
          <a:xfrm>
            <a:off x="3798001" y="3535351"/>
            <a:ext cx="389493" cy="227775"/>
          </a:xfrm>
          <a:prstGeom prst="rect">
            <a:avLst/>
          </a:prstGeom>
          <a:noFill/>
          <a:ln>
            <a:solidFill>
              <a:srgbClr val="7294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481B631-FAA3-3C40-F013-A37B286E9F13}"/>
              </a:ext>
            </a:extLst>
          </p:cNvPr>
          <p:cNvSpPr/>
          <p:nvPr/>
        </p:nvSpPr>
        <p:spPr>
          <a:xfrm>
            <a:off x="4059980" y="3535351"/>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B98DB938-6CCE-5D5D-7E6D-68735A270140}"/>
              </a:ext>
            </a:extLst>
          </p:cNvPr>
          <p:cNvCxnSpPr>
            <a:cxnSpLocks/>
            <a:stCxn id="11" idx="0"/>
            <a:endCxn id="11" idx="2"/>
          </p:cNvCxnSpPr>
          <p:nvPr/>
        </p:nvCxnSpPr>
        <p:spPr>
          <a:xfrm>
            <a:off x="4123737" y="3535351"/>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9" name="Rectangle 118">
            <a:extLst>
              <a:ext uri="{FF2B5EF4-FFF2-40B4-BE49-F238E27FC236}">
                <a16:creationId xmlns:a16="http://schemas.microsoft.com/office/drawing/2014/main" id="{DFAB3B9B-494C-7672-CAB0-CAD6A79C93B7}"/>
              </a:ext>
            </a:extLst>
          </p:cNvPr>
          <p:cNvSpPr/>
          <p:nvPr/>
        </p:nvSpPr>
        <p:spPr>
          <a:xfrm>
            <a:off x="3927508" y="3537724"/>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Straight Arrow Connector 121">
            <a:extLst>
              <a:ext uri="{FF2B5EF4-FFF2-40B4-BE49-F238E27FC236}">
                <a16:creationId xmlns:a16="http://schemas.microsoft.com/office/drawing/2014/main" id="{24FAAB9B-7B25-F814-06A6-015B60528083}"/>
              </a:ext>
            </a:extLst>
          </p:cNvPr>
          <p:cNvCxnSpPr>
            <a:cxnSpLocks/>
          </p:cNvCxnSpPr>
          <p:nvPr/>
        </p:nvCxnSpPr>
        <p:spPr>
          <a:xfrm>
            <a:off x="3988299" y="3537724"/>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a16="http://schemas.microsoft.com/office/drawing/2014/main" id="{DE462AAF-EEBF-DAB6-E9C8-B4A4FED01D68}"/>
              </a:ext>
            </a:extLst>
          </p:cNvPr>
          <p:cNvSpPr/>
          <p:nvPr/>
        </p:nvSpPr>
        <p:spPr>
          <a:xfrm>
            <a:off x="3798001" y="3535351"/>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4" name="Straight Arrow Connector 123">
            <a:extLst>
              <a:ext uri="{FF2B5EF4-FFF2-40B4-BE49-F238E27FC236}">
                <a16:creationId xmlns:a16="http://schemas.microsoft.com/office/drawing/2014/main" id="{75016A6F-1832-3E4A-BBC5-F395BA12BC2F}"/>
              </a:ext>
            </a:extLst>
          </p:cNvPr>
          <p:cNvCxnSpPr>
            <a:cxnSpLocks/>
          </p:cNvCxnSpPr>
          <p:nvPr/>
        </p:nvCxnSpPr>
        <p:spPr>
          <a:xfrm>
            <a:off x="3858792" y="3535351"/>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5" name="Rectangle 124">
            <a:extLst>
              <a:ext uri="{FF2B5EF4-FFF2-40B4-BE49-F238E27FC236}">
                <a16:creationId xmlns:a16="http://schemas.microsoft.com/office/drawing/2014/main" id="{38BE699D-137B-689E-FF57-6ECD7BA08B37}"/>
              </a:ext>
            </a:extLst>
          </p:cNvPr>
          <p:cNvSpPr/>
          <p:nvPr/>
        </p:nvSpPr>
        <p:spPr>
          <a:xfrm>
            <a:off x="7068724" y="3082161"/>
            <a:ext cx="389493" cy="227775"/>
          </a:xfrm>
          <a:prstGeom prst="rect">
            <a:avLst/>
          </a:prstGeom>
          <a:noFill/>
          <a:ln>
            <a:solidFill>
              <a:srgbClr val="7294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D80AA8C5-47CF-DE2D-C535-7518759CD4B5}"/>
              </a:ext>
            </a:extLst>
          </p:cNvPr>
          <p:cNvSpPr/>
          <p:nvPr/>
        </p:nvSpPr>
        <p:spPr>
          <a:xfrm>
            <a:off x="7330703" y="3082161"/>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Arrow Connector 126">
            <a:extLst>
              <a:ext uri="{FF2B5EF4-FFF2-40B4-BE49-F238E27FC236}">
                <a16:creationId xmlns:a16="http://schemas.microsoft.com/office/drawing/2014/main" id="{175943CD-4237-4BC1-E975-700CF789F1D6}"/>
              </a:ext>
            </a:extLst>
          </p:cNvPr>
          <p:cNvCxnSpPr>
            <a:cxnSpLocks/>
            <a:stCxn id="126" idx="0"/>
            <a:endCxn id="126" idx="2"/>
          </p:cNvCxnSpPr>
          <p:nvPr/>
        </p:nvCxnSpPr>
        <p:spPr>
          <a:xfrm>
            <a:off x="7394460" y="3082161"/>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8" name="Rectangle 127">
            <a:extLst>
              <a:ext uri="{FF2B5EF4-FFF2-40B4-BE49-F238E27FC236}">
                <a16:creationId xmlns:a16="http://schemas.microsoft.com/office/drawing/2014/main" id="{E9D7423A-555E-CC0A-E7D3-4E1349D1E099}"/>
              </a:ext>
            </a:extLst>
          </p:cNvPr>
          <p:cNvSpPr/>
          <p:nvPr/>
        </p:nvSpPr>
        <p:spPr>
          <a:xfrm>
            <a:off x="7198231" y="3084534"/>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Arrow Connector 128">
            <a:extLst>
              <a:ext uri="{FF2B5EF4-FFF2-40B4-BE49-F238E27FC236}">
                <a16:creationId xmlns:a16="http://schemas.microsoft.com/office/drawing/2014/main" id="{4D4E2DC9-E4BC-E533-D777-D8BBED946877}"/>
              </a:ext>
            </a:extLst>
          </p:cNvPr>
          <p:cNvCxnSpPr>
            <a:cxnSpLocks/>
          </p:cNvCxnSpPr>
          <p:nvPr/>
        </p:nvCxnSpPr>
        <p:spPr>
          <a:xfrm>
            <a:off x="7259022" y="3084534"/>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30" name="Rectangle 129">
            <a:extLst>
              <a:ext uri="{FF2B5EF4-FFF2-40B4-BE49-F238E27FC236}">
                <a16:creationId xmlns:a16="http://schemas.microsoft.com/office/drawing/2014/main" id="{EE4B0320-26EA-910B-E52D-AE84FC5EBC44}"/>
              </a:ext>
            </a:extLst>
          </p:cNvPr>
          <p:cNvSpPr/>
          <p:nvPr/>
        </p:nvSpPr>
        <p:spPr>
          <a:xfrm>
            <a:off x="7068724" y="3082161"/>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Arrow Connector 130">
            <a:extLst>
              <a:ext uri="{FF2B5EF4-FFF2-40B4-BE49-F238E27FC236}">
                <a16:creationId xmlns:a16="http://schemas.microsoft.com/office/drawing/2014/main" id="{976A5ABA-86F3-5DFC-DC48-8B9C998570CA}"/>
              </a:ext>
            </a:extLst>
          </p:cNvPr>
          <p:cNvCxnSpPr>
            <a:cxnSpLocks/>
          </p:cNvCxnSpPr>
          <p:nvPr/>
        </p:nvCxnSpPr>
        <p:spPr>
          <a:xfrm>
            <a:off x="7129515" y="3082161"/>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9A11D6EE-8FB1-5855-4EEB-C0B004B01A11}"/>
              </a:ext>
            </a:extLst>
          </p:cNvPr>
          <p:cNvSpPr/>
          <p:nvPr/>
        </p:nvSpPr>
        <p:spPr>
          <a:xfrm>
            <a:off x="4809222" y="4275650"/>
            <a:ext cx="244499" cy="227775"/>
          </a:xfrm>
          <a:prstGeom prst="rect">
            <a:avLst/>
          </a:prstGeom>
          <a:noFill/>
          <a:ln>
            <a:solidFill>
              <a:srgbClr val="7294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84B71228-FEDF-D4EB-A29F-2C29D955EC11}"/>
              </a:ext>
            </a:extLst>
          </p:cNvPr>
          <p:cNvSpPr/>
          <p:nvPr/>
        </p:nvSpPr>
        <p:spPr>
          <a:xfrm>
            <a:off x="4938729" y="4278023"/>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Arrow Connector 135">
            <a:extLst>
              <a:ext uri="{FF2B5EF4-FFF2-40B4-BE49-F238E27FC236}">
                <a16:creationId xmlns:a16="http://schemas.microsoft.com/office/drawing/2014/main" id="{A5611EAB-A2AF-C9E0-D901-9EB204E1C02E}"/>
              </a:ext>
            </a:extLst>
          </p:cNvPr>
          <p:cNvCxnSpPr>
            <a:cxnSpLocks/>
          </p:cNvCxnSpPr>
          <p:nvPr/>
        </p:nvCxnSpPr>
        <p:spPr>
          <a:xfrm>
            <a:off x="4999520" y="4278023"/>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37" name="Rectangle 136">
            <a:extLst>
              <a:ext uri="{FF2B5EF4-FFF2-40B4-BE49-F238E27FC236}">
                <a16:creationId xmlns:a16="http://schemas.microsoft.com/office/drawing/2014/main" id="{7BE03F30-7CAD-0469-DC0F-87B02535CF21}"/>
              </a:ext>
            </a:extLst>
          </p:cNvPr>
          <p:cNvSpPr/>
          <p:nvPr/>
        </p:nvSpPr>
        <p:spPr>
          <a:xfrm>
            <a:off x="4809222" y="4275650"/>
            <a:ext cx="127514" cy="227775"/>
          </a:xfrm>
          <a:prstGeom prst="rect">
            <a:avLst/>
          </a:prstGeom>
          <a:solidFill>
            <a:srgbClr val="6D9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Arrow Connector 137">
            <a:extLst>
              <a:ext uri="{FF2B5EF4-FFF2-40B4-BE49-F238E27FC236}">
                <a16:creationId xmlns:a16="http://schemas.microsoft.com/office/drawing/2014/main" id="{D3BA3C68-B636-C00E-1C36-C3199A9C99FB}"/>
              </a:ext>
            </a:extLst>
          </p:cNvPr>
          <p:cNvCxnSpPr>
            <a:cxnSpLocks/>
          </p:cNvCxnSpPr>
          <p:nvPr/>
        </p:nvCxnSpPr>
        <p:spPr>
          <a:xfrm>
            <a:off x="4870013" y="4275650"/>
            <a:ext cx="0" cy="22777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DC3BE32-2269-A27E-920A-52E1D2F81588}"/>
              </a:ext>
            </a:extLst>
          </p:cNvPr>
          <p:cNvCxnSpPr>
            <a:cxnSpLocks/>
          </p:cNvCxnSpPr>
          <p:nvPr/>
        </p:nvCxnSpPr>
        <p:spPr>
          <a:xfrm>
            <a:off x="4125540" y="4081608"/>
            <a:ext cx="682838" cy="49244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58794E3-E1BC-AE9A-48DD-69F46256027D}"/>
              </a:ext>
            </a:extLst>
          </p:cNvPr>
          <p:cNvCxnSpPr>
            <a:cxnSpLocks/>
          </p:cNvCxnSpPr>
          <p:nvPr/>
        </p:nvCxnSpPr>
        <p:spPr>
          <a:xfrm>
            <a:off x="4136123" y="4060706"/>
            <a:ext cx="715645" cy="507824"/>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146" name="Straight Connector 145">
            <a:extLst>
              <a:ext uri="{FF2B5EF4-FFF2-40B4-BE49-F238E27FC236}">
                <a16:creationId xmlns:a16="http://schemas.microsoft.com/office/drawing/2014/main" id="{19C73632-CC3A-9E06-0687-9185345A019B}"/>
              </a:ext>
            </a:extLst>
          </p:cNvPr>
          <p:cNvCxnSpPr>
            <a:cxnSpLocks/>
          </p:cNvCxnSpPr>
          <p:nvPr/>
        </p:nvCxnSpPr>
        <p:spPr>
          <a:xfrm>
            <a:off x="4072393" y="4116231"/>
            <a:ext cx="715645" cy="507824"/>
          </a:xfrm>
          <a:prstGeom prst="line">
            <a:avLst/>
          </a:prstGeom>
          <a:ln w="57150">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147" name="Straight Connector 146">
            <a:extLst>
              <a:ext uri="{FF2B5EF4-FFF2-40B4-BE49-F238E27FC236}">
                <a16:creationId xmlns:a16="http://schemas.microsoft.com/office/drawing/2014/main" id="{B5FEB7F2-5BA7-9DB0-881B-CBD2A451A51D}"/>
              </a:ext>
            </a:extLst>
          </p:cNvPr>
          <p:cNvCxnSpPr>
            <a:cxnSpLocks/>
          </p:cNvCxnSpPr>
          <p:nvPr/>
        </p:nvCxnSpPr>
        <p:spPr>
          <a:xfrm>
            <a:off x="4072392" y="4175983"/>
            <a:ext cx="715645" cy="507824"/>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48" name="Straight Connector 147">
            <a:extLst>
              <a:ext uri="{FF2B5EF4-FFF2-40B4-BE49-F238E27FC236}">
                <a16:creationId xmlns:a16="http://schemas.microsoft.com/office/drawing/2014/main" id="{ED8052D6-424E-7796-80C1-C87A7C85C7D1}"/>
              </a:ext>
            </a:extLst>
          </p:cNvPr>
          <p:cNvCxnSpPr>
            <a:cxnSpLocks/>
          </p:cNvCxnSpPr>
          <p:nvPr/>
        </p:nvCxnSpPr>
        <p:spPr>
          <a:xfrm>
            <a:off x="4063389" y="4212965"/>
            <a:ext cx="715645" cy="507824"/>
          </a:xfrm>
          <a:prstGeom prst="line">
            <a:avLst/>
          </a:prstGeom>
          <a:ln w="38100">
            <a:solidFill>
              <a:srgbClr val="92D050"/>
            </a:solidFill>
          </a:ln>
        </p:spPr>
        <p:style>
          <a:lnRef idx="1">
            <a:schemeClr val="accent2"/>
          </a:lnRef>
          <a:fillRef idx="0">
            <a:schemeClr val="accent2"/>
          </a:fillRef>
          <a:effectRef idx="0">
            <a:schemeClr val="accent2"/>
          </a:effectRef>
          <a:fontRef idx="minor">
            <a:schemeClr val="tx1"/>
          </a:fontRef>
        </p:style>
      </p:cxnSp>
      <p:cxnSp>
        <p:nvCxnSpPr>
          <p:cNvPr id="149" name="Straight Connector 148">
            <a:extLst>
              <a:ext uri="{FF2B5EF4-FFF2-40B4-BE49-F238E27FC236}">
                <a16:creationId xmlns:a16="http://schemas.microsoft.com/office/drawing/2014/main" id="{8B838AF6-6F38-7832-3231-384F6DDCBB46}"/>
              </a:ext>
            </a:extLst>
          </p:cNvPr>
          <p:cNvCxnSpPr>
            <a:cxnSpLocks/>
            <a:stCxn id="97" idx="2"/>
          </p:cNvCxnSpPr>
          <p:nvPr/>
        </p:nvCxnSpPr>
        <p:spPr>
          <a:xfrm>
            <a:off x="3978491" y="4211720"/>
            <a:ext cx="773678" cy="524487"/>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pic>
        <p:nvPicPr>
          <p:cNvPr id="151" name="Picture 12" descr="Cisco Network Topology Icons 3015">
            <a:extLst>
              <a:ext uri="{FF2B5EF4-FFF2-40B4-BE49-F238E27FC236}">
                <a16:creationId xmlns:a16="http://schemas.microsoft.com/office/drawing/2014/main" id="{E600D750-457C-51CC-BB12-7B72CE897F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8867" y="4525863"/>
            <a:ext cx="454223" cy="454223"/>
          </a:xfrm>
          <a:prstGeom prst="rect">
            <a:avLst/>
          </a:prstGeom>
          <a:noFill/>
          <a:extLst>
            <a:ext uri="{909E8E84-426E-40DD-AFC4-6F175D3DCCD1}">
              <a14:hiddenFill xmlns:a14="http://schemas.microsoft.com/office/drawing/2010/main">
                <a:solidFill>
                  <a:srgbClr val="FFFFFF"/>
                </a:solidFill>
              </a14:hiddenFill>
            </a:ext>
          </a:extLst>
        </p:spPr>
      </p:pic>
      <p:cxnSp>
        <p:nvCxnSpPr>
          <p:cNvPr id="154" name="Straight Connector 153">
            <a:extLst>
              <a:ext uri="{FF2B5EF4-FFF2-40B4-BE49-F238E27FC236}">
                <a16:creationId xmlns:a16="http://schemas.microsoft.com/office/drawing/2014/main" id="{E15B8421-394B-D9BA-AC60-D3537B154C4D}"/>
              </a:ext>
            </a:extLst>
          </p:cNvPr>
          <p:cNvCxnSpPr>
            <a:cxnSpLocks/>
          </p:cNvCxnSpPr>
          <p:nvPr/>
        </p:nvCxnSpPr>
        <p:spPr>
          <a:xfrm>
            <a:off x="5158546" y="3785580"/>
            <a:ext cx="682838" cy="49244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26ABA83F-09FB-8F08-0BAB-B94C3CFD6779}"/>
              </a:ext>
            </a:extLst>
          </p:cNvPr>
          <p:cNvCxnSpPr>
            <a:cxnSpLocks/>
          </p:cNvCxnSpPr>
          <p:nvPr/>
        </p:nvCxnSpPr>
        <p:spPr>
          <a:xfrm>
            <a:off x="5169129" y="3764678"/>
            <a:ext cx="811168" cy="539556"/>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156" name="Straight Connector 155">
            <a:extLst>
              <a:ext uri="{FF2B5EF4-FFF2-40B4-BE49-F238E27FC236}">
                <a16:creationId xmlns:a16="http://schemas.microsoft.com/office/drawing/2014/main" id="{31882656-18B2-9294-B1E5-CDE618F44237}"/>
              </a:ext>
            </a:extLst>
          </p:cNvPr>
          <p:cNvCxnSpPr>
            <a:cxnSpLocks/>
            <a:endCxn id="196" idx="1"/>
          </p:cNvCxnSpPr>
          <p:nvPr/>
        </p:nvCxnSpPr>
        <p:spPr>
          <a:xfrm>
            <a:off x="5149694" y="3850073"/>
            <a:ext cx="713806" cy="553576"/>
          </a:xfrm>
          <a:prstGeom prst="line">
            <a:avLst/>
          </a:prstGeom>
          <a:ln w="57150">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157" name="Straight Connector 156">
            <a:extLst>
              <a:ext uri="{FF2B5EF4-FFF2-40B4-BE49-F238E27FC236}">
                <a16:creationId xmlns:a16="http://schemas.microsoft.com/office/drawing/2014/main" id="{21A7A67F-081D-A342-A78E-71F9466A7F9B}"/>
              </a:ext>
            </a:extLst>
          </p:cNvPr>
          <p:cNvCxnSpPr>
            <a:cxnSpLocks/>
          </p:cNvCxnSpPr>
          <p:nvPr/>
        </p:nvCxnSpPr>
        <p:spPr>
          <a:xfrm>
            <a:off x="5105398" y="3879955"/>
            <a:ext cx="811168" cy="569634"/>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58" name="Straight Connector 157">
            <a:extLst>
              <a:ext uri="{FF2B5EF4-FFF2-40B4-BE49-F238E27FC236}">
                <a16:creationId xmlns:a16="http://schemas.microsoft.com/office/drawing/2014/main" id="{2FD2988A-0483-46BF-050F-10B5D1AA4615}"/>
              </a:ext>
            </a:extLst>
          </p:cNvPr>
          <p:cNvCxnSpPr>
            <a:cxnSpLocks/>
          </p:cNvCxnSpPr>
          <p:nvPr/>
        </p:nvCxnSpPr>
        <p:spPr>
          <a:xfrm>
            <a:off x="5096395" y="3916937"/>
            <a:ext cx="715645" cy="507824"/>
          </a:xfrm>
          <a:prstGeom prst="line">
            <a:avLst/>
          </a:prstGeom>
          <a:ln w="38100">
            <a:solidFill>
              <a:srgbClr val="92D050"/>
            </a:solidFill>
          </a:ln>
        </p:spPr>
        <p:style>
          <a:lnRef idx="1">
            <a:schemeClr val="accent2"/>
          </a:lnRef>
          <a:fillRef idx="0">
            <a:schemeClr val="accent2"/>
          </a:fillRef>
          <a:effectRef idx="0">
            <a:schemeClr val="accent2"/>
          </a:effectRef>
          <a:fontRef idx="minor">
            <a:schemeClr val="tx1"/>
          </a:fontRef>
        </p:style>
      </p:cxnSp>
      <p:cxnSp>
        <p:nvCxnSpPr>
          <p:cNvPr id="159" name="Straight Connector 158">
            <a:extLst>
              <a:ext uri="{FF2B5EF4-FFF2-40B4-BE49-F238E27FC236}">
                <a16:creationId xmlns:a16="http://schemas.microsoft.com/office/drawing/2014/main" id="{929B589D-31E4-C58C-42D3-9F1A5998A600}"/>
              </a:ext>
            </a:extLst>
          </p:cNvPr>
          <p:cNvCxnSpPr>
            <a:cxnSpLocks/>
          </p:cNvCxnSpPr>
          <p:nvPr/>
        </p:nvCxnSpPr>
        <p:spPr>
          <a:xfrm>
            <a:off x="5011497" y="3915692"/>
            <a:ext cx="773678" cy="524487"/>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164" name="Straight Connector 163">
            <a:extLst>
              <a:ext uri="{FF2B5EF4-FFF2-40B4-BE49-F238E27FC236}">
                <a16:creationId xmlns:a16="http://schemas.microsoft.com/office/drawing/2014/main" id="{05A7190D-A0B0-C916-FA15-F66DC3EA2CA4}"/>
              </a:ext>
            </a:extLst>
          </p:cNvPr>
          <p:cNvCxnSpPr>
            <a:cxnSpLocks/>
          </p:cNvCxnSpPr>
          <p:nvPr/>
        </p:nvCxnSpPr>
        <p:spPr>
          <a:xfrm>
            <a:off x="6144236" y="4433066"/>
            <a:ext cx="682632" cy="2877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9CC2357-F407-2F33-B0C5-D5101F930917}"/>
              </a:ext>
            </a:extLst>
          </p:cNvPr>
          <p:cNvCxnSpPr>
            <a:cxnSpLocks/>
          </p:cNvCxnSpPr>
          <p:nvPr/>
        </p:nvCxnSpPr>
        <p:spPr>
          <a:xfrm>
            <a:off x="6182212" y="4408456"/>
            <a:ext cx="724277" cy="307991"/>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166" name="Straight Connector 165">
            <a:extLst>
              <a:ext uri="{FF2B5EF4-FFF2-40B4-BE49-F238E27FC236}">
                <a16:creationId xmlns:a16="http://schemas.microsoft.com/office/drawing/2014/main" id="{D9590A87-8BD3-2053-4E33-1685A95AAB02}"/>
              </a:ext>
            </a:extLst>
          </p:cNvPr>
          <p:cNvCxnSpPr>
            <a:cxnSpLocks/>
          </p:cNvCxnSpPr>
          <p:nvPr/>
        </p:nvCxnSpPr>
        <p:spPr>
          <a:xfrm>
            <a:off x="6091089" y="4467689"/>
            <a:ext cx="773708" cy="347475"/>
          </a:xfrm>
          <a:prstGeom prst="line">
            <a:avLst/>
          </a:prstGeom>
          <a:ln w="57150">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167" name="Straight Connector 166">
            <a:extLst>
              <a:ext uri="{FF2B5EF4-FFF2-40B4-BE49-F238E27FC236}">
                <a16:creationId xmlns:a16="http://schemas.microsoft.com/office/drawing/2014/main" id="{46A29544-53EB-6239-1953-C290A274A6E8}"/>
              </a:ext>
            </a:extLst>
          </p:cNvPr>
          <p:cNvCxnSpPr>
            <a:cxnSpLocks/>
          </p:cNvCxnSpPr>
          <p:nvPr/>
        </p:nvCxnSpPr>
        <p:spPr>
          <a:xfrm>
            <a:off x="6091088" y="4527441"/>
            <a:ext cx="735780" cy="319512"/>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68" name="Straight Connector 167">
            <a:extLst>
              <a:ext uri="{FF2B5EF4-FFF2-40B4-BE49-F238E27FC236}">
                <a16:creationId xmlns:a16="http://schemas.microsoft.com/office/drawing/2014/main" id="{FA5AA8C9-BBE0-FB03-81FA-C9B4EFD67B92}"/>
              </a:ext>
            </a:extLst>
          </p:cNvPr>
          <p:cNvCxnSpPr>
            <a:cxnSpLocks/>
          </p:cNvCxnSpPr>
          <p:nvPr/>
        </p:nvCxnSpPr>
        <p:spPr>
          <a:xfrm>
            <a:off x="6078768" y="4561630"/>
            <a:ext cx="746011" cy="323397"/>
          </a:xfrm>
          <a:prstGeom prst="line">
            <a:avLst/>
          </a:prstGeom>
          <a:ln w="38100">
            <a:solidFill>
              <a:srgbClr val="92D050"/>
            </a:solidFill>
          </a:ln>
        </p:spPr>
        <p:style>
          <a:lnRef idx="1">
            <a:schemeClr val="accent2"/>
          </a:lnRef>
          <a:fillRef idx="0">
            <a:schemeClr val="accent2"/>
          </a:fillRef>
          <a:effectRef idx="0">
            <a:schemeClr val="accent2"/>
          </a:effectRef>
          <a:fontRef idx="minor">
            <a:schemeClr val="tx1"/>
          </a:fontRef>
        </p:style>
      </p:cxnSp>
      <p:cxnSp>
        <p:nvCxnSpPr>
          <p:cNvPr id="169" name="Straight Connector 168">
            <a:extLst>
              <a:ext uri="{FF2B5EF4-FFF2-40B4-BE49-F238E27FC236}">
                <a16:creationId xmlns:a16="http://schemas.microsoft.com/office/drawing/2014/main" id="{43712DD2-AEAF-9AC2-D12F-958DFE5A90FD}"/>
              </a:ext>
            </a:extLst>
          </p:cNvPr>
          <p:cNvCxnSpPr>
            <a:cxnSpLocks/>
          </p:cNvCxnSpPr>
          <p:nvPr/>
        </p:nvCxnSpPr>
        <p:spPr>
          <a:xfrm flipV="1">
            <a:off x="7125719" y="3935998"/>
            <a:ext cx="241313" cy="637625"/>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pic>
        <p:nvPicPr>
          <p:cNvPr id="196" name="Picture 12" descr="Cisco Network Topology Icons 3015">
            <a:extLst>
              <a:ext uri="{FF2B5EF4-FFF2-40B4-BE49-F238E27FC236}">
                <a16:creationId xmlns:a16="http://schemas.microsoft.com/office/drawing/2014/main" id="{69F3FB0C-8EF4-FA3C-8F85-28E0C82738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3500" y="4154399"/>
            <a:ext cx="421163" cy="498500"/>
          </a:xfrm>
          <a:prstGeom prst="rect">
            <a:avLst/>
          </a:prstGeom>
          <a:noFill/>
          <a:extLst>
            <a:ext uri="{909E8E84-426E-40DD-AFC4-6F175D3DCCD1}">
              <a14:hiddenFill xmlns:a14="http://schemas.microsoft.com/office/drawing/2010/main">
                <a:solidFill>
                  <a:srgbClr val="FFFFFF"/>
                </a:solidFill>
              </a14:hiddenFill>
            </a:ext>
          </a:extLst>
        </p:spPr>
      </p:pic>
      <p:pic>
        <p:nvPicPr>
          <p:cNvPr id="197" name="Picture 12" descr="Cisco Network Topology Icons 3015">
            <a:extLst>
              <a:ext uri="{FF2B5EF4-FFF2-40B4-BE49-F238E27FC236}">
                <a16:creationId xmlns:a16="http://schemas.microsoft.com/office/drawing/2014/main" id="{15B4D322-E685-E6DB-8F2E-F124487286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1700" y="4583094"/>
            <a:ext cx="345757" cy="345757"/>
          </a:xfrm>
          <a:prstGeom prst="rect">
            <a:avLst/>
          </a:prstGeom>
          <a:noFill/>
          <a:extLst>
            <a:ext uri="{909E8E84-426E-40DD-AFC4-6F175D3DCCD1}">
              <a14:hiddenFill xmlns:a14="http://schemas.microsoft.com/office/drawing/2010/main">
                <a:solidFill>
                  <a:srgbClr val="FFFFFF"/>
                </a:solidFill>
              </a14:hiddenFill>
            </a:ext>
          </a:extLst>
        </p:spPr>
      </p:pic>
      <p:cxnSp>
        <p:nvCxnSpPr>
          <p:cNvPr id="201" name="Straight Connector 200">
            <a:extLst>
              <a:ext uri="{FF2B5EF4-FFF2-40B4-BE49-F238E27FC236}">
                <a16:creationId xmlns:a16="http://schemas.microsoft.com/office/drawing/2014/main" id="{181885E1-100C-924E-BC60-F38F8AE0F704}"/>
              </a:ext>
            </a:extLst>
          </p:cNvPr>
          <p:cNvCxnSpPr>
            <a:cxnSpLocks/>
          </p:cNvCxnSpPr>
          <p:nvPr/>
        </p:nvCxnSpPr>
        <p:spPr>
          <a:xfrm flipV="1">
            <a:off x="6448493" y="3589053"/>
            <a:ext cx="621179" cy="92733"/>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02" name="Straight Connector 201">
            <a:extLst>
              <a:ext uri="{FF2B5EF4-FFF2-40B4-BE49-F238E27FC236}">
                <a16:creationId xmlns:a16="http://schemas.microsoft.com/office/drawing/2014/main" id="{10552AAE-88DE-95B2-5E1C-824F89E9153D}"/>
              </a:ext>
            </a:extLst>
          </p:cNvPr>
          <p:cNvCxnSpPr>
            <a:cxnSpLocks/>
          </p:cNvCxnSpPr>
          <p:nvPr/>
        </p:nvCxnSpPr>
        <p:spPr>
          <a:xfrm flipV="1">
            <a:off x="5158546" y="4560657"/>
            <a:ext cx="814847" cy="192397"/>
          </a:xfrm>
          <a:prstGeom prst="line">
            <a:avLst/>
          </a:prstGeom>
          <a:ln w="57150">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203" name="Straight Connector 202">
            <a:extLst>
              <a:ext uri="{FF2B5EF4-FFF2-40B4-BE49-F238E27FC236}">
                <a16:creationId xmlns:a16="http://schemas.microsoft.com/office/drawing/2014/main" id="{253063B4-6822-82F5-5CD1-43DA116F360E}"/>
              </a:ext>
            </a:extLst>
          </p:cNvPr>
          <p:cNvCxnSpPr>
            <a:cxnSpLocks/>
          </p:cNvCxnSpPr>
          <p:nvPr/>
        </p:nvCxnSpPr>
        <p:spPr>
          <a:xfrm flipH="1">
            <a:off x="5158546" y="4603377"/>
            <a:ext cx="833972" cy="214547"/>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04" name="Straight Connector 203">
            <a:extLst>
              <a:ext uri="{FF2B5EF4-FFF2-40B4-BE49-F238E27FC236}">
                <a16:creationId xmlns:a16="http://schemas.microsoft.com/office/drawing/2014/main" id="{46C091EB-7F0F-B1D4-E3CE-A6C76E368913}"/>
              </a:ext>
            </a:extLst>
          </p:cNvPr>
          <p:cNvCxnSpPr>
            <a:cxnSpLocks/>
          </p:cNvCxnSpPr>
          <p:nvPr/>
        </p:nvCxnSpPr>
        <p:spPr>
          <a:xfrm flipV="1">
            <a:off x="5189769" y="4656855"/>
            <a:ext cx="814892" cy="182260"/>
          </a:xfrm>
          <a:prstGeom prst="line">
            <a:avLst/>
          </a:prstGeom>
          <a:ln w="38100">
            <a:solidFill>
              <a:srgbClr val="92D050"/>
            </a:solidFill>
          </a:ln>
        </p:spPr>
        <p:style>
          <a:lnRef idx="1">
            <a:schemeClr val="accent2"/>
          </a:lnRef>
          <a:fillRef idx="0">
            <a:schemeClr val="accent2"/>
          </a:fillRef>
          <a:effectRef idx="0">
            <a:schemeClr val="accent2"/>
          </a:effectRef>
          <a:fontRef idx="minor">
            <a:schemeClr val="tx1"/>
          </a:fontRef>
        </p:style>
      </p:cxnSp>
      <p:cxnSp>
        <p:nvCxnSpPr>
          <p:cNvPr id="205" name="Straight Connector 204">
            <a:extLst>
              <a:ext uri="{FF2B5EF4-FFF2-40B4-BE49-F238E27FC236}">
                <a16:creationId xmlns:a16="http://schemas.microsoft.com/office/drawing/2014/main" id="{B4B885DA-E8AA-D562-35AF-5BADC6039203}"/>
              </a:ext>
            </a:extLst>
          </p:cNvPr>
          <p:cNvCxnSpPr>
            <a:cxnSpLocks/>
          </p:cNvCxnSpPr>
          <p:nvPr/>
        </p:nvCxnSpPr>
        <p:spPr>
          <a:xfrm>
            <a:off x="6273281" y="4669866"/>
            <a:ext cx="583718" cy="268573"/>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07" name="Straight Connector 206">
            <a:extLst>
              <a:ext uri="{FF2B5EF4-FFF2-40B4-BE49-F238E27FC236}">
                <a16:creationId xmlns:a16="http://schemas.microsoft.com/office/drawing/2014/main" id="{625F2DED-F0A6-278F-4DAB-F645A6219CDC}"/>
              </a:ext>
            </a:extLst>
          </p:cNvPr>
          <p:cNvCxnSpPr>
            <a:cxnSpLocks/>
          </p:cNvCxnSpPr>
          <p:nvPr/>
        </p:nvCxnSpPr>
        <p:spPr>
          <a:xfrm>
            <a:off x="5160151" y="3635283"/>
            <a:ext cx="945501" cy="21893"/>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09" name="Straight Connector 208">
            <a:extLst>
              <a:ext uri="{FF2B5EF4-FFF2-40B4-BE49-F238E27FC236}">
                <a16:creationId xmlns:a16="http://schemas.microsoft.com/office/drawing/2014/main" id="{F84D9321-458F-A150-F64E-E0DC37E15429}"/>
              </a:ext>
            </a:extLst>
          </p:cNvPr>
          <p:cNvCxnSpPr>
            <a:cxnSpLocks/>
          </p:cNvCxnSpPr>
          <p:nvPr/>
        </p:nvCxnSpPr>
        <p:spPr>
          <a:xfrm flipV="1">
            <a:off x="4128021" y="3815338"/>
            <a:ext cx="730264" cy="175055"/>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11" name="Straight Connector 210">
            <a:extLst>
              <a:ext uri="{FF2B5EF4-FFF2-40B4-BE49-F238E27FC236}">
                <a16:creationId xmlns:a16="http://schemas.microsoft.com/office/drawing/2014/main" id="{292C51AB-A279-A335-7C11-AFDDA935DA8B}"/>
              </a:ext>
            </a:extLst>
          </p:cNvPr>
          <p:cNvCxnSpPr>
            <a:cxnSpLocks/>
          </p:cNvCxnSpPr>
          <p:nvPr/>
        </p:nvCxnSpPr>
        <p:spPr>
          <a:xfrm flipV="1">
            <a:off x="5087616" y="4486420"/>
            <a:ext cx="795118" cy="208393"/>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13" name="Straight Connector 212">
            <a:extLst>
              <a:ext uri="{FF2B5EF4-FFF2-40B4-BE49-F238E27FC236}">
                <a16:creationId xmlns:a16="http://schemas.microsoft.com/office/drawing/2014/main" id="{F87C94EB-2CAB-E379-BD06-3F8C6D2A5CDD}"/>
              </a:ext>
            </a:extLst>
          </p:cNvPr>
          <p:cNvCxnSpPr>
            <a:cxnSpLocks/>
          </p:cNvCxnSpPr>
          <p:nvPr/>
        </p:nvCxnSpPr>
        <p:spPr>
          <a:xfrm flipV="1">
            <a:off x="6458978" y="3810398"/>
            <a:ext cx="632721" cy="105294"/>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15" name="Straight Connector 214">
            <a:extLst>
              <a:ext uri="{FF2B5EF4-FFF2-40B4-BE49-F238E27FC236}">
                <a16:creationId xmlns:a16="http://schemas.microsoft.com/office/drawing/2014/main" id="{2F830742-891B-70FA-3C2E-2E3601579C90}"/>
              </a:ext>
            </a:extLst>
          </p:cNvPr>
          <p:cNvCxnSpPr>
            <a:cxnSpLocks/>
          </p:cNvCxnSpPr>
          <p:nvPr/>
        </p:nvCxnSpPr>
        <p:spPr>
          <a:xfrm flipV="1">
            <a:off x="6905238" y="3854821"/>
            <a:ext cx="292993" cy="73457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328CD28B-A0BF-961A-25CD-71D3A2E2C59C}"/>
              </a:ext>
            </a:extLst>
          </p:cNvPr>
          <p:cNvCxnSpPr>
            <a:cxnSpLocks/>
          </p:cNvCxnSpPr>
          <p:nvPr/>
        </p:nvCxnSpPr>
        <p:spPr>
          <a:xfrm flipV="1">
            <a:off x="6444081" y="3631313"/>
            <a:ext cx="651266" cy="8613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FE4F2C83-96D6-CCCD-4287-E159B47DF3CD}"/>
              </a:ext>
            </a:extLst>
          </p:cNvPr>
          <p:cNvCxnSpPr>
            <a:cxnSpLocks/>
          </p:cNvCxnSpPr>
          <p:nvPr/>
        </p:nvCxnSpPr>
        <p:spPr>
          <a:xfrm>
            <a:off x="5164596" y="3680053"/>
            <a:ext cx="950784" cy="34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91BE9E17-6F47-E568-9F4D-E95771B2E960}"/>
              </a:ext>
            </a:extLst>
          </p:cNvPr>
          <p:cNvCxnSpPr>
            <a:cxnSpLocks/>
            <a:stCxn id="97" idx="3"/>
          </p:cNvCxnSpPr>
          <p:nvPr/>
        </p:nvCxnSpPr>
        <p:spPr>
          <a:xfrm flipV="1">
            <a:off x="4151369" y="3854824"/>
            <a:ext cx="694458" cy="1840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D3E945A8-1C66-4514-5F58-73F0CBDB745A}"/>
              </a:ext>
            </a:extLst>
          </p:cNvPr>
          <p:cNvCxnSpPr>
            <a:cxnSpLocks/>
            <a:stCxn id="97" idx="3"/>
          </p:cNvCxnSpPr>
          <p:nvPr/>
        </p:nvCxnSpPr>
        <p:spPr>
          <a:xfrm flipV="1">
            <a:off x="4151369" y="3892195"/>
            <a:ext cx="731500" cy="146647"/>
          </a:xfrm>
          <a:prstGeom prst="line">
            <a:avLst/>
          </a:prstGeom>
          <a:ln w="57150">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236" name="Straight Connector 235">
            <a:extLst>
              <a:ext uri="{FF2B5EF4-FFF2-40B4-BE49-F238E27FC236}">
                <a16:creationId xmlns:a16="http://schemas.microsoft.com/office/drawing/2014/main" id="{D648D92A-AC3D-DF47-B292-F92D6F03B0D9}"/>
              </a:ext>
            </a:extLst>
          </p:cNvPr>
          <p:cNvCxnSpPr>
            <a:cxnSpLocks/>
          </p:cNvCxnSpPr>
          <p:nvPr/>
        </p:nvCxnSpPr>
        <p:spPr>
          <a:xfrm>
            <a:off x="5180699" y="3740790"/>
            <a:ext cx="963537" cy="5365"/>
          </a:xfrm>
          <a:prstGeom prst="line">
            <a:avLst/>
          </a:prstGeom>
          <a:ln w="57150">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244" name="Straight Connector 243">
            <a:extLst>
              <a:ext uri="{FF2B5EF4-FFF2-40B4-BE49-F238E27FC236}">
                <a16:creationId xmlns:a16="http://schemas.microsoft.com/office/drawing/2014/main" id="{493D7D4F-4535-AF10-E025-7A622B030643}"/>
              </a:ext>
            </a:extLst>
          </p:cNvPr>
          <p:cNvCxnSpPr>
            <a:cxnSpLocks/>
          </p:cNvCxnSpPr>
          <p:nvPr/>
        </p:nvCxnSpPr>
        <p:spPr>
          <a:xfrm>
            <a:off x="5196479" y="3785580"/>
            <a:ext cx="950685" cy="19726"/>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47" name="Straight Connector 246">
            <a:extLst>
              <a:ext uri="{FF2B5EF4-FFF2-40B4-BE49-F238E27FC236}">
                <a16:creationId xmlns:a16="http://schemas.microsoft.com/office/drawing/2014/main" id="{6B4AE01A-02A1-C7EE-84EA-63664BFE5458}"/>
              </a:ext>
            </a:extLst>
          </p:cNvPr>
          <p:cNvCxnSpPr>
            <a:cxnSpLocks/>
          </p:cNvCxnSpPr>
          <p:nvPr/>
        </p:nvCxnSpPr>
        <p:spPr>
          <a:xfrm>
            <a:off x="5302784" y="3816233"/>
            <a:ext cx="879428" cy="30293"/>
          </a:xfrm>
          <a:prstGeom prst="line">
            <a:avLst/>
          </a:prstGeom>
          <a:ln w="38100">
            <a:solidFill>
              <a:srgbClr val="92D050"/>
            </a:solidFill>
          </a:ln>
        </p:spPr>
        <p:style>
          <a:lnRef idx="1">
            <a:schemeClr val="accent2"/>
          </a:lnRef>
          <a:fillRef idx="0">
            <a:schemeClr val="accent2"/>
          </a:fillRef>
          <a:effectRef idx="0">
            <a:schemeClr val="accent2"/>
          </a:effectRef>
          <a:fontRef idx="minor">
            <a:schemeClr val="tx1"/>
          </a:fontRef>
        </p:style>
      </p:cxnSp>
      <p:cxnSp>
        <p:nvCxnSpPr>
          <p:cNvPr id="251" name="Straight Connector 250">
            <a:extLst>
              <a:ext uri="{FF2B5EF4-FFF2-40B4-BE49-F238E27FC236}">
                <a16:creationId xmlns:a16="http://schemas.microsoft.com/office/drawing/2014/main" id="{ADD3F1DC-297A-78F1-63D6-77801A242CC4}"/>
              </a:ext>
            </a:extLst>
          </p:cNvPr>
          <p:cNvCxnSpPr>
            <a:cxnSpLocks/>
          </p:cNvCxnSpPr>
          <p:nvPr/>
        </p:nvCxnSpPr>
        <p:spPr>
          <a:xfrm flipV="1">
            <a:off x="7076448" y="3886653"/>
            <a:ext cx="272759" cy="692895"/>
          </a:xfrm>
          <a:prstGeom prst="line">
            <a:avLst/>
          </a:prstGeom>
          <a:ln w="38100">
            <a:solidFill>
              <a:srgbClr val="92D050"/>
            </a:solidFill>
          </a:ln>
        </p:spPr>
        <p:style>
          <a:lnRef idx="1">
            <a:schemeClr val="accent2"/>
          </a:lnRef>
          <a:fillRef idx="0">
            <a:schemeClr val="accent2"/>
          </a:fillRef>
          <a:effectRef idx="0">
            <a:schemeClr val="accent2"/>
          </a:effectRef>
          <a:fontRef idx="minor">
            <a:schemeClr val="tx1"/>
          </a:fontRef>
        </p:style>
      </p:cxnSp>
      <p:cxnSp>
        <p:nvCxnSpPr>
          <p:cNvPr id="252" name="Straight Connector 251">
            <a:extLst>
              <a:ext uri="{FF2B5EF4-FFF2-40B4-BE49-F238E27FC236}">
                <a16:creationId xmlns:a16="http://schemas.microsoft.com/office/drawing/2014/main" id="{53BBF586-546F-D89D-FA07-B69423B93816}"/>
              </a:ext>
            </a:extLst>
          </p:cNvPr>
          <p:cNvCxnSpPr>
            <a:cxnSpLocks/>
          </p:cNvCxnSpPr>
          <p:nvPr/>
        </p:nvCxnSpPr>
        <p:spPr>
          <a:xfrm>
            <a:off x="5302784" y="3867237"/>
            <a:ext cx="913004" cy="12034"/>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65" name="Straight Connector 264">
            <a:extLst>
              <a:ext uri="{FF2B5EF4-FFF2-40B4-BE49-F238E27FC236}">
                <a16:creationId xmlns:a16="http://schemas.microsoft.com/office/drawing/2014/main" id="{319FA280-6E28-6477-375B-717BC034D32D}"/>
              </a:ext>
            </a:extLst>
          </p:cNvPr>
          <p:cNvCxnSpPr>
            <a:cxnSpLocks/>
          </p:cNvCxnSpPr>
          <p:nvPr/>
        </p:nvCxnSpPr>
        <p:spPr>
          <a:xfrm flipV="1">
            <a:off x="5182470" y="4676002"/>
            <a:ext cx="828820" cy="201438"/>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266" name="Straight Connector 265">
            <a:extLst>
              <a:ext uri="{FF2B5EF4-FFF2-40B4-BE49-F238E27FC236}">
                <a16:creationId xmlns:a16="http://schemas.microsoft.com/office/drawing/2014/main" id="{6B1FC782-8979-4191-BAFB-8F465FD0FAFF}"/>
              </a:ext>
            </a:extLst>
          </p:cNvPr>
          <p:cNvCxnSpPr>
            <a:cxnSpLocks/>
          </p:cNvCxnSpPr>
          <p:nvPr/>
        </p:nvCxnSpPr>
        <p:spPr>
          <a:xfrm flipV="1">
            <a:off x="5130296" y="4514198"/>
            <a:ext cx="798936" cy="2111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43A48797-3637-DFBD-1663-9E9471FD4FAE}"/>
              </a:ext>
            </a:extLst>
          </p:cNvPr>
          <p:cNvCxnSpPr>
            <a:cxnSpLocks/>
          </p:cNvCxnSpPr>
          <p:nvPr/>
        </p:nvCxnSpPr>
        <p:spPr>
          <a:xfrm flipV="1">
            <a:off x="6485552" y="3674381"/>
            <a:ext cx="609795" cy="85790"/>
          </a:xfrm>
          <a:prstGeom prst="line">
            <a:avLst/>
          </a:prstGeom>
          <a:ln w="57150">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279" name="Straight Connector 278">
            <a:extLst>
              <a:ext uri="{FF2B5EF4-FFF2-40B4-BE49-F238E27FC236}">
                <a16:creationId xmlns:a16="http://schemas.microsoft.com/office/drawing/2014/main" id="{C92B0CD6-5769-EF96-4768-654526881D2F}"/>
              </a:ext>
            </a:extLst>
          </p:cNvPr>
          <p:cNvCxnSpPr>
            <a:cxnSpLocks/>
          </p:cNvCxnSpPr>
          <p:nvPr/>
        </p:nvCxnSpPr>
        <p:spPr>
          <a:xfrm flipV="1">
            <a:off x="6497327" y="3784781"/>
            <a:ext cx="587114" cy="113571"/>
          </a:xfrm>
          <a:prstGeom prst="line">
            <a:avLst/>
          </a:prstGeom>
          <a:ln w="38100">
            <a:solidFill>
              <a:srgbClr val="92D050"/>
            </a:solidFill>
          </a:ln>
        </p:spPr>
        <p:style>
          <a:lnRef idx="1">
            <a:schemeClr val="accent2"/>
          </a:lnRef>
          <a:fillRef idx="0">
            <a:schemeClr val="accent2"/>
          </a:fillRef>
          <a:effectRef idx="0">
            <a:schemeClr val="accent2"/>
          </a:effectRef>
          <a:fontRef idx="minor">
            <a:schemeClr val="tx1"/>
          </a:fontRef>
        </p:style>
      </p:cxnSp>
      <p:cxnSp>
        <p:nvCxnSpPr>
          <p:cNvPr id="280" name="Straight Connector 279">
            <a:extLst>
              <a:ext uri="{FF2B5EF4-FFF2-40B4-BE49-F238E27FC236}">
                <a16:creationId xmlns:a16="http://schemas.microsoft.com/office/drawing/2014/main" id="{CB6C2462-2CD3-DFF1-28EB-7A02B412D954}"/>
              </a:ext>
            </a:extLst>
          </p:cNvPr>
          <p:cNvCxnSpPr>
            <a:cxnSpLocks/>
          </p:cNvCxnSpPr>
          <p:nvPr/>
        </p:nvCxnSpPr>
        <p:spPr>
          <a:xfrm flipH="1">
            <a:off x="6518487" y="3736748"/>
            <a:ext cx="575196" cy="90158"/>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90" name="Straight Connector 289">
            <a:extLst>
              <a:ext uri="{FF2B5EF4-FFF2-40B4-BE49-F238E27FC236}">
                <a16:creationId xmlns:a16="http://schemas.microsoft.com/office/drawing/2014/main" id="{D3E7910E-C5CC-D4C9-88F0-6D6492B6881A}"/>
              </a:ext>
            </a:extLst>
          </p:cNvPr>
          <p:cNvCxnSpPr>
            <a:cxnSpLocks/>
          </p:cNvCxnSpPr>
          <p:nvPr/>
        </p:nvCxnSpPr>
        <p:spPr>
          <a:xfrm flipV="1">
            <a:off x="7026496" y="3897609"/>
            <a:ext cx="255211" cy="6831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a:extLst>
              <a:ext uri="{FF2B5EF4-FFF2-40B4-BE49-F238E27FC236}">
                <a16:creationId xmlns:a16="http://schemas.microsoft.com/office/drawing/2014/main" id="{0496812E-B839-0A7F-F18F-FB2480C8398B}"/>
              </a:ext>
            </a:extLst>
          </p:cNvPr>
          <p:cNvCxnSpPr>
            <a:cxnSpLocks/>
          </p:cNvCxnSpPr>
          <p:nvPr/>
        </p:nvCxnSpPr>
        <p:spPr>
          <a:xfrm flipV="1">
            <a:off x="6938807" y="3852523"/>
            <a:ext cx="292993" cy="7345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1" name="Straight Connector 300">
            <a:extLst>
              <a:ext uri="{FF2B5EF4-FFF2-40B4-BE49-F238E27FC236}">
                <a16:creationId xmlns:a16="http://schemas.microsoft.com/office/drawing/2014/main" id="{67C29C91-3135-7168-A03B-039E50669041}"/>
              </a:ext>
            </a:extLst>
          </p:cNvPr>
          <p:cNvCxnSpPr>
            <a:cxnSpLocks/>
          </p:cNvCxnSpPr>
          <p:nvPr/>
        </p:nvCxnSpPr>
        <p:spPr>
          <a:xfrm flipV="1">
            <a:off x="6971125" y="3859615"/>
            <a:ext cx="292993" cy="73457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2C92B220-AAD2-A5AA-0029-B35A9441A50D}"/>
              </a:ext>
            </a:extLst>
          </p:cNvPr>
          <p:cNvCxnSpPr>
            <a:cxnSpLocks/>
            <a:endCxn id="123" idx="2"/>
          </p:cNvCxnSpPr>
          <p:nvPr/>
        </p:nvCxnSpPr>
        <p:spPr>
          <a:xfrm flipH="1" flipV="1">
            <a:off x="3861758" y="3763126"/>
            <a:ext cx="124907" cy="290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A67EB599-7926-211D-1697-7EE8D391CF72}"/>
              </a:ext>
            </a:extLst>
          </p:cNvPr>
          <p:cNvCxnSpPr>
            <a:stCxn id="97" idx="0"/>
            <a:endCxn id="123" idx="2"/>
          </p:cNvCxnSpPr>
          <p:nvPr/>
        </p:nvCxnSpPr>
        <p:spPr>
          <a:xfrm flipH="1" flipV="1">
            <a:off x="3861758" y="3763126"/>
            <a:ext cx="116733" cy="10283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8DEA11AE-E791-DC64-F951-0AB2618A6486}"/>
              </a:ext>
            </a:extLst>
          </p:cNvPr>
          <p:cNvCxnSpPr>
            <a:stCxn id="97" idx="0"/>
            <a:endCxn id="119" idx="2"/>
          </p:cNvCxnSpPr>
          <p:nvPr/>
        </p:nvCxnSpPr>
        <p:spPr>
          <a:xfrm flipV="1">
            <a:off x="3978491" y="3765499"/>
            <a:ext cx="12774" cy="100464"/>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046F2996-3631-14DF-5418-8CEE71AB3E37}"/>
              </a:ext>
            </a:extLst>
          </p:cNvPr>
          <p:cNvCxnSpPr>
            <a:stCxn id="97" idx="0"/>
            <a:endCxn id="11" idx="2"/>
          </p:cNvCxnSpPr>
          <p:nvPr/>
        </p:nvCxnSpPr>
        <p:spPr>
          <a:xfrm flipV="1">
            <a:off x="3978491" y="3763126"/>
            <a:ext cx="145246" cy="102837"/>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EACA567D-05E7-6C38-1A99-B952E4D61ECF}"/>
              </a:ext>
            </a:extLst>
          </p:cNvPr>
          <p:cNvCxnSpPr>
            <a:stCxn id="56" idx="0"/>
            <a:endCxn id="130" idx="2"/>
          </p:cNvCxnSpPr>
          <p:nvPr/>
        </p:nvCxnSpPr>
        <p:spPr>
          <a:xfrm flipH="1" flipV="1">
            <a:off x="7132481" y="3309936"/>
            <a:ext cx="192978" cy="152038"/>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7EB54C6C-91F9-C387-B359-AF2D6ADCAC1B}"/>
              </a:ext>
            </a:extLst>
          </p:cNvPr>
          <p:cNvCxnSpPr>
            <a:stCxn id="56" idx="0"/>
            <a:endCxn id="128" idx="2"/>
          </p:cNvCxnSpPr>
          <p:nvPr/>
        </p:nvCxnSpPr>
        <p:spPr>
          <a:xfrm flipH="1" flipV="1">
            <a:off x="7261988" y="3312309"/>
            <a:ext cx="63471" cy="149665"/>
          </a:xfrm>
          <a:prstGeom prst="line">
            <a:avLst/>
          </a:prstGeom>
          <a:ln w="127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F1FEABD0-4F72-2CC3-84E7-4DB6D02DFEAD}"/>
              </a:ext>
            </a:extLst>
          </p:cNvPr>
          <p:cNvCxnSpPr>
            <a:stCxn id="56" idx="0"/>
            <a:endCxn id="126" idx="2"/>
          </p:cNvCxnSpPr>
          <p:nvPr/>
        </p:nvCxnSpPr>
        <p:spPr>
          <a:xfrm flipV="1">
            <a:off x="7325459" y="3309936"/>
            <a:ext cx="69001" cy="1520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EC3DC26F-E078-5777-0677-D6DC277C0F65}"/>
              </a:ext>
            </a:extLst>
          </p:cNvPr>
          <p:cNvCxnSpPr>
            <a:stCxn id="123" idx="0"/>
          </p:cNvCxnSpPr>
          <p:nvPr/>
        </p:nvCxnSpPr>
        <p:spPr>
          <a:xfrm flipV="1">
            <a:off x="3861758" y="3307016"/>
            <a:ext cx="445066" cy="228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D95C1444-249E-EE8A-3D80-413EDFE16062}"/>
              </a:ext>
            </a:extLst>
          </p:cNvPr>
          <p:cNvCxnSpPr>
            <a:stCxn id="119" idx="0"/>
          </p:cNvCxnSpPr>
          <p:nvPr/>
        </p:nvCxnSpPr>
        <p:spPr>
          <a:xfrm flipV="1">
            <a:off x="3991265" y="3307016"/>
            <a:ext cx="315559" cy="230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FC2168E4-3A62-548B-1BD4-5779E4EC3572}"/>
              </a:ext>
            </a:extLst>
          </p:cNvPr>
          <p:cNvCxnSpPr>
            <a:stCxn id="11" idx="0"/>
          </p:cNvCxnSpPr>
          <p:nvPr/>
        </p:nvCxnSpPr>
        <p:spPr>
          <a:xfrm flipV="1">
            <a:off x="4123737" y="3307016"/>
            <a:ext cx="183087" cy="228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4500CD58-CC16-DC56-6491-A765FC13CCD6}"/>
              </a:ext>
            </a:extLst>
          </p:cNvPr>
          <p:cNvCxnSpPr>
            <a:stCxn id="137" idx="0"/>
          </p:cNvCxnSpPr>
          <p:nvPr/>
        </p:nvCxnSpPr>
        <p:spPr>
          <a:xfrm flipH="1" flipV="1">
            <a:off x="4376126" y="3307016"/>
            <a:ext cx="496853" cy="9686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A5AB0996-CE59-4210-8C6E-8BE4E465B9BE}"/>
              </a:ext>
            </a:extLst>
          </p:cNvPr>
          <p:cNvCxnSpPr>
            <a:stCxn id="135" idx="0"/>
          </p:cNvCxnSpPr>
          <p:nvPr/>
        </p:nvCxnSpPr>
        <p:spPr>
          <a:xfrm flipH="1" flipV="1">
            <a:off x="4376126" y="3307016"/>
            <a:ext cx="626360" cy="971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AD2A2553-4590-A2AB-041A-3A9A682AE129}"/>
              </a:ext>
            </a:extLst>
          </p:cNvPr>
          <p:cNvCxnSpPr>
            <a:stCxn id="55" idx="0"/>
          </p:cNvCxnSpPr>
          <p:nvPr/>
        </p:nvCxnSpPr>
        <p:spPr>
          <a:xfrm flipH="1" flipV="1">
            <a:off x="4626864" y="3307016"/>
            <a:ext cx="411672" cy="269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0EAFA828-3448-0F5D-68D9-93595D8E020C}"/>
              </a:ext>
            </a:extLst>
          </p:cNvPr>
          <p:cNvCxnSpPr>
            <a:endCxn id="94" idx="2"/>
          </p:cNvCxnSpPr>
          <p:nvPr/>
        </p:nvCxnSpPr>
        <p:spPr>
          <a:xfrm flipH="1" flipV="1">
            <a:off x="4878457" y="3307016"/>
            <a:ext cx="424327" cy="3242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E2DC7085-6FD5-210E-7E65-B8055833A11F}"/>
              </a:ext>
            </a:extLst>
          </p:cNvPr>
          <p:cNvCxnSpPr>
            <a:stCxn id="197" idx="0"/>
            <a:endCxn id="54" idx="2"/>
          </p:cNvCxnSpPr>
          <p:nvPr/>
        </p:nvCxnSpPr>
        <p:spPr>
          <a:xfrm flipH="1" flipV="1">
            <a:off x="6322977" y="3960007"/>
            <a:ext cx="661602" cy="62308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83E49AC7-8AEF-34E4-07E2-59F755A76EFA}"/>
              </a:ext>
            </a:extLst>
          </p:cNvPr>
          <p:cNvCxnSpPr>
            <a:stCxn id="130" idx="1"/>
          </p:cNvCxnSpPr>
          <p:nvPr/>
        </p:nvCxnSpPr>
        <p:spPr>
          <a:xfrm flipH="1">
            <a:off x="5595767" y="3196049"/>
            <a:ext cx="1472957" cy="24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BF89F26B-216F-0970-9BD9-3BD7B0FB3FF2}"/>
              </a:ext>
            </a:extLst>
          </p:cNvPr>
          <p:cNvCxnSpPr>
            <a:stCxn id="56" idx="1"/>
            <a:endCxn id="94" idx="3"/>
          </p:cNvCxnSpPr>
          <p:nvPr/>
        </p:nvCxnSpPr>
        <p:spPr>
          <a:xfrm flipH="1" flipV="1">
            <a:off x="5595767" y="3206387"/>
            <a:ext cx="1502833" cy="482446"/>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D046AA95-FB1C-BE26-E5E1-D90C99D2BD92}"/>
              </a:ext>
            </a:extLst>
          </p:cNvPr>
          <p:cNvCxnSpPr>
            <a:stCxn id="54" idx="1"/>
            <a:endCxn id="94" idx="2"/>
          </p:cNvCxnSpPr>
          <p:nvPr/>
        </p:nvCxnSpPr>
        <p:spPr>
          <a:xfrm flipH="1" flipV="1">
            <a:off x="4878457" y="3307016"/>
            <a:ext cx="1242444" cy="450915"/>
          </a:xfrm>
          <a:prstGeom prst="line">
            <a:avLst/>
          </a:prstGeom>
        </p:spPr>
        <p:style>
          <a:lnRef idx="1">
            <a:schemeClr val="accent1"/>
          </a:lnRef>
          <a:fillRef idx="0">
            <a:schemeClr val="accent1"/>
          </a:fillRef>
          <a:effectRef idx="0">
            <a:schemeClr val="accent1"/>
          </a:effectRef>
          <a:fontRef idx="minor">
            <a:schemeClr val="tx1"/>
          </a:fontRef>
        </p:style>
      </p:cxnSp>
      <p:sp>
        <p:nvSpPr>
          <p:cNvPr id="281" name="TextBox 280">
            <a:extLst>
              <a:ext uri="{FF2B5EF4-FFF2-40B4-BE49-F238E27FC236}">
                <a16:creationId xmlns:a16="http://schemas.microsoft.com/office/drawing/2014/main" id="{E4AFAFDA-80FB-7ADA-5B8A-B8BC90E7744D}"/>
              </a:ext>
            </a:extLst>
          </p:cNvPr>
          <p:cNvSpPr txBox="1"/>
          <p:nvPr/>
        </p:nvSpPr>
        <p:spPr>
          <a:xfrm>
            <a:off x="3974197" y="1079156"/>
            <a:ext cx="276038" cy="307777"/>
          </a:xfrm>
          <a:prstGeom prst="rect">
            <a:avLst/>
          </a:prstGeom>
          <a:noFill/>
        </p:spPr>
        <p:txBody>
          <a:bodyPr wrap="none" rtlCol="0">
            <a:spAutoFit/>
          </a:bodyPr>
          <a:lstStyle/>
          <a:p>
            <a:r>
              <a:rPr lang="en-US" sz="1400" dirty="0"/>
              <a:t>1</a:t>
            </a:r>
          </a:p>
        </p:txBody>
      </p:sp>
      <p:sp>
        <p:nvSpPr>
          <p:cNvPr id="349" name="TextBox 348">
            <a:extLst>
              <a:ext uri="{FF2B5EF4-FFF2-40B4-BE49-F238E27FC236}">
                <a16:creationId xmlns:a16="http://schemas.microsoft.com/office/drawing/2014/main" id="{0D105464-CB66-DDE4-3D92-A2E7F0330E82}"/>
              </a:ext>
            </a:extLst>
          </p:cNvPr>
          <p:cNvSpPr txBox="1"/>
          <p:nvPr/>
        </p:nvSpPr>
        <p:spPr>
          <a:xfrm>
            <a:off x="3678786" y="1979812"/>
            <a:ext cx="362600" cy="307777"/>
          </a:xfrm>
          <a:prstGeom prst="rect">
            <a:avLst/>
          </a:prstGeom>
          <a:noFill/>
        </p:spPr>
        <p:txBody>
          <a:bodyPr wrap="none" rtlCol="0">
            <a:spAutoFit/>
          </a:bodyPr>
          <a:lstStyle/>
          <a:p>
            <a:r>
              <a:rPr lang="en-US" sz="1400" dirty="0"/>
              <a:t>1a</a:t>
            </a:r>
          </a:p>
        </p:txBody>
      </p:sp>
      <p:sp>
        <p:nvSpPr>
          <p:cNvPr id="350" name="Oval 349">
            <a:extLst>
              <a:ext uri="{FF2B5EF4-FFF2-40B4-BE49-F238E27FC236}">
                <a16:creationId xmlns:a16="http://schemas.microsoft.com/office/drawing/2014/main" id="{3A370225-8DD0-BD05-279E-09D2F0F3EAA2}"/>
              </a:ext>
            </a:extLst>
          </p:cNvPr>
          <p:cNvSpPr/>
          <p:nvPr/>
        </p:nvSpPr>
        <p:spPr>
          <a:xfrm>
            <a:off x="3799771" y="3178937"/>
            <a:ext cx="317026" cy="246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TextBox 350">
            <a:extLst>
              <a:ext uri="{FF2B5EF4-FFF2-40B4-BE49-F238E27FC236}">
                <a16:creationId xmlns:a16="http://schemas.microsoft.com/office/drawing/2014/main" id="{632BE9A8-43B0-544C-3807-97098A5AE793}"/>
              </a:ext>
            </a:extLst>
          </p:cNvPr>
          <p:cNvSpPr txBox="1"/>
          <p:nvPr/>
        </p:nvSpPr>
        <p:spPr>
          <a:xfrm>
            <a:off x="3786908" y="3117381"/>
            <a:ext cx="276038" cy="307777"/>
          </a:xfrm>
          <a:prstGeom prst="rect">
            <a:avLst/>
          </a:prstGeom>
          <a:noFill/>
        </p:spPr>
        <p:txBody>
          <a:bodyPr wrap="none" rtlCol="0">
            <a:spAutoFit/>
          </a:bodyPr>
          <a:lstStyle/>
          <a:p>
            <a:r>
              <a:rPr lang="en-US" sz="1400" dirty="0"/>
              <a:t>3</a:t>
            </a:r>
          </a:p>
        </p:txBody>
      </p:sp>
      <p:sp>
        <p:nvSpPr>
          <p:cNvPr id="354" name="Oval 353">
            <a:extLst>
              <a:ext uri="{FF2B5EF4-FFF2-40B4-BE49-F238E27FC236}">
                <a16:creationId xmlns:a16="http://schemas.microsoft.com/office/drawing/2014/main" id="{48508665-CE84-6DCA-CA93-DE939A70ADD0}"/>
              </a:ext>
            </a:extLst>
          </p:cNvPr>
          <p:cNvSpPr/>
          <p:nvPr/>
        </p:nvSpPr>
        <p:spPr>
          <a:xfrm>
            <a:off x="5619066" y="1448996"/>
            <a:ext cx="317026" cy="246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5" name="TextBox 354">
            <a:extLst>
              <a:ext uri="{FF2B5EF4-FFF2-40B4-BE49-F238E27FC236}">
                <a16:creationId xmlns:a16="http://schemas.microsoft.com/office/drawing/2014/main" id="{F5FFF5E4-3625-8573-4369-478D1EC12526}"/>
              </a:ext>
            </a:extLst>
          </p:cNvPr>
          <p:cNvSpPr txBox="1"/>
          <p:nvPr/>
        </p:nvSpPr>
        <p:spPr>
          <a:xfrm>
            <a:off x="5606203" y="1387440"/>
            <a:ext cx="370614" cy="307777"/>
          </a:xfrm>
          <a:prstGeom prst="rect">
            <a:avLst/>
          </a:prstGeom>
          <a:noFill/>
        </p:spPr>
        <p:txBody>
          <a:bodyPr wrap="none" rtlCol="0">
            <a:spAutoFit/>
          </a:bodyPr>
          <a:lstStyle/>
          <a:p>
            <a:r>
              <a:rPr lang="en-US" sz="1400" dirty="0"/>
              <a:t>1b</a:t>
            </a:r>
          </a:p>
        </p:txBody>
      </p:sp>
      <p:sp>
        <p:nvSpPr>
          <p:cNvPr id="359" name="Oval 358">
            <a:extLst>
              <a:ext uri="{FF2B5EF4-FFF2-40B4-BE49-F238E27FC236}">
                <a16:creationId xmlns:a16="http://schemas.microsoft.com/office/drawing/2014/main" id="{574BFFD3-ECD6-3B7C-C5CC-2391A562794C}"/>
              </a:ext>
            </a:extLst>
          </p:cNvPr>
          <p:cNvSpPr/>
          <p:nvPr/>
        </p:nvSpPr>
        <p:spPr>
          <a:xfrm>
            <a:off x="6171855" y="2010116"/>
            <a:ext cx="317026" cy="246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TextBox 359">
            <a:extLst>
              <a:ext uri="{FF2B5EF4-FFF2-40B4-BE49-F238E27FC236}">
                <a16:creationId xmlns:a16="http://schemas.microsoft.com/office/drawing/2014/main" id="{6BABC0FC-DEB7-DAE9-4715-28D9E993BB72}"/>
              </a:ext>
            </a:extLst>
          </p:cNvPr>
          <p:cNvSpPr txBox="1"/>
          <p:nvPr/>
        </p:nvSpPr>
        <p:spPr>
          <a:xfrm>
            <a:off x="6138823" y="1994082"/>
            <a:ext cx="351378" cy="307777"/>
          </a:xfrm>
          <a:prstGeom prst="rect">
            <a:avLst/>
          </a:prstGeom>
          <a:noFill/>
        </p:spPr>
        <p:txBody>
          <a:bodyPr wrap="none" rtlCol="0">
            <a:spAutoFit/>
          </a:bodyPr>
          <a:lstStyle/>
          <a:p>
            <a:r>
              <a:rPr lang="en-US" sz="1400" dirty="0"/>
              <a:t>1c</a:t>
            </a:r>
          </a:p>
        </p:txBody>
      </p:sp>
      <p:sp>
        <p:nvSpPr>
          <p:cNvPr id="284" name="TextBox 283">
            <a:extLst>
              <a:ext uri="{FF2B5EF4-FFF2-40B4-BE49-F238E27FC236}">
                <a16:creationId xmlns:a16="http://schemas.microsoft.com/office/drawing/2014/main" id="{32BAE092-FA26-3807-C4AD-194676B4A4E1}"/>
              </a:ext>
            </a:extLst>
          </p:cNvPr>
          <p:cNvSpPr txBox="1"/>
          <p:nvPr/>
        </p:nvSpPr>
        <p:spPr>
          <a:xfrm>
            <a:off x="5709891" y="1862814"/>
            <a:ext cx="134302" cy="338554"/>
          </a:xfrm>
          <a:prstGeom prst="rect">
            <a:avLst/>
          </a:prstGeom>
          <a:noFill/>
        </p:spPr>
        <p:txBody>
          <a:bodyPr wrap="square" rtlCol="0">
            <a:spAutoFit/>
          </a:bodyPr>
          <a:lstStyle/>
          <a:p>
            <a:r>
              <a:rPr lang="en-US" sz="1600" dirty="0"/>
              <a:t>2</a:t>
            </a:r>
          </a:p>
        </p:txBody>
      </p:sp>
      <p:sp>
        <p:nvSpPr>
          <p:cNvPr id="285" name="Rectangle 284">
            <a:extLst>
              <a:ext uri="{FF2B5EF4-FFF2-40B4-BE49-F238E27FC236}">
                <a16:creationId xmlns:a16="http://schemas.microsoft.com/office/drawing/2014/main" id="{CE094BDD-C281-D99F-F0A4-4D988C4D4DB5}"/>
              </a:ext>
            </a:extLst>
          </p:cNvPr>
          <p:cNvSpPr/>
          <p:nvPr/>
        </p:nvSpPr>
        <p:spPr>
          <a:xfrm>
            <a:off x="4215280" y="1418979"/>
            <a:ext cx="510957" cy="2762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100" dirty="0"/>
              <a:t>T-API</a:t>
            </a:r>
          </a:p>
        </p:txBody>
      </p:sp>
      <p:sp>
        <p:nvSpPr>
          <p:cNvPr id="286" name="Rectangle 285">
            <a:extLst>
              <a:ext uri="{FF2B5EF4-FFF2-40B4-BE49-F238E27FC236}">
                <a16:creationId xmlns:a16="http://schemas.microsoft.com/office/drawing/2014/main" id="{139411E2-6892-0EED-00B3-39472BD1D2D8}"/>
              </a:ext>
            </a:extLst>
          </p:cNvPr>
          <p:cNvSpPr/>
          <p:nvPr/>
        </p:nvSpPr>
        <p:spPr>
          <a:xfrm>
            <a:off x="4181039" y="1915061"/>
            <a:ext cx="587828" cy="21287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600" dirty="0"/>
              <a:t>ONOS services</a:t>
            </a:r>
          </a:p>
        </p:txBody>
      </p:sp>
      <p:sp>
        <p:nvSpPr>
          <p:cNvPr id="364" name="Rectangle 363">
            <a:extLst>
              <a:ext uri="{FF2B5EF4-FFF2-40B4-BE49-F238E27FC236}">
                <a16:creationId xmlns:a16="http://schemas.microsoft.com/office/drawing/2014/main" id="{4924DC9F-D0B8-0DAA-5930-5E418FB55FC4}"/>
              </a:ext>
            </a:extLst>
          </p:cNvPr>
          <p:cNvSpPr/>
          <p:nvPr/>
        </p:nvSpPr>
        <p:spPr>
          <a:xfrm>
            <a:off x="4845827" y="1920347"/>
            <a:ext cx="587828" cy="21287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600" dirty="0"/>
              <a:t>Optical intent</a:t>
            </a:r>
          </a:p>
        </p:txBody>
      </p:sp>
      <p:cxnSp>
        <p:nvCxnSpPr>
          <p:cNvPr id="288" name="Straight Arrow Connector 287">
            <a:extLst>
              <a:ext uri="{FF2B5EF4-FFF2-40B4-BE49-F238E27FC236}">
                <a16:creationId xmlns:a16="http://schemas.microsoft.com/office/drawing/2014/main" id="{48A6A105-5810-129B-C4A0-0EE2A0C34912}"/>
              </a:ext>
            </a:extLst>
          </p:cNvPr>
          <p:cNvCxnSpPr>
            <a:cxnSpLocks/>
          </p:cNvCxnSpPr>
          <p:nvPr/>
        </p:nvCxnSpPr>
        <p:spPr>
          <a:xfrm>
            <a:off x="4365330" y="1161288"/>
            <a:ext cx="0" cy="2576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9" name="Straight Arrow Connector 368">
            <a:extLst>
              <a:ext uri="{FF2B5EF4-FFF2-40B4-BE49-F238E27FC236}">
                <a16:creationId xmlns:a16="http://schemas.microsoft.com/office/drawing/2014/main" id="{47014A73-ED18-8A4B-DEDE-F383194D1B5F}"/>
              </a:ext>
            </a:extLst>
          </p:cNvPr>
          <p:cNvCxnSpPr>
            <a:cxnSpLocks/>
          </p:cNvCxnSpPr>
          <p:nvPr/>
        </p:nvCxnSpPr>
        <p:spPr>
          <a:xfrm>
            <a:off x="5484767" y="2051082"/>
            <a:ext cx="0" cy="2576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2" name="TextBox 291">
            <a:extLst>
              <a:ext uri="{FF2B5EF4-FFF2-40B4-BE49-F238E27FC236}">
                <a16:creationId xmlns:a16="http://schemas.microsoft.com/office/drawing/2014/main" id="{84B6CFF9-8962-E360-E3ED-23687BCD6464}"/>
              </a:ext>
            </a:extLst>
          </p:cNvPr>
          <p:cNvSpPr txBox="1"/>
          <p:nvPr/>
        </p:nvSpPr>
        <p:spPr>
          <a:xfrm>
            <a:off x="4421211" y="1695216"/>
            <a:ext cx="747918" cy="230832"/>
          </a:xfrm>
          <a:prstGeom prst="rect">
            <a:avLst/>
          </a:prstGeom>
          <a:noFill/>
        </p:spPr>
        <p:txBody>
          <a:bodyPr wrap="square" rtlCol="0">
            <a:spAutoFit/>
          </a:bodyPr>
          <a:lstStyle/>
          <a:p>
            <a:r>
              <a:rPr lang="en-US" sz="900" dirty="0"/>
              <a:t>OTDN app</a:t>
            </a:r>
          </a:p>
        </p:txBody>
      </p:sp>
      <p:pic>
        <p:nvPicPr>
          <p:cNvPr id="371" name="Picture 4" descr="ONOS - Wikipedia">
            <a:extLst>
              <a:ext uri="{FF2B5EF4-FFF2-40B4-BE49-F238E27FC236}">
                <a16:creationId xmlns:a16="http://schemas.microsoft.com/office/drawing/2014/main" id="{85311103-1858-5A4C-8481-69E8936090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667" y="1628061"/>
            <a:ext cx="243120" cy="212337"/>
          </a:xfrm>
          <a:prstGeom prst="rect">
            <a:avLst/>
          </a:prstGeom>
          <a:noFill/>
          <a:extLst>
            <a:ext uri="{909E8E84-426E-40DD-AFC4-6F175D3DCCD1}">
              <a14:hiddenFill xmlns:a14="http://schemas.microsoft.com/office/drawing/2010/main">
                <a:solidFill>
                  <a:srgbClr val="FFFFFF"/>
                </a:solidFill>
              </a14:hiddenFill>
            </a:ext>
          </a:extLst>
        </p:spPr>
      </p:pic>
      <p:sp>
        <p:nvSpPr>
          <p:cNvPr id="293" name="TextBox 292">
            <a:extLst>
              <a:ext uri="{FF2B5EF4-FFF2-40B4-BE49-F238E27FC236}">
                <a16:creationId xmlns:a16="http://schemas.microsoft.com/office/drawing/2014/main" id="{E65E56B2-6189-99B1-6414-4025F39088CA}"/>
              </a:ext>
            </a:extLst>
          </p:cNvPr>
          <p:cNvSpPr txBox="1"/>
          <p:nvPr/>
        </p:nvSpPr>
        <p:spPr>
          <a:xfrm>
            <a:off x="6693809" y="1839778"/>
            <a:ext cx="1401302" cy="200055"/>
          </a:xfrm>
          <a:prstGeom prst="rect">
            <a:avLst/>
          </a:prstGeom>
          <a:noFill/>
        </p:spPr>
        <p:txBody>
          <a:bodyPr wrap="square" rtlCol="0">
            <a:spAutoFit/>
          </a:bodyPr>
          <a:lstStyle/>
          <a:p>
            <a:pPr algn="ctr"/>
            <a:r>
              <a:rPr lang="en-US" sz="700" dirty="0"/>
              <a:t>Planning and Impairments tools</a:t>
            </a:r>
          </a:p>
        </p:txBody>
      </p:sp>
      <p:sp>
        <p:nvSpPr>
          <p:cNvPr id="373" name="TextBox 372">
            <a:extLst>
              <a:ext uri="{FF2B5EF4-FFF2-40B4-BE49-F238E27FC236}">
                <a16:creationId xmlns:a16="http://schemas.microsoft.com/office/drawing/2014/main" id="{4B32BF00-77CF-9907-90AB-08A6C272FAF6}"/>
              </a:ext>
            </a:extLst>
          </p:cNvPr>
          <p:cNvSpPr txBox="1"/>
          <p:nvPr/>
        </p:nvSpPr>
        <p:spPr>
          <a:xfrm>
            <a:off x="6795133" y="1376258"/>
            <a:ext cx="835388" cy="276999"/>
          </a:xfrm>
          <a:prstGeom prst="rect">
            <a:avLst/>
          </a:prstGeom>
          <a:noFill/>
        </p:spPr>
        <p:txBody>
          <a:bodyPr wrap="square" rtlCol="0">
            <a:spAutoFit/>
          </a:bodyPr>
          <a:lstStyle/>
          <a:p>
            <a:pPr algn="ctr"/>
            <a:r>
              <a:rPr lang="en-US" sz="600" dirty="0"/>
              <a:t>NETCONF</a:t>
            </a:r>
          </a:p>
          <a:p>
            <a:pPr algn="ctr"/>
            <a:r>
              <a:rPr lang="en-US" sz="600" dirty="0"/>
              <a:t>RESTCONF</a:t>
            </a:r>
          </a:p>
        </p:txBody>
      </p:sp>
      <p:sp>
        <p:nvSpPr>
          <p:cNvPr id="374" name="TextBox 373">
            <a:extLst>
              <a:ext uri="{FF2B5EF4-FFF2-40B4-BE49-F238E27FC236}">
                <a16:creationId xmlns:a16="http://schemas.microsoft.com/office/drawing/2014/main" id="{C23F7503-7247-7CDA-FC80-510861185DFF}"/>
              </a:ext>
            </a:extLst>
          </p:cNvPr>
          <p:cNvSpPr txBox="1"/>
          <p:nvPr/>
        </p:nvSpPr>
        <p:spPr>
          <a:xfrm>
            <a:off x="6416970" y="2192738"/>
            <a:ext cx="1401302" cy="276999"/>
          </a:xfrm>
          <a:prstGeom prst="rect">
            <a:avLst/>
          </a:prstGeom>
          <a:noFill/>
        </p:spPr>
        <p:txBody>
          <a:bodyPr wrap="square" rtlCol="0">
            <a:spAutoFit/>
          </a:bodyPr>
          <a:lstStyle/>
          <a:p>
            <a:pPr marL="171450" indent="-171450">
              <a:buFont typeface="Arial" panose="020B0604020202020204" pitchFamily="34" charset="0"/>
              <a:buChar char="•"/>
            </a:pPr>
            <a:r>
              <a:rPr lang="en-US" sz="600" dirty="0"/>
              <a:t>Selected path </a:t>
            </a:r>
          </a:p>
          <a:p>
            <a:pPr marL="171450" indent="-171450">
              <a:buFont typeface="Arial" panose="020B0604020202020204" pitchFamily="34" charset="0"/>
              <a:buChar char="•"/>
            </a:pPr>
            <a:r>
              <a:rPr lang="en-US" sz="600" dirty="0"/>
              <a:t>Device configuration</a:t>
            </a:r>
          </a:p>
        </p:txBody>
      </p:sp>
      <p:sp>
        <p:nvSpPr>
          <p:cNvPr id="375" name="TextBox 374">
            <a:extLst>
              <a:ext uri="{FF2B5EF4-FFF2-40B4-BE49-F238E27FC236}">
                <a16:creationId xmlns:a16="http://schemas.microsoft.com/office/drawing/2014/main" id="{88DB7C19-BC64-F494-1C48-E1835453FDF4}"/>
              </a:ext>
            </a:extLst>
          </p:cNvPr>
          <p:cNvSpPr txBox="1"/>
          <p:nvPr/>
        </p:nvSpPr>
        <p:spPr>
          <a:xfrm>
            <a:off x="4128462" y="2193446"/>
            <a:ext cx="1401302" cy="415498"/>
          </a:xfrm>
          <a:prstGeom prst="rect">
            <a:avLst/>
          </a:prstGeom>
          <a:noFill/>
        </p:spPr>
        <p:txBody>
          <a:bodyPr wrap="square" rtlCol="0">
            <a:spAutoFit/>
          </a:bodyPr>
          <a:lstStyle/>
          <a:p>
            <a:pPr marL="171450" indent="-171450">
              <a:buFont typeface="Arial" panose="020B0604020202020204" pitchFamily="34" charset="0"/>
              <a:buChar char="•"/>
            </a:pPr>
            <a:r>
              <a:rPr lang="en-US" sz="700" dirty="0"/>
              <a:t>Paths</a:t>
            </a:r>
          </a:p>
          <a:p>
            <a:pPr marL="171450" indent="-171450">
              <a:buFont typeface="Arial" panose="020B0604020202020204" pitchFamily="34" charset="0"/>
              <a:buChar char="•"/>
            </a:pPr>
            <a:r>
              <a:rPr lang="en-US" sz="700" dirty="0"/>
              <a:t>Impairment</a:t>
            </a:r>
          </a:p>
          <a:p>
            <a:pPr marL="171450" indent="-171450">
              <a:buFont typeface="Arial" panose="020B0604020202020204" pitchFamily="34" charset="0"/>
              <a:buChar char="•"/>
            </a:pPr>
            <a:r>
              <a:rPr lang="en-US" sz="700" dirty="0"/>
              <a:t>Device features</a:t>
            </a:r>
          </a:p>
        </p:txBody>
      </p:sp>
      <p:sp>
        <p:nvSpPr>
          <p:cNvPr id="376" name="TextBox 375">
            <a:extLst>
              <a:ext uri="{FF2B5EF4-FFF2-40B4-BE49-F238E27FC236}">
                <a16:creationId xmlns:a16="http://schemas.microsoft.com/office/drawing/2014/main" id="{4150E7EA-51B4-EA5D-BB97-BAF85284A4C9}"/>
              </a:ext>
            </a:extLst>
          </p:cNvPr>
          <p:cNvSpPr txBox="1"/>
          <p:nvPr/>
        </p:nvSpPr>
        <p:spPr>
          <a:xfrm>
            <a:off x="6158992" y="2466419"/>
            <a:ext cx="1401302" cy="461665"/>
          </a:xfrm>
          <a:prstGeom prst="rect">
            <a:avLst/>
          </a:prstGeom>
          <a:noFill/>
        </p:spPr>
        <p:txBody>
          <a:bodyPr wrap="square" rtlCol="0">
            <a:spAutoFit/>
          </a:bodyPr>
          <a:lstStyle/>
          <a:p>
            <a:pPr algn="ctr"/>
            <a:r>
              <a:rPr lang="en-US" sz="2400" dirty="0"/>
              <a:t>(a)</a:t>
            </a:r>
          </a:p>
        </p:txBody>
      </p:sp>
      <p:cxnSp>
        <p:nvCxnSpPr>
          <p:cNvPr id="295" name="Curved Connector 294">
            <a:extLst>
              <a:ext uri="{FF2B5EF4-FFF2-40B4-BE49-F238E27FC236}">
                <a16:creationId xmlns:a16="http://schemas.microsoft.com/office/drawing/2014/main" id="{54F70FAC-F26C-09EC-0242-C2D30FBE7A5D}"/>
              </a:ext>
            </a:extLst>
          </p:cNvPr>
          <p:cNvCxnSpPr>
            <a:endCxn id="373" idx="0"/>
          </p:cNvCxnSpPr>
          <p:nvPr/>
        </p:nvCxnSpPr>
        <p:spPr>
          <a:xfrm flipV="1">
            <a:off x="4995978" y="1376258"/>
            <a:ext cx="2216849" cy="53717"/>
          </a:xfrm>
          <a:prstGeom prst="curvedConnector4">
            <a:avLst>
              <a:gd name="adj1" fmla="val 40579"/>
              <a:gd name="adj2" fmla="val 525564"/>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9" name="Curved Connector 378">
            <a:extLst>
              <a:ext uri="{FF2B5EF4-FFF2-40B4-BE49-F238E27FC236}">
                <a16:creationId xmlns:a16="http://schemas.microsoft.com/office/drawing/2014/main" id="{C5D03079-1C03-33DE-0D06-12F29BD52F08}"/>
              </a:ext>
            </a:extLst>
          </p:cNvPr>
          <p:cNvCxnSpPr>
            <a:cxnSpLocks/>
            <a:stCxn id="293" idx="1"/>
            <a:endCxn id="96" idx="3"/>
          </p:cNvCxnSpPr>
          <p:nvPr/>
        </p:nvCxnSpPr>
        <p:spPr>
          <a:xfrm rot="10800000">
            <a:off x="5521959" y="1789910"/>
            <a:ext cx="1171850" cy="149897"/>
          </a:xfrm>
          <a:prstGeom prst="curvedConnector3">
            <a:avLst>
              <a:gd name="adj1" fmla="val 56242"/>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7" name="Curved Connector 306">
            <a:extLst>
              <a:ext uri="{FF2B5EF4-FFF2-40B4-BE49-F238E27FC236}">
                <a16:creationId xmlns:a16="http://schemas.microsoft.com/office/drawing/2014/main" id="{B3A1B2D3-8D55-0F15-04FB-BCE39EA61746}"/>
              </a:ext>
            </a:extLst>
          </p:cNvPr>
          <p:cNvCxnSpPr>
            <a:cxnSpLocks/>
          </p:cNvCxnSpPr>
          <p:nvPr/>
        </p:nvCxnSpPr>
        <p:spPr>
          <a:xfrm rot="5400000" flipH="1" flipV="1">
            <a:off x="5090652" y="1983555"/>
            <a:ext cx="275878" cy="2607327"/>
          </a:xfrm>
          <a:prstGeom prst="curvedConnector3">
            <a:avLst>
              <a:gd name="adj1" fmla="val -82863"/>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0" name="TextBox 389">
            <a:extLst>
              <a:ext uri="{FF2B5EF4-FFF2-40B4-BE49-F238E27FC236}">
                <a16:creationId xmlns:a16="http://schemas.microsoft.com/office/drawing/2014/main" id="{6D5AA496-7D3A-45B9-EBC2-C44A9C06AC80}"/>
              </a:ext>
            </a:extLst>
          </p:cNvPr>
          <p:cNvSpPr txBox="1"/>
          <p:nvPr/>
        </p:nvSpPr>
        <p:spPr>
          <a:xfrm>
            <a:off x="6134930" y="2872281"/>
            <a:ext cx="794648" cy="276999"/>
          </a:xfrm>
          <a:prstGeom prst="rect">
            <a:avLst/>
          </a:prstGeom>
          <a:noFill/>
        </p:spPr>
        <p:txBody>
          <a:bodyPr wrap="square" rtlCol="0">
            <a:spAutoFit/>
          </a:bodyPr>
          <a:lstStyle/>
          <a:p>
            <a:pPr algn="ctr"/>
            <a:r>
              <a:rPr lang="en-US" sz="600" dirty="0"/>
              <a:t>NETCONF</a:t>
            </a:r>
          </a:p>
          <a:p>
            <a:pPr algn="ctr"/>
            <a:r>
              <a:rPr lang="en-US" sz="600" dirty="0"/>
              <a:t>RESTCONF</a:t>
            </a:r>
          </a:p>
        </p:txBody>
      </p:sp>
      <p:sp>
        <p:nvSpPr>
          <p:cNvPr id="392" name="TextBox 391">
            <a:extLst>
              <a:ext uri="{FF2B5EF4-FFF2-40B4-BE49-F238E27FC236}">
                <a16:creationId xmlns:a16="http://schemas.microsoft.com/office/drawing/2014/main" id="{577A226F-A375-3B86-E4B9-9EE37C1A3DFB}"/>
              </a:ext>
            </a:extLst>
          </p:cNvPr>
          <p:cNvSpPr txBox="1"/>
          <p:nvPr/>
        </p:nvSpPr>
        <p:spPr>
          <a:xfrm>
            <a:off x="4173411" y="1058451"/>
            <a:ext cx="1229376" cy="276999"/>
          </a:xfrm>
          <a:prstGeom prst="rect">
            <a:avLst/>
          </a:prstGeom>
          <a:noFill/>
        </p:spPr>
        <p:txBody>
          <a:bodyPr wrap="square" rtlCol="0">
            <a:spAutoFit/>
          </a:bodyPr>
          <a:lstStyle/>
          <a:p>
            <a:pPr algn="ctr"/>
            <a:r>
              <a:rPr lang="en-US" sz="600" dirty="0"/>
              <a:t>T-API service</a:t>
            </a:r>
          </a:p>
          <a:p>
            <a:pPr algn="ctr"/>
            <a:r>
              <a:rPr lang="en-US" sz="600" dirty="0"/>
              <a:t>Connectivity request </a:t>
            </a:r>
          </a:p>
        </p:txBody>
      </p:sp>
      <p:sp>
        <p:nvSpPr>
          <p:cNvPr id="134" name="TextBox 133">
            <a:extLst>
              <a:ext uri="{FF2B5EF4-FFF2-40B4-BE49-F238E27FC236}">
                <a16:creationId xmlns:a16="http://schemas.microsoft.com/office/drawing/2014/main" id="{1B9C7AC8-04B9-6265-4771-D2FE9FA0D04A}"/>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17</a:t>
            </a:r>
          </a:p>
        </p:txBody>
      </p:sp>
    </p:spTree>
    <p:extLst>
      <p:ext uri="{BB962C8B-B14F-4D97-AF65-F5344CB8AC3E}">
        <p14:creationId xmlns:p14="http://schemas.microsoft.com/office/powerpoint/2010/main" val="3152115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58C097A-59BB-42A3-88F8-BB73579B58AB}"/>
              </a:ext>
            </a:extLst>
          </p:cNvPr>
          <p:cNvPicPr>
            <a:picLocks noChangeAspect="1"/>
          </p:cNvPicPr>
          <p:nvPr/>
        </p:nvPicPr>
        <p:blipFill>
          <a:blip r:embed="rId2"/>
          <a:stretch>
            <a:fillRect/>
          </a:stretch>
        </p:blipFill>
        <p:spPr>
          <a:xfrm>
            <a:off x="3315591" y="182684"/>
            <a:ext cx="1552758" cy="802259"/>
          </a:xfrm>
          <a:prstGeom prst="rect">
            <a:avLst/>
          </a:prstGeom>
        </p:spPr>
      </p:pic>
      <p:sp>
        <p:nvSpPr>
          <p:cNvPr id="13" name="Rectangle: Rounded Corners 12">
            <a:extLst>
              <a:ext uri="{FF2B5EF4-FFF2-40B4-BE49-F238E27FC236}">
                <a16:creationId xmlns:a16="http://schemas.microsoft.com/office/drawing/2014/main" id="{711F7AD0-6959-4F64-9F78-275A7597C735}"/>
              </a:ext>
            </a:extLst>
          </p:cNvPr>
          <p:cNvSpPr/>
          <p:nvPr/>
        </p:nvSpPr>
        <p:spPr>
          <a:xfrm>
            <a:off x="5855543" y="4334331"/>
            <a:ext cx="1837148" cy="2616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Netconf</a:t>
            </a:r>
            <a:endParaRPr lang="en-FK" dirty="0"/>
          </a:p>
        </p:txBody>
      </p:sp>
      <p:cxnSp>
        <p:nvCxnSpPr>
          <p:cNvPr id="15" name="Straight Arrow Connector 14">
            <a:extLst>
              <a:ext uri="{FF2B5EF4-FFF2-40B4-BE49-F238E27FC236}">
                <a16:creationId xmlns:a16="http://schemas.microsoft.com/office/drawing/2014/main" id="{4AEE89CF-3B00-49CF-A192-BC080A42BE07}"/>
              </a:ext>
            </a:extLst>
          </p:cNvPr>
          <p:cNvCxnSpPr>
            <a:cxnSpLocks/>
          </p:cNvCxnSpPr>
          <p:nvPr/>
        </p:nvCxnSpPr>
        <p:spPr>
          <a:xfrm flipH="1">
            <a:off x="6842479" y="4681024"/>
            <a:ext cx="14114" cy="1057431"/>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22" name="Picture 21">
            <a:extLst>
              <a:ext uri="{FF2B5EF4-FFF2-40B4-BE49-F238E27FC236}">
                <a16:creationId xmlns:a16="http://schemas.microsoft.com/office/drawing/2014/main" id="{BDFAF35C-5AE3-4D6A-8B0F-FDC388DC804A}"/>
              </a:ext>
            </a:extLst>
          </p:cNvPr>
          <p:cNvPicPr>
            <a:picLocks noChangeAspect="1"/>
          </p:cNvPicPr>
          <p:nvPr/>
        </p:nvPicPr>
        <p:blipFill>
          <a:blip r:embed="rId3"/>
          <a:stretch>
            <a:fillRect/>
          </a:stretch>
        </p:blipFill>
        <p:spPr>
          <a:xfrm>
            <a:off x="7072576" y="1738655"/>
            <a:ext cx="1359932" cy="913901"/>
          </a:xfrm>
          <a:prstGeom prst="rect">
            <a:avLst/>
          </a:prstGeom>
        </p:spPr>
      </p:pic>
      <p:pic>
        <p:nvPicPr>
          <p:cNvPr id="2052" name="Picture 4">
            <a:extLst>
              <a:ext uri="{FF2B5EF4-FFF2-40B4-BE49-F238E27FC236}">
                <a16:creationId xmlns:a16="http://schemas.microsoft.com/office/drawing/2014/main" id="{461FD849-4CA2-477C-9A04-29E7D3F5CF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5923" y="183947"/>
            <a:ext cx="798659" cy="774138"/>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23EF3D87-2B9A-400F-93A4-6AEF68BF2AC3}"/>
              </a:ext>
            </a:extLst>
          </p:cNvPr>
          <p:cNvSpPr txBox="1"/>
          <p:nvPr/>
        </p:nvSpPr>
        <p:spPr>
          <a:xfrm>
            <a:off x="7752542" y="963762"/>
            <a:ext cx="2196234" cy="261610"/>
          </a:xfrm>
          <a:prstGeom prst="rect">
            <a:avLst/>
          </a:prstGeom>
          <a:noFill/>
        </p:spPr>
        <p:txBody>
          <a:bodyPr wrap="square" rtlCol="0">
            <a:spAutoFit/>
          </a:bodyPr>
          <a:lstStyle/>
          <a:p>
            <a:r>
              <a:rPr lang="en-CA" sz="1100" dirty="0">
                <a:solidFill>
                  <a:srgbClr val="7030A0"/>
                </a:solidFill>
              </a:rPr>
              <a:t>Kubernetes orchestration </a:t>
            </a:r>
            <a:endParaRPr lang="en-FK" sz="1100" dirty="0">
              <a:solidFill>
                <a:srgbClr val="7030A0"/>
              </a:solidFill>
            </a:endParaRPr>
          </a:p>
        </p:txBody>
      </p:sp>
      <p:pic>
        <p:nvPicPr>
          <p:cNvPr id="31" name="Picture 30">
            <a:extLst>
              <a:ext uri="{FF2B5EF4-FFF2-40B4-BE49-F238E27FC236}">
                <a16:creationId xmlns:a16="http://schemas.microsoft.com/office/drawing/2014/main" id="{53EB7EC2-9AE1-4FF5-A28E-274FC307AC34}"/>
              </a:ext>
            </a:extLst>
          </p:cNvPr>
          <p:cNvPicPr>
            <a:picLocks noChangeAspect="1"/>
          </p:cNvPicPr>
          <p:nvPr/>
        </p:nvPicPr>
        <p:blipFill>
          <a:blip r:embed="rId5"/>
          <a:stretch>
            <a:fillRect/>
          </a:stretch>
        </p:blipFill>
        <p:spPr>
          <a:xfrm>
            <a:off x="5664625" y="2214034"/>
            <a:ext cx="561416" cy="764858"/>
          </a:xfrm>
          <a:prstGeom prst="rect">
            <a:avLst/>
          </a:prstGeom>
        </p:spPr>
      </p:pic>
      <p:pic>
        <p:nvPicPr>
          <p:cNvPr id="39" name="Picture 38">
            <a:extLst>
              <a:ext uri="{FF2B5EF4-FFF2-40B4-BE49-F238E27FC236}">
                <a16:creationId xmlns:a16="http://schemas.microsoft.com/office/drawing/2014/main" id="{AF03100B-496D-4422-8665-E52DBB1D9756}"/>
              </a:ext>
            </a:extLst>
          </p:cNvPr>
          <p:cNvPicPr>
            <a:picLocks noChangeAspect="1"/>
          </p:cNvPicPr>
          <p:nvPr/>
        </p:nvPicPr>
        <p:blipFill>
          <a:blip r:embed="rId5"/>
          <a:stretch>
            <a:fillRect/>
          </a:stretch>
        </p:blipFill>
        <p:spPr>
          <a:xfrm>
            <a:off x="5144689" y="2316867"/>
            <a:ext cx="514194" cy="727390"/>
          </a:xfrm>
          <a:prstGeom prst="rect">
            <a:avLst/>
          </a:prstGeom>
        </p:spPr>
      </p:pic>
      <p:pic>
        <p:nvPicPr>
          <p:cNvPr id="2049" name="Picture 2048">
            <a:extLst>
              <a:ext uri="{FF2B5EF4-FFF2-40B4-BE49-F238E27FC236}">
                <a16:creationId xmlns:a16="http://schemas.microsoft.com/office/drawing/2014/main" id="{2D213EF6-0CB4-4418-9305-5C77CC507D2D}"/>
              </a:ext>
            </a:extLst>
          </p:cNvPr>
          <p:cNvPicPr>
            <a:picLocks noChangeAspect="1"/>
          </p:cNvPicPr>
          <p:nvPr/>
        </p:nvPicPr>
        <p:blipFill>
          <a:blip r:embed="rId6"/>
          <a:stretch>
            <a:fillRect/>
          </a:stretch>
        </p:blipFill>
        <p:spPr>
          <a:xfrm>
            <a:off x="7565435" y="3234838"/>
            <a:ext cx="547688" cy="714227"/>
          </a:xfrm>
          <a:prstGeom prst="rect">
            <a:avLst/>
          </a:prstGeom>
        </p:spPr>
      </p:pic>
      <p:pic>
        <p:nvPicPr>
          <p:cNvPr id="45" name="Picture 44">
            <a:extLst>
              <a:ext uri="{FF2B5EF4-FFF2-40B4-BE49-F238E27FC236}">
                <a16:creationId xmlns:a16="http://schemas.microsoft.com/office/drawing/2014/main" id="{94E6C081-4445-4501-9799-B553784B8AC8}"/>
              </a:ext>
            </a:extLst>
          </p:cNvPr>
          <p:cNvPicPr>
            <a:picLocks noChangeAspect="1"/>
          </p:cNvPicPr>
          <p:nvPr/>
        </p:nvPicPr>
        <p:blipFill>
          <a:blip r:embed="rId6"/>
          <a:stretch>
            <a:fillRect/>
          </a:stretch>
        </p:blipFill>
        <p:spPr>
          <a:xfrm>
            <a:off x="7007638" y="3143858"/>
            <a:ext cx="547688" cy="714227"/>
          </a:xfrm>
          <a:prstGeom prst="rect">
            <a:avLst/>
          </a:prstGeom>
        </p:spPr>
      </p:pic>
      <p:pic>
        <p:nvPicPr>
          <p:cNvPr id="2056" name="Picture 8" descr="Docker – ein erster Eindruck! - NETWAYS GmbH">
            <a:extLst>
              <a:ext uri="{FF2B5EF4-FFF2-40B4-BE49-F238E27FC236}">
                <a16:creationId xmlns:a16="http://schemas.microsoft.com/office/drawing/2014/main" id="{566FD7CD-45B5-4D20-B3D7-D8E85DE4BE0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8093" y="1458899"/>
            <a:ext cx="515984" cy="369951"/>
          </a:xfrm>
          <a:prstGeom prst="rect">
            <a:avLst/>
          </a:prstGeom>
          <a:noFill/>
          <a:extLst>
            <a:ext uri="{909E8E84-426E-40DD-AFC4-6F175D3DCCD1}">
              <a14:hiddenFill xmlns:a14="http://schemas.microsoft.com/office/drawing/2010/main">
                <a:solidFill>
                  <a:srgbClr val="FFFFFF"/>
                </a:solidFill>
              </a14:hiddenFill>
            </a:ext>
          </a:extLst>
        </p:spPr>
      </p:pic>
      <p:sp>
        <p:nvSpPr>
          <p:cNvPr id="2070" name="Flowchart: Multidocument 2069">
            <a:extLst>
              <a:ext uri="{FF2B5EF4-FFF2-40B4-BE49-F238E27FC236}">
                <a16:creationId xmlns:a16="http://schemas.microsoft.com/office/drawing/2014/main" id="{4FEE9E32-84B2-4287-982A-73A144198E3C}"/>
              </a:ext>
            </a:extLst>
          </p:cNvPr>
          <p:cNvSpPr/>
          <p:nvPr/>
        </p:nvSpPr>
        <p:spPr>
          <a:xfrm>
            <a:off x="5712267" y="3922903"/>
            <a:ext cx="860190" cy="329040"/>
          </a:xfrm>
          <a:prstGeom prst="flowChartMultidocumen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YANG MODELS</a:t>
            </a:r>
            <a:endParaRPr lang="en-FK" sz="1000" dirty="0"/>
          </a:p>
        </p:txBody>
      </p:sp>
      <p:cxnSp>
        <p:nvCxnSpPr>
          <p:cNvPr id="48" name="Straight Connector 47">
            <a:extLst>
              <a:ext uri="{FF2B5EF4-FFF2-40B4-BE49-F238E27FC236}">
                <a16:creationId xmlns:a16="http://schemas.microsoft.com/office/drawing/2014/main" id="{2DA28E46-7F36-4582-A7E4-996AE6BF01BB}"/>
              </a:ext>
            </a:extLst>
          </p:cNvPr>
          <p:cNvCxnSpPr>
            <a:cxnSpLocks/>
            <a:stCxn id="2070" idx="2"/>
          </p:cNvCxnSpPr>
          <p:nvPr/>
        </p:nvCxnSpPr>
        <p:spPr>
          <a:xfrm flipH="1">
            <a:off x="6058889" y="4239482"/>
            <a:ext cx="23658" cy="843213"/>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2" name="TextBox 51">
            <a:extLst>
              <a:ext uri="{FF2B5EF4-FFF2-40B4-BE49-F238E27FC236}">
                <a16:creationId xmlns:a16="http://schemas.microsoft.com/office/drawing/2014/main" id="{923FAA62-3271-4A64-A57D-A47CCB19D169}"/>
              </a:ext>
            </a:extLst>
          </p:cNvPr>
          <p:cNvSpPr txBox="1"/>
          <p:nvPr/>
        </p:nvSpPr>
        <p:spPr>
          <a:xfrm>
            <a:off x="4858738" y="4738466"/>
            <a:ext cx="1123133" cy="307777"/>
          </a:xfrm>
          <a:prstGeom prst="rect">
            <a:avLst/>
          </a:prstGeom>
          <a:noFill/>
        </p:spPr>
        <p:txBody>
          <a:bodyPr wrap="square" rtlCol="0">
            <a:spAutoFit/>
          </a:bodyPr>
          <a:lstStyle/>
          <a:p>
            <a:r>
              <a:rPr lang="en-CA" sz="1400" b="1" dirty="0">
                <a:solidFill>
                  <a:srgbClr val="002060"/>
                </a:solidFill>
              </a:rPr>
              <a:t>SDN AGENT</a:t>
            </a:r>
            <a:endParaRPr lang="en-FK" sz="1400" b="1" dirty="0">
              <a:solidFill>
                <a:srgbClr val="002060"/>
              </a:solidFill>
            </a:endParaRPr>
          </a:p>
        </p:txBody>
      </p:sp>
      <p:sp>
        <p:nvSpPr>
          <p:cNvPr id="53" name="TextBox 52">
            <a:extLst>
              <a:ext uri="{FF2B5EF4-FFF2-40B4-BE49-F238E27FC236}">
                <a16:creationId xmlns:a16="http://schemas.microsoft.com/office/drawing/2014/main" id="{8D1A377E-E28C-4CA7-855E-6BC58E78F249}"/>
              </a:ext>
            </a:extLst>
          </p:cNvPr>
          <p:cNvSpPr txBox="1"/>
          <p:nvPr/>
        </p:nvSpPr>
        <p:spPr>
          <a:xfrm>
            <a:off x="4972164" y="3046142"/>
            <a:ext cx="1537433" cy="261610"/>
          </a:xfrm>
          <a:prstGeom prst="rect">
            <a:avLst/>
          </a:prstGeom>
          <a:noFill/>
        </p:spPr>
        <p:txBody>
          <a:bodyPr wrap="square" rtlCol="0">
            <a:spAutoFit/>
          </a:bodyPr>
          <a:lstStyle/>
          <a:p>
            <a:r>
              <a:rPr lang="en-CA" sz="1100" b="1" dirty="0">
                <a:solidFill>
                  <a:srgbClr val="002060"/>
                </a:solidFill>
              </a:rPr>
              <a:t>ATOMIX CLUSTER</a:t>
            </a:r>
            <a:endParaRPr lang="en-FK" sz="1100" b="1" dirty="0">
              <a:solidFill>
                <a:srgbClr val="002060"/>
              </a:solidFill>
            </a:endParaRPr>
          </a:p>
        </p:txBody>
      </p:sp>
      <p:sp>
        <p:nvSpPr>
          <p:cNvPr id="91" name="TextBox 90">
            <a:extLst>
              <a:ext uri="{FF2B5EF4-FFF2-40B4-BE49-F238E27FC236}">
                <a16:creationId xmlns:a16="http://schemas.microsoft.com/office/drawing/2014/main" id="{894FD0D3-7564-4E6B-8F60-241374599A17}"/>
              </a:ext>
            </a:extLst>
          </p:cNvPr>
          <p:cNvSpPr txBox="1"/>
          <p:nvPr/>
        </p:nvSpPr>
        <p:spPr>
          <a:xfrm>
            <a:off x="6819578" y="3901104"/>
            <a:ext cx="1837148" cy="261610"/>
          </a:xfrm>
          <a:prstGeom prst="rect">
            <a:avLst/>
          </a:prstGeom>
          <a:noFill/>
        </p:spPr>
        <p:txBody>
          <a:bodyPr wrap="square" rtlCol="0">
            <a:spAutoFit/>
          </a:bodyPr>
          <a:lstStyle/>
          <a:p>
            <a:r>
              <a:rPr lang="en-CA" sz="1100" b="1" dirty="0">
                <a:solidFill>
                  <a:srgbClr val="002060"/>
                </a:solidFill>
              </a:rPr>
              <a:t>ONOS SDN CONTROLLERS</a:t>
            </a:r>
            <a:endParaRPr lang="en-FK" sz="1100" b="1" dirty="0">
              <a:solidFill>
                <a:srgbClr val="002060"/>
              </a:solidFill>
            </a:endParaRPr>
          </a:p>
        </p:txBody>
      </p:sp>
      <p:sp>
        <p:nvSpPr>
          <p:cNvPr id="55" name="Oval 54">
            <a:extLst>
              <a:ext uri="{FF2B5EF4-FFF2-40B4-BE49-F238E27FC236}">
                <a16:creationId xmlns:a16="http://schemas.microsoft.com/office/drawing/2014/main" id="{10D0A363-92C0-47C7-A8B3-9AA5D44B3928}"/>
              </a:ext>
            </a:extLst>
          </p:cNvPr>
          <p:cNvSpPr/>
          <p:nvPr/>
        </p:nvSpPr>
        <p:spPr>
          <a:xfrm>
            <a:off x="4150902" y="1273359"/>
            <a:ext cx="4742468" cy="3092319"/>
          </a:xfrm>
          <a:prstGeom prst="ellipse">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cxnSp>
        <p:nvCxnSpPr>
          <p:cNvPr id="57" name="Connector: Curved 56">
            <a:extLst>
              <a:ext uri="{FF2B5EF4-FFF2-40B4-BE49-F238E27FC236}">
                <a16:creationId xmlns:a16="http://schemas.microsoft.com/office/drawing/2014/main" id="{FE14DEA7-6439-4B64-98E8-EF6801319C55}"/>
              </a:ext>
            </a:extLst>
          </p:cNvPr>
          <p:cNvCxnSpPr>
            <a:cxnSpLocks/>
          </p:cNvCxnSpPr>
          <p:nvPr/>
        </p:nvCxnSpPr>
        <p:spPr>
          <a:xfrm rot="16200000" flipV="1">
            <a:off x="6520716" y="2203312"/>
            <a:ext cx="1182971" cy="850597"/>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Connector: Curved 106">
            <a:extLst>
              <a:ext uri="{FF2B5EF4-FFF2-40B4-BE49-F238E27FC236}">
                <a16:creationId xmlns:a16="http://schemas.microsoft.com/office/drawing/2014/main" id="{51E98EA5-DDFF-458E-8C42-AFC2B978A033}"/>
              </a:ext>
            </a:extLst>
          </p:cNvPr>
          <p:cNvCxnSpPr>
            <a:cxnSpLocks/>
            <a:stCxn id="39" idx="0"/>
            <a:endCxn id="2056" idx="2"/>
          </p:cNvCxnSpPr>
          <p:nvPr/>
        </p:nvCxnSpPr>
        <p:spPr>
          <a:xfrm rot="5400000" flipH="1" flipV="1">
            <a:off x="5779927" y="1450710"/>
            <a:ext cx="488017" cy="1244299"/>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DD37A6F-6D6F-410F-BFB0-41EDE3A835C1}"/>
              </a:ext>
            </a:extLst>
          </p:cNvPr>
          <p:cNvCxnSpPr>
            <a:cxnSpLocks/>
            <a:stCxn id="55" idx="0"/>
          </p:cNvCxnSpPr>
          <p:nvPr/>
        </p:nvCxnSpPr>
        <p:spPr>
          <a:xfrm flipH="1" flipV="1">
            <a:off x="5073751" y="694042"/>
            <a:ext cx="1448385" cy="579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AA7072D9-7DF4-4603-BF3A-0E8C2155B2BA}"/>
              </a:ext>
            </a:extLst>
          </p:cNvPr>
          <p:cNvCxnSpPr>
            <a:cxnSpLocks/>
            <a:stCxn id="55" idx="0"/>
          </p:cNvCxnSpPr>
          <p:nvPr/>
        </p:nvCxnSpPr>
        <p:spPr>
          <a:xfrm flipV="1">
            <a:off x="6522136" y="677202"/>
            <a:ext cx="1448385" cy="596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3BD2880E-C55A-41AA-A954-86C8B0718BE8}"/>
              </a:ext>
            </a:extLst>
          </p:cNvPr>
          <p:cNvCxnSpPr>
            <a:cxnSpLocks/>
          </p:cNvCxnSpPr>
          <p:nvPr/>
        </p:nvCxnSpPr>
        <p:spPr>
          <a:xfrm>
            <a:off x="2938445" y="1262728"/>
            <a:ext cx="6778599" cy="0"/>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B535F029-0562-4F62-A06B-8CBA8DD6E196}"/>
              </a:ext>
            </a:extLst>
          </p:cNvPr>
          <p:cNvCxnSpPr>
            <a:cxnSpLocks/>
          </p:cNvCxnSpPr>
          <p:nvPr/>
        </p:nvCxnSpPr>
        <p:spPr>
          <a:xfrm>
            <a:off x="3021174" y="4738466"/>
            <a:ext cx="6778599" cy="0"/>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pic>
        <p:nvPicPr>
          <p:cNvPr id="152" name="Picture 151">
            <a:extLst>
              <a:ext uri="{FF2B5EF4-FFF2-40B4-BE49-F238E27FC236}">
                <a16:creationId xmlns:a16="http://schemas.microsoft.com/office/drawing/2014/main" id="{D9686885-3462-49D7-950C-18B0EA9A791F}"/>
              </a:ext>
            </a:extLst>
          </p:cNvPr>
          <p:cNvPicPr>
            <a:picLocks noChangeAspect="1"/>
          </p:cNvPicPr>
          <p:nvPr/>
        </p:nvPicPr>
        <p:blipFill>
          <a:blip r:embed="rId6"/>
          <a:stretch>
            <a:fillRect/>
          </a:stretch>
        </p:blipFill>
        <p:spPr>
          <a:xfrm>
            <a:off x="8127623" y="3168974"/>
            <a:ext cx="547688" cy="714227"/>
          </a:xfrm>
          <a:prstGeom prst="rect">
            <a:avLst/>
          </a:prstGeom>
        </p:spPr>
      </p:pic>
      <p:pic>
        <p:nvPicPr>
          <p:cNvPr id="155" name="Picture 154">
            <a:extLst>
              <a:ext uri="{FF2B5EF4-FFF2-40B4-BE49-F238E27FC236}">
                <a16:creationId xmlns:a16="http://schemas.microsoft.com/office/drawing/2014/main" id="{0FD3B20F-E0E1-46AA-B8BC-4A28D77A6031}"/>
              </a:ext>
            </a:extLst>
          </p:cNvPr>
          <p:cNvPicPr>
            <a:picLocks noChangeAspect="1"/>
          </p:cNvPicPr>
          <p:nvPr/>
        </p:nvPicPr>
        <p:blipFill>
          <a:blip r:embed="rId5"/>
          <a:stretch>
            <a:fillRect/>
          </a:stretch>
        </p:blipFill>
        <p:spPr>
          <a:xfrm>
            <a:off x="4608899" y="2280342"/>
            <a:ext cx="561416" cy="764858"/>
          </a:xfrm>
          <a:prstGeom prst="rect">
            <a:avLst/>
          </a:prstGeom>
        </p:spPr>
      </p:pic>
      <p:cxnSp>
        <p:nvCxnSpPr>
          <p:cNvPr id="119" name="Straight Connector 118">
            <a:extLst>
              <a:ext uri="{FF2B5EF4-FFF2-40B4-BE49-F238E27FC236}">
                <a16:creationId xmlns:a16="http://schemas.microsoft.com/office/drawing/2014/main" id="{71A4BDEB-BD38-48B3-890E-63F2A553E2C1}"/>
              </a:ext>
            </a:extLst>
          </p:cNvPr>
          <p:cNvCxnSpPr/>
          <p:nvPr/>
        </p:nvCxnSpPr>
        <p:spPr>
          <a:xfrm>
            <a:off x="6257590" y="2767219"/>
            <a:ext cx="646487" cy="401454"/>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1" name="TextBox 160">
            <a:extLst>
              <a:ext uri="{FF2B5EF4-FFF2-40B4-BE49-F238E27FC236}">
                <a16:creationId xmlns:a16="http://schemas.microsoft.com/office/drawing/2014/main" id="{C0DF2BBB-8C7C-4428-A871-1207A2F5B179}"/>
              </a:ext>
            </a:extLst>
          </p:cNvPr>
          <p:cNvSpPr txBox="1"/>
          <p:nvPr/>
        </p:nvSpPr>
        <p:spPr>
          <a:xfrm rot="5400000">
            <a:off x="896747" y="2763561"/>
            <a:ext cx="3356984" cy="307777"/>
          </a:xfrm>
          <a:prstGeom prst="rect">
            <a:avLst/>
          </a:prstGeom>
          <a:solidFill>
            <a:schemeClr val="accent1"/>
          </a:solidFill>
        </p:spPr>
        <p:txBody>
          <a:bodyPr wrap="square" rtlCol="0">
            <a:spAutoFit/>
          </a:bodyPr>
          <a:lstStyle/>
          <a:p>
            <a:pPr algn="ctr"/>
            <a:r>
              <a:rPr lang="en-CA" sz="1400" dirty="0">
                <a:solidFill>
                  <a:schemeClr val="bg1"/>
                </a:solidFill>
              </a:rPr>
              <a:t>NETWORK ORCHESTRATION PLANE</a:t>
            </a:r>
            <a:endParaRPr lang="en-FK" sz="1400" dirty="0">
              <a:solidFill>
                <a:schemeClr val="bg1"/>
              </a:solidFill>
            </a:endParaRPr>
          </a:p>
        </p:txBody>
      </p:sp>
      <p:sp>
        <p:nvSpPr>
          <p:cNvPr id="162" name="TextBox 161">
            <a:extLst>
              <a:ext uri="{FF2B5EF4-FFF2-40B4-BE49-F238E27FC236}">
                <a16:creationId xmlns:a16="http://schemas.microsoft.com/office/drawing/2014/main" id="{915A9B78-D36B-403B-8782-B4EC252F6A11}"/>
              </a:ext>
            </a:extLst>
          </p:cNvPr>
          <p:cNvSpPr txBox="1"/>
          <p:nvPr/>
        </p:nvSpPr>
        <p:spPr>
          <a:xfrm rot="5400000">
            <a:off x="2211719" y="440677"/>
            <a:ext cx="727039" cy="307777"/>
          </a:xfrm>
          <a:prstGeom prst="rect">
            <a:avLst/>
          </a:prstGeom>
          <a:solidFill>
            <a:schemeClr val="accent1"/>
          </a:solidFill>
        </p:spPr>
        <p:txBody>
          <a:bodyPr wrap="square" rtlCol="0">
            <a:spAutoFit/>
          </a:bodyPr>
          <a:lstStyle/>
          <a:p>
            <a:pPr algn="ctr"/>
            <a:r>
              <a:rPr lang="en-CA" sz="1400" dirty="0">
                <a:solidFill>
                  <a:schemeClr val="bg1"/>
                </a:solidFill>
              </a:rPr>
              <a:t>APPS</a:t>
            </a:r>
            <a:endParaRPr lang="en-FK" sz="1400" dirty="0">
              <a:solidFill>
                <a:schemeClr val="bg1"/>
              </a:solidFill>
            </a:endParaRPr>
          </a:p>
        </p:txBody>
      </p:sp>
      <p:sp>
        <p:nvSpPr>
          <p:cNvPr id="168" name="TextBox 167">
            <a:extLst>
              <a:ext uri="{FF2B5EF4-FFF2-40B4-BE49-F238E27FC236}">
                <a16:creationId xmlns:a16="http://schemas.microsoft.com/office/drawing/2014/main" id="{D8F34DED-FE5D-4AC6-B1EB-8173AED5BC26}"/>
              </a:ext>
            </a:extLst>
          </p:cNvPr>
          <p:cNvSpPr txBox="1"/>
          <p:nvPr/>
        </p:nvSpPr>
        <p:spPr>
          <a:xfrm>
            <a:off x="5653375" y="1632990"/>
            <a:ext cx="2196234" cy="261610"/>
          </a:xfrm>
          <a:prstGeom prst="rect">
            <a:avLst/>
          </a:prstGeom>
          <a:noFill/>
        </p:spPr>
        <p:txBody>
          <a:bodyPr wrap="square" rtlCol="0">
            <a:spAutoFit/>
          </a:bodyPr>
          <a:lstStyle/>
          <a:p>
            <a:r>
              <a:rPr lang="en-CA" sz="1100" dirty="0">
                <a:solidFill>
                  <a:srgbClr val="7030A0"/>
                </a:solidFill>
              </a:rPr>
              <a:t>Dockerised</a:t>
            </a:r>
            <a:endParaRPr lang="en-FK" sz="1100" dirty="0">
              <a:solidFill>
                <a:srgbClr val="7030A0"/>
              </a:solidFill>
            </a:endParaRPr>
          </a:p>
        </p:txBody>
      </p:sp>
      <p:sp>
        <p:nvSpPr>
          <p:cNvPr id="125" name="TextBox 124">
            <a:extLst>
              <a:ext uri="{FF2B5EF4-FFF2-40B4-BE49-F238E27FC236}">
                <a16:creationId xmlns:a16="http://schemas.microsoft.com/office/drawing/2014/main" id="{E4CB0A67-5025-4E79-B902-5621098B9CD8}"/>
              </a:ext>
            </a:extLst>
          </p:cNvPr>
          <p:cNvSpPr txBox="1"/>
          <p:nvPr/>
        </p:nvSpPr>
        <p:spPr>
          <a:xfrm>
            <a:off x="2989394" y="2467890"/>
            <a:ext cx="986082" cy="369332"/>
          </a:xfrm>
          <a:prstGeom prst="rect">
            <a:avLst/>
          </a:prstGeom>
          <a:noFill/>
        </p:spPr>
        <p:txBody>
          <a:bodyPr wrap="square" rtlCol="0">
            <a:spAutoFit/>
          </a:bodyPr>
          <a:lstStyle/>
          <a:p>
            <a:r>
              <a:rPr lang="en-CA" b="1" dirty="0">
                <a:solidFill>
                  <a:srgbClr val="002060"/>
                </a:solidFill>
              </a:rPr>
              <a:t>NBI</a:t>
            </a:r>
            <a:endParaRPr lang="en-FK" b="1" dirty="0">
              <a:solidFill>
                <a:srgbClr val="002060"/>
              </a:solidFill>
            </a:endParaRPr>
          </a:p>
        </p:txBody>
      </p:sp>
      <p:cxnSp>
        <p:nvCxnSpPr>
          <p:cNvPr id="6" name="Connector: Elbow 5">
            <a:extLst>
              <a:ext uri="{FF2B5EF4-FFF2-40B4-BE49-F238E27FC236}">
                <a16:creationId xmlns:a16="http://schemas.microsoft.com/office/drawing/2014/main" id="{2D0546AE-CAAC-4898-B54F-1AE44798CE39}"/>
              </a:ext>
            </a:extLst>
          </p:cNvPr>
          <p:cNvCxnSpPr>
            <a:cxnSpLocks/>
          </p:cNvCxnSpPr>
          <p:nvPr/>
        </p:nvCxnSpPr>
        <p:spPr>
          <a:xfrm rot="16200000" flipH="1">
            <a:off x="3833305" y="4493230"/>
            <a:ext cx="2384614" cy="905295"/>
          </a:xfrm>
          <a:prstGeom prst="bent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72" name="Picture 10" descr="Introduction to WDM Transponder">
            <a:extLst>
              <a:ext uri="{FF2B5EF4-FFF2-40B4-BE49-F238E27FC236}">
                <a16:creationId xmlns:a16="http://schemas.microsoft.com/office/drawing/2014/main" id="{290990AB-717C-47AD-7D72-1EF0D8F6B59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32508" y="5626376"/>
            <a:ext cx="1040570" cy="615977"/>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12" descr="ROADM Graybox | Lumentum Operations LLC">
            <a:extLst>
              <a:ext uri="{FF2B5EF4-FFF2-40B4-BE49-F238E27FC236}">
                <a16:creationId xmlns:a16="http://schemas.microsoft.com/office/drawing/2014/main" id="{67B8C0D9-DCFE-994F-5CB5-FD45DA2DA74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35236" y="5590503"/>
            <a:ext cx="1014484" cy="672889"/>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4" descr="OpenConfig - Home">
            <a:extLst>
              <a:ext uri="{FF2B5EF4-FFF2-40B4-BE49-F238E27FC236}">
                <a16:creationId xmlns:a16="http://schemas.microsoft.com/office/drawing/2014/main" id="{6AE50F5D-3658-3195-74B1-5EAC1D9A6427}"/>
              </a:ext>
            </a:extLst>
          </p:cNvPr>
          <p:cNvPicPr>
            <a:picLocks noGrp="1" noChangeAspect="1" noChangeArrowheads="1"/>
          </p:cNvPicPr>
          <p:nvPr>
            <p:ph idx="1"/>
          </p:nvPr>
        </p:nvPicPr>
        <p:blipFill>
          <a:blip r:embed="rId10">
            <a:extLst>
              <a:ext uri="{28A0092B-C50C-407E-A947-70E740481C1C}">
                <a14:useLocalDpi xmlns:a14="http://schemas.microsoft.com/office/drawing/2010/main" val="0"/>
              </a:ext>
            </a:extLst>
          </a:blip>
          <a:srcRect/>
          <a:stretch>
            <a:fillRect/>
          </a:stretch>
        </p:blipFill>
        <p:spPr bwMode="auto">
          <a:xfrm>
            <a:off x="8824579" y="4894630"/>
            <a:ext cx="590135" cy="216625"/>
          </a:xfrm>
          <a:prstGeom prst="rect">
            <a:avLst/>
          </a:prstGeom>
          <a:noFill/>
          <a:extLst>
            <a:ext uri="{909E8E84-426E-40DD-AFC4-6F175D3DCCD1}">
              <a14:hiddenFill xmlns:a14="http://schemas.microsoft.com/office/drawing/2010/main">
                <a:solidFill>
                  <a:srgbClr val="FFFFFF"/>
                </a:solidFill>
              </a14:hiddenFill>
            </a:ext>
          </a:extLst>
        </p:spPr>
      </p:pic>
      <p:sp>
        <p:nvSpPr>
          <p:cNvPr id="77" name="Flowchart: Multidocument 67">
            <a:extLst>
              <a:ext uri="{FF2B5EF4-FFF2-40B4-BE49-F238E27FC236}">
                <a16:creationId xmlns:a16="http://schemas.microsoft.com/office/drawing/2014/main" id="{49C9B88F-DBD6-37C7-4289-1F1D7948E50A}"/>
              </a:ext>
            </a:extLst>
          </p:cNvPr>
          <p:cNvSpPr/>
          <p:nvPr/>
        </p:nvSpPr>
        <p:spPr>
          <a:xfrm>
            <a:off x="5637960" y="5082695"/>
            <a:ext cx="740034" cy="351571"/>
          </a:xfrm>
          <a:prstGeom prst="flowChartMultidocumen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YANG MODELS</a:t>
            </a:r>
            <a:endParaRPr lang="en-FK" sz="1000" dirty="0"/>
          </a:p>
        </p:txBody>
      </p:sp>
      <p:sp>
        <p:nvSpPr>
          <p:cNvPr id="78" name="TextBox 77">
            <a:extLst>
              <a:ext uri="{FF2B5EF4-FFF2-40B4-BE49-F238E27FC236}">
                <a16:creationId xmlns:a16="http://schemas.microsoft.com/office/drawing/2014/main" id="{730B63F9-3D91-B616-4CA8-4901EFC7BDD2}"/>
              </a:ext>
            </a:extLst>
          </p:cNvPr>
          <p:cNvSpPr txBox="1"/>
          <p:nvPr/>
        </p:nvSpPr>
        <p:spPr>
          <a:xfrm>
            <a:off x="4858738" y="4738466"/>
            <a:ext cx="1123133" cy="307777"/>
          </a:xfrm>
          <a:prstGeom prst="rect">
            <a:avLst/>
          </a:prstGeom>
          <a:noFill/>
        </p:spPr>
        <p:txBody>
          <a:bodyPr wrap="square" rtlCol="0">
            <a:spAutoFit/>
          </a:bodyPr>
          <a:lstStyle/>
          <a:p>
            <a:r>
              <a:rPr lang="en-CA" sz="1400" b="1" dirty="0">
                <a:solidFill>
                  <a:srgbClr val="002060"/>
                </a:solidFill>
              </a:rPr>
              <a:t>SDN AGENT</a:t>
            </a:r>
            <a:endParaRPr lang="en-FK" sz="1400" b="1" dirty="0">
              <a:solidFill>
                <a:srgbClr val="002060"/>
              </a:solidFill>
            </a:endParaRPr>
          </a:p>
        </p:txBody>
      </p:sp>
      <p:sp>
        <p:nvSpPr>
          <p:cNvPr id="79" name="Rectangle 78">
            <a:extLst>
              <a:ext uri="{FF2B5EF4-FFF2-40B4-BE49-F238E27FC236}">
                <a16:creationId xmlns:a16="http://schemas.microsoft.com/office/drawing/2014/main" id="{6970C243-70C3-D468-68ED-B976F273FE05}"/>
              </a:ext>
            </a:extLst>
          </p:cNvPr>
          <p:cNvSpPr/>
          <p:nvPr/>
        </p:nvSpPr>
        <p:spPr>
          <a:xfrm>
            <a:off x="4038550" y="4998607"/>
            <a:ext cx="2417764" cy="480129"/>
          </a:xfrm>
          <a:prstGeom prst="rect">
            <a:avLst/>
          </a:prstGeom>
          <a:noFill/>
          <a:ln w="28575">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dirty="0"/>
          </a:p>
        </p:txBody>
      </p:sp>
      <p:sp>
        <p:nvSpPr>
          <p:cNvPr id="80" name="Rectangle: Rounded Corners 110">
            <a:extLst>
              <a:ext uri="{FF2B5EF4-FFF2-40B4-BE49-F238E27FC236}">
                <a16:creationId xmlns:a16="http://schemas.microsoft.com/office/drawing/2014/main" id="{E772D0B4-142B-0367-41D7-63F5CF392833}"/>
              </a:ext>
            </a:extLst>
          </p:cNvPr>
          <p:cNvSpPr/>
          <p:nvPr/>
        </p:nvSpPr>
        <p:spPr>
          <a:xfrm>
            <a:off x="8010336" y="6178951"/>
            <a:ext cx="1772330" cy="26160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transponders</a:t>
            </a:r>
            <a:endParaRPr lang="en-FK" dirty="0"/>
          </a:p>
        </p:txBody>
      </p:sp>
      <p:sp>
        <p:nvSpPr>
          <p:cNvPr id="81" name="Rectangle: Rounded Corners 111">
            <a:extLst>
              <a:ext uri="{FF2B5EF4-FFF2-40B4-BE49-F238E27FC236}">
                <a16:creationId xmlns:a16="http://schemas.microsoft.com/office/drawing/2014/main" id="{B6FDB79B-46DC-B7E1-8D56-24CA7A077DE7}"/>
              </a:ext>
            </a:extLst>
          </p:cNvPr>
          <p:cNvSpPr/>
          <p:nvPr/>
        </p:nvSpPr>
        <p:spPr>
          <a:xfrm>
            <a:off x="6198191" y="6193020"/>
            <a:ext cx="1772330" cy="26160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ROADMS</a:t>
            </a:r>
            <a:endParaRPr lang="en-FK" dirty="0"/>
          </a:p>
        </p:txBody>
      </p:sp>
      <p:sp>
        <p:nvSpPr>
          <p:cNvPr id="83" name="TextBox 82">
            <a:extLst>
              <a:ext uri="{FF2B5EF4-FFF2-40B4-BE49-F238E27FC236}">
                <a16:creationId xmlns:a16="http://schemas.microsoft.com/office/drawing/2014/main" id="{120A4E5A-AC54-2D64-A786-FFB384BBA20F}"/>
              </a:ext>
            </a:extLst>
          </p:cNvPr>
          <p:cNvSpPr txBox="1"/>
          <p:nvPr/>
        </p:nvSpPr>
        <p:spPr>
          <a:xfrm>
            <a:off x="6581340" y="4955073"/>
            <a:ext cx="1732807" cy="253916"/>
          </a:xfrm>
          <a:prstGeom prst="rect">
            <a:avLst/>
          </a:prstGeom>
          <a:noFill/>
        </p:spPr>
        <p:txBody>
          <a:bodyPr wrap="square" rtlCol="0">
            <a:spAutoFit/>
          </a:bodyPr>
          <a:lstStyle/>
          <a:p>
            <a:r>
              <a:rPr lang="en-CA" sz="1050" dirty="0">
                <a:solidFill>
                  <a:srgbClr val="002060"/>
                </a:solidFill>
              </a:rPr>
              <a:t>YANG MODELS</a:t>
            </a:r>
            <a:endParaRPr lang="en-FK" sz="1050" dirty="0">
              <a:solidFill>
                <a:srgbClr val="002060"/>
              </a:solidFill>
            </a:endParaRPr>
          </a:p>
        </p:txBody>
      </p:sp>
      <p:cxnSp>
        <p:nvCxnSpPr>
          <p:cNvPr id="84" name="Straight Connector 83">
            <a:extLst>
              <a:ext uri="{FF2B5EF4-FFF2-40B4-BE49-F238E27FC236}">
                <a16:creationId xmlns:a16="http://schemas.microsoft.com/office/drawing/2014/main" id="{0734AB11-8263-A947-BD30-57FCC89C15FA}"/>
              </a:ext>
            </a:extLst>
          </p:cNvPr>
          <p:cNvCxnSpPr>
            <a:cxnSpLocks/>
          </p:cNvCxnSpPr>
          <p:nvPr/>
        </p:nvCxnSpPr>
        <p:spPr>
          <a:xfrm>
            <a:off x="3021174" y="4738466"/>
            <a:ext cx="6778599" cy="0"/>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31485BF-32FF-695D-BB0D-422D924A17CC}"/>
              </a:ext>
            </a:extLst>
          </p:cNvPr>
          <p:cNvSpPr txBox="1"/>
          <p:nvPr/>
        </p:nvSpPr>
        <p:spPr>
          <a:xfrm rot="5400000">
            <a:off x="1630134" y="5705892"/>
            <a:ext cx="1873292" cy="307777"/>
          </a:xfrm>
          <a:prstGeom prst="rect">
            <a:avLst/>
          </a:prstGeom>
          <a:solidFill>
            <a:schemeClr val="accent1"/>
          </a:solidFill>
        </p:spPr>
        <p:txBody>
          <a:bodyPr wrap="square" rtlCol="0">
            <a:spAutoFit/>
          </a:bodyPr>
          <a:lstStyle/>
          <a:p>
            <a:pPr algn="ctr"/>
            <a:r>
              <a:rPr lang="en-CA" sz="1400" dirty="0">
                <a:solidFill>
                  <a:schemeClr val="bg1"/>
                </a:solidFill>
              </a:rPr>
              <a:t>DATA  PLANE</a:t>
            </a:r>
            <a:endParaRPr lang="en-FK" sz="1400" dirty="0">
              <a:solidFill>
                <a:schemeClr val="bg1"/>
              </a:solidFill>
            </a:endParaRPr>
          </a:p>
        </p:txBody>
      </p:sp>
      <p:pic>
        <p:nvPicPr>
          <p:cNvPr id="86" name="Picture 85">
            <a:extLst>
              <a:ext uri="{FF2B5EF4-FFF2-40B4-BE49-F238E27FC236}">
                <a16:creationId xmlns:a16="http://schemas.microsoft.com/office/drawing/2014/main" id="{8633EF48-A97C-696D-2EF5-2B7C2E6EDF9B}"/>
              </a:ext>
            </a:extLst>
          </p:cNvPr>
          <p:cNvPicPr>
            <a:picLocks noChangeAspect="1"/>
          </p:cNvPicPr>
          <p:nvPr/>
        </p:nvPicPr>
        <p:blipFill>
          <a:blip r:embed="rId11"/>
          <a:stretch>
            <a:fillRect/>
          </a:stretch>
        </p:blipFill>
        <p:spPr>
          <a:xfrm>
            <a:off x="4238703" y="5934364"/>
            <a:ext cx="1351927" cy="1025795"/>
          </a:xfrm>
          <a:prstGeom prst="rect">
            <a:avLst/>
          </a:prstGeom>
        </p:spPr>
      </p:pic>
      <p:sp>
        <p:nvSpPr>
          <p:cNvPr id="87" name="Left Brace 86">
            <a:extLst>
              <a:ext uri="{FF2B5EF4-FFF2-40B4-BE49-F238E27FC236}">
                <a16:creationId xmlns:a16="http://schemas.microsoft.com/office/drawing/2014/main" id="{C4DAA7DB-F73C-825A-DF30-3A009A5C8B5F}"/>
              </a:ext>
            </a:extLst>
          </p:cNvPr>
          <p:cNvSpPr/>
          <p:nvPr/>
        </p:nvSpPr>
        <p:spPr>
          <a:xfrm>
            <a:off x="5658884" y="5717153"/>
            <a:ext cx="936537" cy="11871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FK"/>
          </a:p>
        </p:txBody>
      </p:sp>
      <p:sp>
        <p:nvSpPr>
          <p:cNvPr id="88" name="TextBox 87">
            <a:extLst>
              <a:ext uri="{FF2B5EF4-FFF2-40B4-BE49-F238E27FC236}">
                <a16:creationId xmlns:a16="http://schemas.microsoft.com/office/drawing/2014/main" id="{844DA541-707A-9A16-82B4-0177541D9098}"/>
              </a:ext>
            </a:extLst>
          </p:cNvPr>
          <p:cNvSpPr txBox="1"/>
          <p:nvPr/>
        </p:nvSpPr>
        <p:spPr>
          <a:xfrm>
            <a:off x="4532714" y="5490448"/>
            <a:ext cx="986082" cy="369332"/>
          </a:xfrm>
          <a:prstGeom prst="rect">
            <a:avLst/>
          </a:prstGeom>
          <a:noFill/>
        </p:spPr>
        <p:txBody>
          <a:bodyPr wrap="square" rtlCol="0">
            <a:spAutoFit/>
          </a:bodyPr>
          <a:lstStyle/>
          <a:p>
            <a:r>
              <a:rPr lang="en-CA" b="1" dirty="0">
                <a:solidFill>
                  <a:srgbClr val="002060"/>
                </a:solidFill>
              </a:rPr>
              <a:t>SBI</a:t>
            </a:r>
            <a:endParaRPr lang="en-FK" b="1" dirty="0">
              <a:solidFill>
                <a:srgbClr val="002060"/>
              </a:solidFill>
            </a:endParaRPr>
          </a:p>
        </p:txBody>
      </p:sp>
      <p:pic>
        <p:nvPicPr>
          <p:cNvPr id="89" name="Picture 16" descr="Open ROADM MSA - Home">
            <a:extLst>
              <a:ext uri="{FF2B5EF4-FFF2-40B4-BE49-F238E27FC236}">
                <a16:creationId xmlns:a16="http://schemas.microsoft.com/office/drawing/2014/main" id="{256E2230-7DFC-C518-DF40-D8582B364AD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638361" y="5109404"/>
            <a:ext cx="1253307" cy="369332"/>
          </a:xfrm>
          <a:prstGeom prst="rect">
            <a:avLst/>
          </a:prstGeom>
          <a:noFill/>
          <a:extLst>
            <a:ext uri="{909E8E84-426E-40DD-AFC4-6F175D3DCCD1}">
              <a14:hiddenFill xmlns:a14="http://schemas.microsoft.com/office/drawing/2010/main">
                <a:solidFill>
                  <a:srgbClr val="FFFFFF"/>
                </a:solidFill>
              </a14:hiddenFill>
            </a:ext>
          </a:extLst>
        </p:spPr>
      </p:pic>
      <p:cxnSp>
        <p:nvCxnSpPr>
          <p:cNvPr id="90" name="Connector: Curved 1026">
            <a:extLst>
              <a:ext uri="{FF2B5EF4-FFF2-40B4-BE49-F238E27FC236}">
                <a16:creationId xmlns:a16="http://schemas.microsoft.com/office/drawing/2014/main" id="{8ADA4D95-1B69-A696-08DF-BDCD5AC79FDA}"/>
              </a:ext>
            </a:extLst>
          </p:cNvPr>
          <p:cNvCxnSpPr>
            <a:cxnSpLocks/>
          </p:cNvCxnSpPr>
          <p:nvPr/>
        </p:nvCxnSpPr>
        <p:spPr>
          <a:xfrm flipV="1">
            <a:off x="7752542" y="4868213"/>
            <a:ext cx="1009014" cy="178030"/>
          </a:xfrm>
          <a:prstGeom prst="curvedConnector3">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2" name="Connector: Curved 175">
            <a:extLst>
              <a:ext uri="{FF2B5EF4-FFF2-40B4-BE49-F238E27FC236}">
                <a16:creationId xmlns:a16="http://schemas.microsoft.com/office/drawing/2014/main" id="{1A142586-6E70-1195-9E45-2337D51E30B7}"/>
              </a:ext>
            </a:extLst>
          </p:cNvPr>
          <p:cNvCxnSpPr/>
          <p:nvPr/>
        </p:nvCxnSpPr>
        <p:spPr>
          <a:xfrm>
            <a:off x="7845091" y="5261804"/>
            <a:ext cx="945670" cy="184666"/>
          </a:xfrm>
          <a:prstGeom prst="curvedConnector3">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3" name="Flowchart: Multidocument 61">
            <a:extLst>
              <a:ext uri="{FF2B5EF4-FFF2-40B4-BE49-F238E27FC236}">
                <a16:creationId xmlns:a16="http://schemas.microsoft.com/office/drawing/2014/main" id="{39B99E18-E0CB-F920-CDB5-7052D433B358}"/>
              </a:ext>
            </a:extLst>
          </p:cNvPr>
          <p:cNvSpPr/>
          <p:nvPr/>
        </p:nvSpPr>
        <p:spPr>
          <a:xfrm>
            <a:off x="4453374" y="5082695"/>
            <a:ext cx="740034" cy="351571"/>
          </a:xfrm>
          <a:prstGeom prst="flowChartMultidocumen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 DRIVERS</a:t>
            </a:r>
            <a:endParaRPr lang="en-FK" sz="1000" dirty="0"/>
          </a:p>
        </p:txBody>
      </p:sp>
      <p:sp>
        <p:nvSpPr>
          <p:cNvPr id="114" name="TextBox 113">
            <a:extLst>
              <a:ext uri="{FF2B5EF4-FFF2-40B4-BE49-F238E27FC236}">
                <a16:creationId xmlns:a16="http://schemas.microsoft.com/office/drawing/2014/main" id="{47B68EDB-30D0-D535-CEFB-D0223AD37F2F}"/>
              </a:ext>
            </a:extLst>
          </p:cNvPr>
          <p:cNvSpPr txBox="1"/>
          <p:nvPr/>
        </p:nvSpPr>
        <p:spPr>
          <a:xfrm rot="1324003">
            <a:off x="5311350" y="663931"/>
            <a:ext cx="1184806" cy="369332"/>
          </a:xfrm>
          <a:prstGeom prst="rect">
            <a:avLst/>
          </a:prstGeom>
          <a:noFill/>
        </p:spPr>
        <p:txBody>
          <a:bodyPr wrap="square" rtlCol="0">
            <a:spAutoFit/>
          </a:bodyPr>
          <a:lstStyle/>
          <a:p>
            <a:r>
              <a:rPr lang="en-CA" b="1" dirty="0">
                <a:solidFill>
                  <a:srgbClr val="002060"/>
                </a:solidFill>
              </a:rPr>
              <a:t>T-API</a:t>
            </a:r>
            <a:endParaRPr lang="en-FK" b="1" dirty="0">
              <a:solidFill>
                <a:srgbClr val="002060"/>
              </a:solidFill>
            </a:endParaRPr>
          </a:p>
        </p:txBody>
      </p:sp>
      <p:sp>
        <p:nvSpPr>
          <p:cNvPr id="54" name="TextBox 53">
            <a:extLst>
              <a:ext uri="{FF2B5EF4-FFF2-40B4-BE49-F238E27FC236}">
                <a16:creationId xmlns:a16="http://schemas.microsoft.com/office/drawing/2014/main" id="{798CAB40-DCAB-2252-7EDD-4AA97135E2D3}"/>
              </a:ext>
            </a:extLst>
          </p:cNvPr>
          <p:cNvSpPr txBox="1"/>
          <p:nvPr/>
        </p:nvSpPr>
        <p:spPr>
          <a:xfrm>
            <a:off x="5396948" y="148460"/>
            <a:ext cx="1868556" cy="338554"/>
          </a:xfrm>
          <a:prstGeom prst="rect">
            <a:avLst/>
          </a:prstGeom>
          <a:noFill/>
        </p:spPr>
        <p:txBody>
          <a:bodyPr wrap="square" rtlCol="0">
            <a:spAutoFit/>
          </a:bodyPr>
          <a:lstStyle/>
          <a:p>
            <a:pPr algn="ctr"/>
            <a:r>
              <a:rPr lang="en-US" sz="1600"/>
              <a:t>Figure 18</a:t>
            </a:r>
            <a:endParaRPr lang="en-US" sz="1600" dirty="0"/>
          </a:p>
        </p:txBody>
      </p:sp>
    </p:spTree>
    <p:extLst>
      <p:ext uri="{BB962C8B-B14F-4D97-AF65-F5344CB8AC3E}">
        <p14:creationId xmlns:p14="http://schemas.microsoft.com/office/powerpoint/2010/main" val="155456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typical point-to-point optical fiber communication link. | Download  Scientific Diagram">
            <a:extLst>
              <a:ext uri="{FF2B5EF4-FFF2-40B4-BE49-F238E27FC236}">
                <a16:creationId xmlns:a16="http://schemas.microsoft.com/office/drawing/2014/main" id="{875227A7-FA19-43D6-8F9B-5FB79D31F1A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78387" y="5594040"/>
            <a:ext cx="3278292" cy="12918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WDM Technology and DWDM System Components | System, Technology, Fibre  optics">
            <a:extLst>
              <a:ext uri="{FF2B5EF4-FFF2-40B4-BE49-F238E27FC236}">
                <a16:creationId xmlns:a16="http://schemas.microsoft.com/office/drawing/2014/main" id="{EF756D06-5E88-4301-A332-26E356A9A3E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88235" y="2475645"/>
            <a:ext cx="3743538" cy="20589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WDM-Geräte. Testausführung, Überwachung und Fehlerdiagnose in DWDM-Netzen">
            <a:extLst>
              <a:ext uri="{FF2B5EF4-FFF2-40B4-BE49-F238E27FC236}">
                <a16:creationId xmlns:a16="http://schemas.microsoft.com/office/drawing/2014/main" id="{90458E4B-6D5D-4C66-8455-B3757246F32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320760" y="4440071"/>
            <a:ext cx="3239769" cy="135260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6C223A4-FBC0-4E6B-95EB-0F0EF5A93E19}"/>
              </a:ext>
            </a:extLst>
          </p:cNvPr>
          <p:cNvPicPr>
            <a:picLocks noChangeAspect="1"/>
          </p:cNvPicPr>
          <p:nvPr/>
        </p:nvPicPr>
        <p:blipFill>
          <a:blip r:embed="rId5"/>
          <a:stretch>
            <a:fillRect/>
          </a:stretch>
        </p:blipFill>
        <p:spPr>
          <a:xfrm>
            <a:off x="7264961" y="1911829"/>
            <a:ext cx="3278292" cy="1270338"/>
          </a:xfrm>
          <a:prstGeom prst="rect">
            <a:avLst/>
          </a:prstGeom>
        </p:spPr>
      </p:pic>
      <p:pic>
        <p:nvPicPr>
          <p:cNvPr id="1032" name="Picture 8" descr="Electronics | Special Issue : Optical Communications and Networks">
            <a:extLst>
              <a:ext uri="{FF2B5EF4-FFF2-40B4-BE49-F238E27FC236}">
                <a16:creationId xmlns:a16="http://schemas.microsoft.com/office/drawing/2014/main" id="{9F38BC78-9CC9-448C-B2FB-DD24161A05C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585101" y="351611"/>
            <a:ext cx="3239769" cy="170087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A85CD197-6486-4D89-9611-338DC4EE322D}"/>
              </a:ext>
            </a:extLst>
          </p:cNvPr>
          <p:cNvCxnSpPr/>
          <p:nvPr/>
        </p:nvCxnSpPr>
        <p:spPr>
          <a:xfrm flipH="1" flipV="1">
            <a:off x="5049078" y="3988904"/>
            <a:ext cx="1775792" cy="451167"/>
          </a:xfrm>
          <a:prstGeom prst="straightConnector1">
            <a:avLst/>
          </a:prstGeom>
          <a:ln w="38100">
            <a:tailEnd type="triangle"/>
          </a:ln>
          <a:effectLst>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39C1A36-79F3-4570-B475-72D4B308BE3A}"/>
              </a:ext>
            </a:extLst>
          </p:cNvPr>
          <p:cNvCxnSpPr>
            <a:cxnSpLocks/>
            <a:stCxn id="1030" idx="3"/>
          </p:cNvCxnSpPr>
          <p:nvPr/>
        </p:nvCxnSpPr>
        <p:spPr>
          <a:xfrm flipV="1">
            <a:off x="5031773" y="2878976"/>
            <a:ext cx="2128456" cy="626142"/>
          </a:xfrm>
          <a:prstGeom prst="straightConnector1">
            <a:avLst/>
          </a:prstGeom>
          <a:ln w="28575">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CF261AB-3C76-481E-BE5F-AD45CCD22B3C}"/>
              </a:ext>
            </a:extLst>
          </p:cNvPr>
          <p:cNvCxnSpPr>
            <a:stCxn id="5" idx="0"/>
          </p:cNvCxnSpPr>
          <p:nvPr/>
        </p:nvCxnSpPr>
        <p:spPr>
          <a:xfrm flipH="1" flipV="1">
            <a:off x="7264961" y="1603513"/>
            <a:ext cx="1639146" cy="308316"/>
          </a:xfrm>
          <a:prstGeom prst="straightConnector1">
            <a:avLst/>
          </a:prstGeom>
          <a:ln w="28575">
            <a:tailEnd type="triangle"/>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A462E39-0DA1-4A62-AE8C-B5AEB37035C6}"/>
              </a:ext>
            </a:extLst>
          </p:cNvPr>
          <p:cNvSpPr txBox="1"/>
          <p:nvPr/>
        </p:nvSpPr>
        <p:spPr>
          <a:xfrm>
            <a:off x="3483804" y="6367889"/>
            <a:ext cx="2067339" cy="276999"/>
          </a:xfrm>
          <a:prstGeom prst="rect">
            <a:avLst/>
          </a:prstGeom>
          <a:noFill/>
        </p:spPr>
        <p:txBody>
          <a:bodyPr wrap="square" rtlCol="0">
            <a:spAutoFit/>
          </a:bodyPr>
          <a:lstStyle/>
          <a:p>
            <a:r>
              <a:rPr lang="en-CA" sz="1200" dirty="0"/>
              <a:t>Point to point transmission</a:t>
            </a:r>
            <a:endParaRPr lang="en-FK" sz="1200" dirty="0"/>
          </a:p>
        </p:txBody>
      </p:sp>
      <p:sp>
        <p:nvSpPr>
          <p:cNvPr id="25" name="TextBox 24">
            <a:extLst>
              <a:ext uri="{FF2B5EF4-FFF2-40B4-BE49-F238E27FC236}">
                <a16:creationId xmlns:a16="http://schemas.microsoft.com/office/drawing/2014/main" id="{DAE9A340-8035-4130-A9EF-71908E8FFB68}"/>
              </a:ext>
            </a:extLst>
          </p:cNvPr>
          <p:cNvSpPr txBox="1"/>
          <p:nvPr/>
        </p:nvSpPr>
        <p:spPr>
          <a:xfrm>
            <a:off x="6557255" y="5317041"/>
            <a:ext cx="1205948" cy="276999"/>
          </a:xfrm>
          <a:prstGeom prst="rect">
            <a:avLst/>
          </a:prstGeom>
          <a:noFill/>
        </p:spPr>
        <p:txBody>
          <a:bodyPr wrap="square" rtlCol="0">
            <a:spAutoFit/>
          </a:bodyPr>
          <a:lstStyle/>
          <a:p>
            <a:r>
              <a:rPr lang="en-CA" sz="1200" dirty="0"/>
              <a:t>DWDM</a:t>
            </a:r>
            <a:endParaRPr lang="en-FK" sz="1200" dirty="0"/>
          </a:p>
        </p:txBody>
      </p:sp>
      <p:sp>
        <p:nvSpPr>
          <p:cNvPr id="26" name="TextBox 25">
            <a:extLst>
              <a:ext uri="{FF2B5EF4-FFF2-40B4-BE49-F238E27FC236}">
                <a16:creationId xmlns:a16="http://schemas.microsoft.com/office/drawing/2014/main" id="{D053537F-A4FD-49D2-92A4-65E66E9133FB}"/>
              </a:ext>
            </a:extLst>
          </p:cNvPr>
          <p:cNvSpPr txBox="1"/>
          <p:nvPr/>
        </p:nvSpPr>
        <p:spPr>
          <a:xfrm>
            <a:off x="2107095" y="4638261"/>
            <a:ext cx="1532531" cy="276999"/>
          </a:xfrm>
          <a:prstGeom prst="rect">
            <a:avLst/>
          </a:prstGeom>
          <a:noFill/>
        </p:spPr>
        <p:txBody>
          <a:bodyPr wrap="square" rtlCol="0">
            <a:spAutoFit/>
          </a:bodyPr>
          <a:lstStyle/>
          <a:p>
            <a:r>
              <a:rPr lang="en-CA" sz="1200" dirty="0"/>
              <a:t>DWDM + OADM</a:t>
            </a:r>
            <a:endParaRPr lang="en-FK" sz="1200" dirty="0"/>
          </a:p>
        </p:txBody>
      </p:sp>
      <p:sp>
        <p:nvSpPr>
          <p:cNvPr id="28" name="TextBox 27">
            <a:extLst>
              <a:ext uri="{FF2B5EF4-FFF2-40B4-BE49-F238E27FC236}">
                <a16:creationId xmlns:a16="http://schemas.microsoft.com/office/drawing/2014/main" id="{F50B91A6-4C15-4645-B328-80EE96C15C90}"/>
              </a:ext>
            </a:extLst>
          </p:cNvPr>
          <p:cNvSpPr txBox="1"/>
          <p:nvPr/>
        </p:nvSpPr>
        <p:spPr>
          <a:xfrm>
            <a:off x="7763203" y="3074504"/>
            <a:ext cx="2128456" cy="276999"/>
          </a:xfrm>
          <a:prstGeom prst="rect">
            <a:avLst/>
          </a:prstGeom>
          <a:noFill/>
        </p:spPr>
        <p:txBody>
          <a:bodyPr wrap="square" rtlCol="0">
            <a:spAutoFit/>
          </a:bodyPr>
          <a:lstStyle/>
          <a:p>
            <a:r>
              <a:rPr lang="en-CA" sz="1200" dirty="0"/>
              <a:t>DWDM +OADM+OXC</a:t>
            </a:r>
            <a:endParaRPr lang="en-FK" sz="1200" dirty="0"/>
          </a:p>
        </p:txBody>
      </p:sp>
      <p:sp>
        <p:nvSpPr>
          <p:cNvPr id="29" name="TextBox 28">
            <a:extLst>
              <a:ext uri="{FF2B5EF4-FFF2-40B4-BE49-F238E27FC236}">
                <a16:creationId xmlns:a16="http://schemas.microsoft.com/office/drawing/2014/main" id="{E355E216-9795-4267-A0B8-54BAEC4C8551}"/>
              </a:ext>
            </a:extLst>
          </p:cNvPr>
          <p:cNvSpPr txBox="1"/>
          <p:nvPr/>
        </p:nvSpPr>
        <p:spPr>
          <a:xfrm>
            <a:off x="3746240" y="2053421"/>
            <a:ext cx="3518721" cy="276999"/>
          </a:xfrm>
          <a:prstGeom prst="rect">
            <a:avLst/>
          </a:prstGeom>
          <a:noFill/>
        </p:spPr>
        <p:txBody>
          <a:bodyPr wrap="square" rtlCol="0">
            <a:spAutoFit/>
          </a:bodyPr>
          <a:lstStyle/>
          <a:p>
            <a:r>
              <a:rPr lang="en-CA" sz="1200" dirty="0"/>
              <a:t>OPTICAL NETWORKS = DWDM+ROADM+PON</a:t>
            </a:r>
            <a:endParaRPr lang="en-FK" sz="1200" dirty="0"/>
          </a:p>
        </p:txBody>
      </p:sp>
      <p:sp>
        <p:nvSpPr>
          <p:cNvPr id="19" name="TextBox 18">
            <a:extLst>
              <a:ext uri="{FF2B5EF4-FFF2-40B4-BE49-F238E27FC236}">
                <a16:creationId xmlns:a16="http://schemas.microsoft.com/office/drawing/2014/main" id="{650D0602-D27E-F444-E556-B8AF43E2F468}"/>
              </a:ext>
            </a:extLst>
          </p:cNvPr>
          <p:cNvSpPr txBox="1"/>
          <p:nvPr/>
        </p:nvSpPr>
        <p:spPr>
          <a:xfrm>
            <a:off x="6330683" y="56002"/>
            <a:ext cx="1868556" cy="338554"/>
          </a:xfrm>
          <a:prstGeom prst="rect">
            <a:avLst/>
          </a:prstGeom>
          <a:noFill/>
        </p:spPr>
        <p:txBody>
          <a:bodyPr wrap="square" rtlCol="0">
            <a:spAutoFit/>
          </a:bodyPr>
          <a:lstStyle/>
          <a:p>
            <a:pPr algn="ctr"/>
            <a:r>
              <a:rPr lang="en-US" sz="1600" dirty="0"/>
              <a:t>Figure 2</a:t>
            </a:r>
          </a:p>
        </p:txBody>
      </p:sp>
      <p:cxnSp>
        <p:nvCxnSpPr>
          <p:cNvPr id="20" name="Straight Arrow Connector 19">
            <a:extLst>
              <a:ext uri="{FF2B5EF4-FFF2-40B4-BE49-F238E27FC236}">
                <a16:creationId xmlns:a16="http://schemas.microsoft.com/office/drawing/2014/main" id="{95406A59-2323-730C-AF50-E90742F47F70}"/>
              </a:ext>
            </a:extLst>
          </p:cNvPr>
          <p:cNvCxnSpPr>
            <a:cxnSpLocks/>
          </p:cNvCxnSpPr>
          <p:nvPr/>
        </p:nvCxnSpPr>
        <p:spPr>
          <a:xfrm flipV="1">
            <a:off x="3746240" y="5540971"/>
            <a:ext cx="1285533" cy="698994"/>
          </a:xfrm>
          <a:prstGeom prst="straightConnector1">
            <a:avLst/>
          </a:prstGeom>
          <a:ln w="28575">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037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6DE94DB-15B7-41E3-AFB1-1C9260F09D65}"/>
              </a:ext>
            </a:extLst>
          </p:cNvPr>
          <p:cNvPicPr>
            <a:picLocks noChangeAspect="1"/>
          </p:cNvPicPr>
          <p:nvPr/>
        </p:nvPicPr>
        <p:blipFill>
          <a:blip r:embed="rId2"/>
          <a:stretch>
            <a:fillRect/>
          </a:stretch>
        </p:blipFill>
        <p:spPr>
          <a:xfrm>
            <a:off x="4838745" y="233976"/>
            <a:ext cx="954158" cy="613331"/>
          </a:xfrm>
          <a:prstGeom prst="rect">
            <a:avLst/>
          </a:prstGeom>
        </p:spPr>
      </p:pic>
      <p:pic>
        <p:nvPicPr>
          <p:cNvPr id="22" name="Picture 6" descr="Cisco Router Commands | Ccna, Computer network, Network infrastructure">
            <a:extLst>
              <a:ext uri="{FF2B5EF4-FFF2-40B4-BE49-F238E27FC236}">
                <a16:creationId xmlns:a16="http://schemas.microsoft.com/office/drawing/2014/main" id="{9E698C88-AD90-4ABC-8704-B1AD21E267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0518" y="4026176"/>
            <a:ext cx="468451" cy="39037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Cisco Router Commands | Ccna, Computer network, Network infrastructure">
            <a:extLst>
              <a:ext uri="{FF2B5EF4-FFF2-40B4-BE49-F238E27FC236}">
                <a16:creationId xmlns:a16="http://schemas.microsoft.com/office/drawing/2014/main" id="{514F7C3C-2D79-4485-95B6-92ACE96FF7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5039" y="4335116"/>
            <a:ext cx="468451" cy="39037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Cisco Router Commands | Ccna, Computer network, Network infrastructure">
            <a:extLst>
              <a:ext uri="{FF2B5EF4-FFF2-40B4-BE49-F238E27FC236}">
                <a16:creationId xmlns:a16="http://schemas.microsoft.com/office/drawing/2014/main" id="{6A72B163-8A3F-47A1-B41B-ADDAB8F8C8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5307" y="4043189"/>
            <a:ext cx="468451" cy="39037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Cisco Router Commands | Ccna, Computer network, Network infrastructure">
            <a:extLst>
              <a:ext uri="{FF2B5EF4-FFF2-40B4-BE49-F238E27FC236}">
                <a16:creationId xmlns:a16="http://schemas.microsoft.com/office/drawing/2014/main" id="{7454CA43-8612-4D85-9399-58524F317F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1219" y="4301471"/>
            <a:ext cx="468451" cy="390376"/>
          </a:xfrm>
          <a:prstGeom prst="rect">
            <a:avLst/>
          </a:prstGeom>
          <a:noFill/>
          <a:extLst>
            <a:ext uri="{909E8E84-426E-40DD-AFC4-6F175D3DCCD1}">
              <a14:hiddenFill xmlns:a14="http://schemas.microsoft.com/office/drawing/2010/main">
                <a:solidFill>
                  <a:srgbClr val="FFFFFF"/>
                </a:solidFill>
              </a14:hiddenFill>
            </a:ext>
          </a:extLst>
        </p:spPr>
      </p:pic>
      <p:cxnSp>
        <p:nvCxnSpPr>
          <p:cNvPr id="3135" name="Straight Connector 3134">
            <a:extLst>
              <a:ext uri="{FF2B5EF4-FFF2-40B4-BE49-F238E27FC236}">
                <a16:creationId xmlns:a16="http://schemas.microsoft.com/office/drawing/2014/main" id="{32D41FDD-E912-4AA4-9239-9AB5FC4D2C65}"/>
              </a:ext>
            </a:extLst>
          </p:cNvPr>
          <p:cNvCxnSpPr/>
          <p:nvPr/>
        </p:nvCxnSpPr>
        <p:spPr>
          <a:xfrm>
            <a:off x="2123270" y="1113183"/>
            <a:ext cx="7126747" cy="0"/>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A780DA8-CA9B-4E35-9EE0-C2AC38652D9B}"/>
              </a:ext>
            </a:extLst>
          </p:cNvPr>
          <p:cNvCxnSpPr/>
          <p:nvPr/>
        </p:nvCxnSpPr>
        <p:spPr>
          <a:xfrm>
            <a:off x="2161580" y="3668375"/>
            <a:ext cx="7126747" cy="0"/>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sp>
        <p:nvSpPr>
          <p:cNvPr id="101" name="Oval 100">
            <a:extLst>
              <a:ext uri="{FF2B5EF4-FFF2-40B4-BE49-F238E27FC236}">
                <a16:creationId xmlns:a16="http://schemas.microsoft.com/office/drawing/2014/main" id="{CD1469F4-8E97-47DE-9448-6783E796AC7A}"/>
              </a:ext>
            </a:extLst>
          </p:cNvPr>
          <p:cNvSpPr/>
          <p:nvPr/>
        </p:nvSpPr>
        <p:spPr>
          <a:xfrm>
            <a:off x="2484782" y="1113183"/>
            <a:ext cx="5500519" cy="2621064"/>
          </a:xfrm>
          <a:prstGeom prst="ellipse">
            <a:avLst/>
          </a:prstGeom>
          <a:noFill/>
          <a:ln w="3175">
            <a:prstDash val="lgDashDotDot"/>
            <a:extLst>
              <a:ext uri="{C807C97D-BFC1-408E-A445-0C87EB9F89A2}">
                <ask:lineSketchStyleProps xmlns:ask="http://schemas.microsoft.com/office/drawing/2018/sketchyshapes" xmlns="" sd="1219033472">
                  <a:custGeom>
                    <a:avLst/>
                    <a:gdLst>
                      <a:gd name="connsiteX0" fmla="*/ 0 w 6257810"/>
                      <a:gd name="connsiteY0" fmla="*/ 1260735 h 2521469"/>
                      <a:gd name="connsiteX1" fmla="*/ 3128905 w 6257810"/>
                      <a:gd name="connsiteY1" fmla="*/ 0 h 2521469"/>
                      <a:gd name="connsiteX2" fmla="*/ 6257810 w 6257810"/>
                      <a:gd name="connsiteY2" fmla="*/ 1260735 h 2521469"/>
                      <a:gd name="connsiteX3" fmla="*/ 3128905 w 6257810"/>
                      <a:gd name="connsiteY3" fmla="*/ 2521470 h 2521469"/>
                      <a:gd name="connsiteX4" fmla="*/ 0 w 6257810"/>
                      <a:gd name="connsiteY4" fmla="*/ 1260735 h 2521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7810" h="2521469" extrusionOk="0">
                        <a:moveTo>
                          <a:pt x="0" y="1260735"/>
                        </a:moveTo>
                        <a:cubicBezTo>
                          <a:pt x="-75036" y="518166"/>
                          <a:pt x="1122749" y="104379"/>
                          <a:pt x="3128905" y="0"/>
                        </a:cubicBezTo>
                        <a:cubicBezTo>
                          <a:pt x="4882226" y="5321"/>
                          <a:pt x="6080730" y="570081"/>
                          <a:pt x="6257810" y="1260735"/>
                        </a:cubicBezTo>
                        <a:cubicBezTo>
                          <a:pt x="6186763" y="2026402"/>
                          <a:pt x="4786188" y="2912607"/>
                          <a:pt x="3128905" y="2521470"/>
                        </a:cubicBezTo>
                        <a:cubicBezTo>
                          <a:pt x="1327715" y="2481452"/>
                          <a:pt x="58664" y="1985050"/>
                          <a:pt x="0" y="1260735"/>
                        </a:cubicBezTo>
                        <a:close/>
                      </a:path>
                    </a:pathLst>
                  </a:custGeom>
                  <ask:type>
                    <ask:lineSketchNon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FK" dirty="0"/>
          </a:p>
        </p:txBody>
      </p:sp>
      <p:sp>
        <p:nvSpPr>
          <p:cNvPr id="102" name="Oval 101">
            <a:extLst>
              <a:ext uri="{FF2B5EF4-FFF2-40B4-BE49-F238E27FC236}">
                <a16:creationId xmlns:a16="http://schemas.microsoft.com/office/drawing/2014/main" id="{E5F36E87-D1A8-4802-996F-29E3EF553AB7}"/>
              </a:ext>
            </a:extLst>
          </p:cNvPr>
          <p:cNvSpPr/>
          <p:nvPr/>
        </p:nvSpPr>
        <p:spPr>
          <a:xfrm>
            <a:off x="2369355" y="3868921"/>
            <a:ext cx="5674715" cy="2449967"/>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FK"/>
          </a:p>
        </p:txBody>
      </p:sp>
      <p:sp>
        <p:nvSpPr>
          <p:cNvPr id="103" name="Oval 102">
            <a:extLst>
              <a:ext uri="{FF2B5EF4-FFF2-40B4-BE49-F238E27FC236}">
                <a16:creationId xmlns:a16="http://schemas.microsoft.com/office/drawing/2014/main" id="{65B65D8D-90AC-4B49-AE44-ACD38037E84F}"/>
              </a:ext>
            </a:extLst>
          </p:cNvPr>
          <p:cNvSpPr/>
          <p:nvPr/>
        </p:nvSpPr>
        <p:spPr>
          <a:xfrm>
            <a:off x="2579578" y="1144583"/>
            <a:ext cx="5310511" cy="24984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dirty="0"/>
          </a:p>
        </p:txBody>
      </p:sp>
      <p:sp>
        <p:nvSpPr>
          <p:cNvPr id="104" name="Cylinder 103">
            <a:extLst>
              <a:ext uri="{FF2B5EF4-FFF2-40B4-BE49-F238E27FC236}">
                <a16:creationId xmlns:a16="http://schemas.microsoft.com/office/drawing/2014/main" id="{6CA43914-6CDD-445A-AFBD-6888C06DC431}"/>
              </a:ext>
            </a:extLst>
          </p:cNvPr>
          <p:cNvSpPr/>
          <p:nvPr/>
        </p:nvSpPr>
        <p:spPr>
          <a:xfrm>
            <a:off x="3660518" y="1772554"/>
            <a:ext cx="436046" cy="57413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105" name="Cylinder 104">
            <a:extLst>
              <a:ext uri="{FF2B5EF4-FFF2-40B4-BE49-F238E27FC236}">
                <a16:creationId xmlns:a16="http://schemas.microsoft.com/office/drawing/2014/main" id="{AB082710-6748-40A7-A23D-AD943A1C9226}"/>
              </a:ext>
            </a:extLst>
          </p:cNvPr>
          <p:cNvSpPr/>
          <p:nvPr/>
        </p:nvSpPr>
        <p:spPr>
          <a:xfrm>
            <a:off x="3840760" y="1684225"/>
            <a:ext cx="436046" cy="57329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solidFill>
                  <a:schemeClr val="tx1"/>
                </a:solidFill>
              </a:rPr>
              <a:t>PCE</a:t>
            </a:r>
            <a:endParaRPr lang="en-FK" sz="1050" dirty="0">
              <a:solidFill>
                <a:schemeClr val="tx1"/>
              </a:solidFill>
            </a:endParaRPr>
          </a:p>
        </p:txBody>
      </p:sp>
      <p:sp>
        <p:nvSpPr>
          <p:cNvPr id="106" name="TextBox 105">
            <a:extLst>
              <a:ext uri="{FF2B5EF4-FFF2-40B4-BE49-F238E27FC236}">
                <a16:creationId xmlns:a16="http://schemas.microsoft.com/office/drawing/2014/main" id="{D1E5D56D-26DF-4DFB-8717-B1DEB6F93F65}"/>
              </a:ext>
            </a:extLst>
          </p:cNvPr>
          <p:cNvSpPr txBox="1"/>
          <p:nvPr/>
        </p:nvSpPr>
        <p:spPr>
          <a:xfrm>
            <a:off x="4605668" y="2504876"/>
            <a:ext cx="1258332" cy="253916"/>
          </a:xfrm>
          <a:prstGeom prst="rect">
            <a:avLst/>
          </a:prstGeom>
          <a:solidFill>
            <a:schemeClr val="accent4">
              <a:lumMod val="60000"/>
              <a:lumOff val="40000"/>
            </a:schemeClr>
          </a:solidFill>
        </p:spPr>
        <p:txBody>
          <a:bodyPr wrap="square" rtlCol="0">
            <a:spAutoFit/>
          </a:bodyPr>
          <a:lstStyle/>
          <a:p>
            <a:r>
              <a:rPr lang="en-CA" sz="1050" dirty="0"/>
              <a:t>SDN CONTROLLER</a:t>
            </a:r>
            <a:endParaRPr lang="en-FK" sz="1050" dirty="0"/>
          </a:p>
        </p:txBody>
      </p:sp>
      <p:sp>
        <p:nvSpPr>
          <p:cNvPr id="110" name="TextBox 109">
            <a:extLst>
              <a:ext uri="{FF2B5EF4-FFF2-40B4-BE49-F238E27FC236}">
                <a16:creationId xmlns:a16="http://schemas.microsoft.com/office/drawing/2014/main" id="{4CD36954-444C-4F02-A1CE-B92D0A7E356B}"/>
              </a:ext>
            </a:extLst>
          </p:cNvPr>
          <p:cNvSpPr txBox="1"/>
          <p:nvPr/>
        </p:nvSpPr>
        <p:spPr>
          <a:xfrm>
            <a:off x="4543717" y="4506419"/>
            <a:ext cx="2034851" cy="276999"/>
          </a:xfrm>
          <a:prstGeom prst="rect">
            <a:avLst/>
          </a:prstGeom>
          <a:noFill/>
        </p:spPr>
        <p:txBody>
          <a:bodyPr wrap="square" rtlCol="0">
            <a:spAutoFit/>
          </a:bodyPr>
          <a:lstStyle/>
          <a:p>
            <a:r>
              <a:rPr lang="en-CA" sz="1200" dirty="0"/>
              <a:t>NETWORK ELEMENTS</a:t>
            </a:r>
            <a:endParaRPr lang="en-FK" sz="1200" dirty="0"/>
          </a:p>
        </p:txBody>
      </p:sp>
      <p:cxnSp>
        <p:nvCxnSpPr>
          <p:cNvPr id="119" name="Straight Arrow Connector 118">
            <a:extLst>
              <a:ext uri="{FF2B5EF4-FFF2-40B4-BE49-F238E27FC236}">
                <a16:creationId xmlns:a16="http://schemas.microsoft.com/office/drawing/2014/main" id="{C18F868A-F646-47D6-8754-9C81983F20C9}"/>
              </a:ext>
            </a:extLst>
          </p:cNvPr>
          <p:cNvCxnSpPr>
            <a:cxnSpLocks/>
          </p:cNvCxnSpPr>
          <p:nvPr/>
        </p:nvCxnSpPr>
        <p:spPr>
          <a:xfrm>
            <a:off x="5092462" y="2336317"/>
            <a:ext cx="1215610" cy="1788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1B12C44A-0983-4E6B-8172-B48A6009426F}"/>
              </a:ext>
            </a:extLst>
          </p:cNvPr>
          <p:cNvSpPr txBox="1"/>
          <p:nvPr/>
        </p:nvSpPr>
        <p:spPr>
          <a:xfrm rot="5400000">
            <a:off x="1339049" y="375533"/>
            <a:ext cx="962843" cy="415498"/>
          </a:xfrm>
          <a:prstGeom prst="rect">
            <a:avLst/>
          </a:prstGeom>
          <a:solidFill>
            <a:schemeClr val="accent1"/>
          </a:solidFill>
        </p:spPr>
        <p:txBody>
          <a:bodyPr wrap="square" rtlCol="0">
            <a:spAutoFit/>
          </a:bodyPr>
          <a:lstStyle/>
          <a:p>
            <a:pPr algn="ctr"/>
            <a:r>
              <a:rPr lang="en-CA" sz="1050" dirty="0">
                <a:solidFill>
                  <a:schemeClr val="bg1"/>
                </a:solidFill>
              </a:rPr>
              <a:t>APPLICATION PLANE</a:t>
            </a:r>
            <a:endParaRPr lang="en-FK" sz="1050" dirty="0">
              <a:solidFill>
                <a:schemeClr val="bg1"/>
              </a:solidFill>
            </a:endParaRPr>
          </a:p>
        </p:txBody>
      </p:sp>
      <p:sp>
        <p:nvSpPr>
          <p:cNvPr id="123" name="TextBox 122">
            <a:extLst>
              <a:ext uri="{FF2B5EF4-FFF2-40B4-BE49-F238E27FC236}">
                <a16:creationId xmlns:a16="http://schemas.microsoft.com/office/drawing/2014/main" id="{2E7FA6BE-8DF5-46E5-97C0-A2A74358E4B0}"/>
              </a:ext>
            </a:extLst>
          </p:cNvPr>
          <p:cNvSpPr txBox="1"/>
          <p:nvPr/>
        </p:nvSpPr>
        <p:spPr>
          <a:xfrm rot="5400000">
            <a:off x="783859" y="2138411"/>
            <a:ext cx="2037319" cy="311949"/>
          </a:xfrm>
          <a:prstGeom prst="rect">
            <a:avLst/>
          </a:prstGeom>
          <a:solidFill>
            <a:schemeClr val="accent1"/>
          </a:solidFill>
          <a:ln>
            <a:solidFill>
              <a:schemeClr val="accent1"/>
            </a:solidFill>
          </a:ln>
        </p:spPr>
        <p:txBody>
          <a:bodyPr wrap="square" rtlCol="0">
            <a:spAutoFit/>
          </a:bodyPr>
          <a:lstStyle/>
          <a:p>
            <a:r>
              <a:rPr lang="en-CA" sz="1400" dirty="0">
                <a:solidFill>
                  <a:schemeClr val="bg1"/>
                </a:solidFill>
              </a:rPr>
              <a:t>CONTROL  PLANE</a:t>
            </a:r>
            <a:endParaRPr lang="en-FK" sz="1400" dirty="0">
              <a:solidFill>
                <a:schemeClr val="bg1"/>
              </a:solidFill>
            </a:endParaRPr>
          </a:p>
        </p:txBody>
      </p:sp>
      <p:sp>
        <p:nvSpPr>
          <p:cNvPr id="124" name="TextBox 123">
            <a:extLst>
              <a:ext uri="{FF2B5EF4-FFF2-40B4-BE49-F238E27FC236}">
                <a16:creationId xmlns:a16="http://schemas.microsoft.com/office/drawing/2014/main" id="{E8BA9D62-8F00-45A1-9EE7-ED9AB75DFB77}"/>
              </a:ext>
            </a:extLst>
          </p:cNvPr>
          <p:cNvSpPr txBox="1"/>
          <p:nvPr/>
        </p:nvSpPr>
        <p:spPr>
          <a:xfrm rot="5400000">
            <a:off x="738794" y="4933312"/>
            <a:ext cx="2163354" cy="307709"/>
          </a:xfrm>
          <a:prstGeom prst="rect">
            <a:avLst/>
          </a:prstGeom>
          <a:solidFill>
            <a:schemeClr val="accent1"/>
          </a:solidFill>
        </p:spPr>
        <p:txBody>
          <a:bodyPr wrap="square" rtlCol="0">
            <a:spAutoFit/>
          </a:bodyPr>
          <a:lstStyle/>
          <a:p>
            <a:pPr algn="ctr"/>
            <a:r>
              <a:rPr lang="en-CA" sz="1400" dirty="0">
                <a:solidFill>
                  <a:schemeClr val="bg1"/>
                </a:solidFill>
              </a:rPr>
              <a:t>DATA  PLANE</a:t>
            </a:r>
            <a:endParaRPr lang="en-FK" sz="1400" dirty="0">
              <a:solidFill>
                <a:schemeClr val="bg1"/>
              </a:solidFill>
            </a:endParaRPr>
          </a:p>
        </p:txBody>
      </p:sp>
      <p:sp>
        <p:nvSpPr>
          <p:cNvPr id="125" name="Cube 124">
            <a:extLst>
              <a:ext uri="{FF2B5EF4-FFF2-40B4-BE49-F238E27FC236}">
                <a16:creationId xmlns:a16="http://schemas.microsoft.com/office/drawing/2014/main" id="{986A21D7-09F7-477F-A313-F5162BE5D6D8}"/>
              </a:ext>
            </a:extLst>
          </p:cNvPr>
          <p:cNvSpPr/>
          <p:nvPr/>
        </p:nvSpPr>
        <p:spPr>
          <a:xfrm>
            <a:off x="4852405" y="1157404"/>
            <a:ext cx="825421" cy="117057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pic>
        <p:nvPicPr>
          <p:cNvPr id="126" name="Picture 10" descr="Person Icon">
            <a:extLst>
              <a:ext uri="{FF2B5EF4-FFF2-40B4-BE49-F238E27FC236}">
                <a16:creationId xmlns:a16="http://schemas.microsoft.com/office/drawing/2014/main" id="{EA33E662-D3E0-4D63-A7D4-805916B1C9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1236" y="1625606"/>
            <a:ext cx="461506" cy="331501"/>
          </a:xfrm>
          <a:prstGeom prst="rect">
            <a:avLst/>
          </a:prstGeom>
          <a:noFill/>
          <a:extLst>
            <a:ext uri="{909E8E84-426E-40DD-AFC4-6F175D3DCCD1}">
              <a14:hiddenFill xmlns:a14="http://schemas.microsoft.com/office/drawing/2010/main">
                <a:solidFill>
                  <a:srgbClr val="FFFFFF"/>
                </a:solidFill>
              </a14:hiddenFill>
            </a:ext>
          </a:extLst>
        </p:spPr>
      </p:pic>
      <p:cxnSp>
        <p:nvCxnSpPr>
          <p:cNvPr id="132" name="Straight Arrow Connector 131">
            <a:extLst>
              <a:ext uri="{FF2B5EF4-FFF2-40B4-BE49-F238E27FC236}">
                <a16:creationId xmlns:a16="http://schemas.microsoft.com/office/drawing/2014/main" id="{02BB24A9-D487-4A50-A684-2C0A4541C705}"/>
              </a:ext>
            </a:extLst>
          </p:cNvPr>
          <p:cNvCxnSpPr>
            <a:cxnSpLocks/>
          </p:cNvCxnSpPr>
          <p:nvPr/>
        </p:nvCxnSpPr>
        <p:spPr>
          <a:xfrm flipH="1">
            <a:off x="4034428" y="2333098"/>
            <a:ext cx="1063742" cy="17204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BA76404D-0383-456D-A5AE-4BE5AA6156FD}"/>
              </a:ext>
            </a:extLst>
          </p:cNvPr>
          <p:cNvSpPr txBox="1"/>
          <p:nvPr/>
        </p:nvSpPr>
        <p:spPr>
          <a:xfrm>
            <a:off x="3588471" y="1844079"/>
            <a:ext cx="482241" cy="369332"/>
          </a:xfrm>
          <a:prstGeom prst="rect">
            <a:avLst/>
          </a:prstGeom>
          <a:noFill/>
        </p:spPr>
        <p:txBody>
          <a:bodyPr wrap="square" rtlCol="0">
            <a:spAutoFit/>
          </a:bodyPr>
          <a:lstStyle/>
          <a:p>
            <a:r>
              <a:rPr lang="en-CA" sz="1050" dirty="0"/>
              <a:t>DB</a:t>
            </a:r>
            <a:r>
              <a:rPr lang="en-CA" dirty="0"/>
              <a:t> </a:t>
            </a:r>
            <a:endParaRPr lang="en-FK" dirty="0"/>
          </a:p>
        </p:txBody>
      </p:sp>
      <p:cxnSp>
        <p:nvCxnSpPr>
          <p:cNvPr id="147" name="Straight Arrow Connector 146">
            <a:extLst>
              <a:ext uri="{FF2B5EF4-FFF2-40B4-BE49-F238E27FC236}">
                <a16:creationId xmlns:a16="http://schemas.microsoft.com/office/drawing/2014/main" id="{B20817D4-AE5D-442D-9F80-28A4BF34D5C4}"/>
              </a:ext>
            </a:extLst>
          </p:cNvPr>
          <p:cNvCxnSpPr/>
          <p:nvPr/>
        </p:nvCxnSpPr>
        <p:spPr>
          <a:xfrm>
            <a:off x="4385426" y="1844079"/>
            <a:ext cx="45331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2927DC9-3834-4C12-82FA-43615FAD365D}"/>
              </a:ext>
            </a:extLst>
          </p:cNvPr>
          <p:cNvCxnSpPr>
            <a:cxnSpLocks/>
          </p:cNvCxnSpPr>
          <p:nvPr/>
        </p:nvCxnSpPr>
        <p:spPr>
          <a:xfrm flipV="1">
            <a:off x="7825261" y="1151023"/>
            <a:ext cx="0" cy="949167"/>
          </a:xfrm>
          <a:prstGeom prst="straightConnector1">
            <a:avLst/>
          </a:prstGeom>
          <a:ln w="1905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2" name="Right Brace 151">
            <a:extLst>
              <a:ext uri="{FF2B5EF4-FFF2-40B4-BE49-F238E27FC236}">
                <a16:creationId xmlns:a16="http://schemas.microsoft.com/office/drawing/2014/main" id="{AC7D1331-A79E-47E3-B2DC-F9E06F20E047}"/>
              </a:ext>
            </a:extLst>
          </p:cNvPr>
          <p:cNvSpPr/>
          <p:nvPr/>
        </p:nvSpPr>
        <p:spPr>
          <a:xfrm rot="5400000">
            <a:off x="4972766" y="4889935"/>
            <a:ext cx="643829" cy="244793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FK"/>
          </a:p>
        </p:txBody>
      </p:sp>
      <p:cxnSp>
        <p:nvCxnSpPr>
          <p:cNvPr id="51" name="Straight Arrow Connector 50">
            <a:extLst>
              <a:ext uri="{FF2B5EF4-FFF2-40B4-BE49-F238E27FC236}">
                <a16:creationId xmlns:a16="http://schemas.microsoft.com/office/drawing/2014/main" id="{98DCFBAC-A525-B304-0F11-48F02B2E4BD5}"/>
              </a:ext>
            </a:extLst>
          </p:cNvPr>
          <p:cNvCxnSpPr>
            <a:cxnSpLocks/>
          </p:cNvCxnSpPr>
          <p:nvPr/>
        </p:nvCxnSpPr>
        <p:spPr>
          <a:xfrm flipV="1">
            <a:off x="4057818" y="793242"/>
            <a:ext cx="1034644" cy="8884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2E2FA79-930F-D38E-AA70-A0CB53D80981}"/>
              </a:ext>
            </a:extLst>
          </p:cNvPr>
          <p:cNvCxnSpPr>
            <a:cxnSpLocks/>
          </p:cNvCxnSpPr>
          <p:nvPr/>
        </p:nvCxnSpPr>
        <p:spPr>
          <a:xfrm flipV="1">
            <a:off x="7828500" y="3272197"/>
            <a:ext cx="0" cy="949167"/>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5C3433A0-122D-F8E7-412C-BE479FCE9274}"/>
              </a:ext>
            </a:extLst>
          </p:cNvPr>
          <p:cNvSpPr txBox="1"/>
          <p:nvPr/>
        </p:nvSpPr>
        <p:spPr>
          <a:xfrm>
            <a:off x="7399385" y="279031"/>
            <a:ext cx="1341893" cy="280928"/>
          </a:xfrm>
          <a:prstGeom prst="roundRect">
            <a:avLst/>
          </a:prstGeom>
          <a:solidFill>
            <a:schemeClr val="accent1"/>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ctr"/>
            <a:r>
              <a:rPr lang="en-CA" sz="1050" dirty="0">
                <a:solidFill>
                  <a:schemeClr val="bg1"/>
                </a:solidFill>
              </a:rPr>
              <a:t>SDN APPLICATIONS</a:t>
            </a:r>
            <a:endParaRPr lang="en-FK" sz="1050" dirty="0">
              <a:solidFill>
                <a:schemeClr val="bg1"/>
              </a:solidFill>
            </a:endParaRPr>
          </a:p>
        </p:txBody>
      </p:sp>
      <p:sp>
        <p:nvSpPr>
          <p:cNvPr id="59" name="TextBox 58">
            <a:extLst>
              <a:ext uri="{FF2B5EF4-FFF2-40B4-BE49-F238E27FC236}">
                <a16:creationId xmlns:a16="http://schemas.microsoft.com/office/drawing/2014/main" id="{C9D6902F-DEB6-407C-5652-BAFD0D4F6953}"/>
              </a:ext>
            </a:extLst>
          </p:cNvPr>
          <p:cNvSpPr txBox="1"/>
          <p:nvPr/>
        </p:nvSpPr>
        <p:spPr>
          <a:xfrm>
            <a:off x="6399099" y="553388"/>
            <a:ext cx="1215610" cy="459700"/>
          </a:xfrm>
          <a:prstGeom prst="roundRect">
            <a:avLst/>
          </a:prstGeom>
          <a:solidFill>
            <a:schemeClr val="accent1"/>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ctr"/>
            <a:r>
              <a:rPr lang="en-CA" sz="1050" dirty="0">
                <a:solidFill>
                  <a:schemeClr val="bg1"/>
                </a:solidFill>
              </a:rPr>
              <a:t>BUSINESS APPLICATIONS</a:t>
            </a:r>
            <a:endParaRPr lang="en-FK" sz="1050" dirty="0">
              <a:solidFill>
                <a:schemeClr val="bg1"/>
              </a:solidFill>
            </a:endParaRPr>
          </a:p>
        </p:txBody>
      </p:sp>
      <p:sp>
        <p:nvSpPr>
          <p:cNvPr id="60" name="TextBox 59">
            <a:extLst>
              <a:ext uri="{FF2B5EF4-FFF2-40B4-BE49-F238E27FC236}">
                <a16:creationId xmlns:a16="http://schemas.microsoft.com/office/drawing/2014/main" id="{46BCF508-6A2F-3D5B-29A7-8FC8DE963BE5}"/>
              </a:ext>
            </a:extLst>
          </p:cNvPr>
          <p:cNvSpPr txBox="1"/>
          <p:nvPr/>
        </p:nvSpPr>
        <p:spPr>
          <a:xfrm>
            <a:off x="7462526" y="595797"/>
            <a:ext cx="1215610" cy="459700"/>
          </a:xfrm>
          <a:prstGeom prst="roundRect">
            <a:avLst/>
          </a:prstGeom>
          <a:solidFill>
            <a:schemeClr val="accent1"/>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ctr"/>
            <a:r>
              <a:rPr lang="en-CA" sz="1050" dirty="0">
                <a:solidFill>
                  <a:schemeClr val="bg1"/>
                </a:solidFill>
              </a:rPr>
              <a:t>CLOUD ORCHESTRATION</a:t>
            </a:r>
            <a:endParaRPr lang="en-FK" sz="1050" dirty="0">
              <a:solidFill>
                <a:schemeClr val="bg1"/>
              </a:solidFill>
            </a:endParaRPr>
          </a:p>
        </p:txBody>
      </p:sp>
      <p:sp>
        <p:nvSpPr>
          <p:cNvPr id="61" name="TextBox 60">
            <a:extLst>
              <a:ext uri="{FF2B5EF4-FFF2-40B4-BE49-F238E27FC236}">
                <a16:creationId xmlns:a16="http://schemas.microsoft.com/office/drawing/2014/main" id="{AA618CEC-FDE2-A809-42F3-F5B229D92BD3}"/>
              </a:ext>
            </a:extLst>
          </p:cNvPr>
          <p:cNvSpPr txBox="1"/>
          <p:nvPr/>
        </p:nvSpPr>
        <p:spPr>
          <a:xfrm>
            <a:off x="4846574" y="6504895"/>
            <a:ext cx="2034851" cy="276999"/>
          </a:xfrm>
          <a:prstGeom prst="rect">
            <a:avLst/>
          </a:prstGeom>
          <a:noFill/>
        </p:spPr>
        <p:txBody>
          <a:bodyPr wrap="square" rtlCol="0">
            <a:spAutoFit/>
          </a:bodyPr>
          <a:lstStyle/>
          <a:p>
            <a:r>
              <a:rPr lang="en-CA" sz="1200" dirty="0"/>
              <a:t>END USERS</a:t>
            </a:r>
            <a:endParaRPr lang="en-FK" sz="1200" dirty="0"/>
          </a:p>
        </p:txBody>
      </p:sp>
      <p:pic>
        <p:nvPicPr>
          <p:cNvPr id="11" name="Picture 10" descr="Logo, company name&#10;&#10;Description automatically generated">
            <a:extLst>
              <a:ext uri="{FF2B5EF4-FFF2-40B4-BE49-F238E27FC236}">
                <a16:creationId xmlns:a16="http://schemas.microsoft.com/office/drawing/2014/main" id="{2E2F9712-B434-FE82-F728-5973052EC6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46837" y="5165215"/>
            <a:ext cx="1137973" cy="862814"/>
          </a:xfrm>
          <a:prstGeom prst="rect">
            <a:avLst/>
          </a:prstGeom>
        </p:spPr>
      </p:pic>
      <p:sp>
        <p:nvSpPr>
          <p:cNvPr id="67" name="TextBox 66">
            <a:extLst>
              <a:ext uri="{FF2B5EF4-FFF2-40B4-BE49-F238E27FC236}">
                <a16:creationId xmlns:a16="http://schemas.microsoft.com/office/drawing/2014/main" id="{50F2291F-B956-AD7F-7C84-9BCA1E90BA25}"/>
              </a:ext>
            </a:extLst>
          </p:cNvPr>
          <p:cNvSpPr txBox="1"/>
          <p:nvPr/>
        </p:nvSpPr>
        <p:spPr>
          <a:xfrm>
            <a:off x="5668061" y="1525559"/>
            <a:ext cx="2034851" cy="694101"/>
          </a:xfrm>
          <a:prstGeom prst="rect">
            <a:avLst/>
          </a:prstGeom>
          <a:noFill/>
        </p:spPr>
        <p:txBody>
          <a:bodyPr wrap="square" rtlCol="0">
            <a:spAutoFit/>
          </a:bodyPr>
          <a:lstStyle/>
          <a:p>
            <a:pPr algn="ctr">
              <a:lnSpc>
                <a:spcPct val="150000"/>
              </a:lnSpc>
            </a:pPr>
            <a:r>
              <a:rPr lang="en-CA" sz="900" dirty="0"/>
              <a:t>TRAFFIC ENGINEERING</a:t>
            </a:r>
          </a:p>
          <a:p>
            <a:pPr algn="ctr">
              <a:lnSpc>
                <a:spcPct val="150000"/>
              </a:lnSpc>
            </a:pPr>
            <a:r>
              <a:rPr lang="en-CA" sz="900" dirty="0"/>
              <a:t>ROUTING</a:t>
            </a:r>
          </a:p>
          <a:p>
            <a:pPr algn="ctr">
              <a:lnSpc>
                <a:spcPct val="150000"/>
              </a:lnSpc>
            </a:pPr>
            <a:r>
              <a:rPr lang="en-CA" sz="900" dirty="0"/>
              <a:t>SWITCHING AND MOBILITY </a:t>
            </a:r>
            <a:endParaRPr lang="en-FK" sz="900" dirty="0"/>
          </a:p>
        </p:txBody>
      </p:sp>
      <p:sp>
        <p:nvSpPr>
          <p:cNvPr id="68" name="TextBox 67">
            <a:extLst>
              <a:ext uri="{FF2B5EF4-FFF2-40B4-BE49-F238E27FC236}">
                <a16:creationId xmlns:a16="http://schemas.microsoft.com/office/drawing/2014/main" id="{BAE2538F-7630-36CE-E958-65F16F729DEF}"/>
              </a:ext>
            </a:extLst>
          </p:cNvPr>
          <p:cNvSpPr txBox="1"/>
          <p:nvPr/>
        </p:nvSpPr>
        <p:spPr>
          <a:xfrm>
            <a:off x="7990480" y="3781579"/>
            <a:ext cx="2034851" cy="261610"/>
          </a:xfrm>
          <a:prstGeom prst="rect">
            <a:avLst/>
          </a:prstGeom>
          <a:noFill/>
        </p:spPr>
        <p:txBody>
          <a:bodyPr wrap="square" rtlCol="0">
            <a:spAutoFit/>
          </a:bodyPr>
          <a:lstStyle/>
          <a:p>
            <a:r>
              <a:rPr lang="en-CA" sz="1100" dirty="0"/>
              <a:t>SOUTH BOUND API</a:t>
            </a:r>
            <a:endParaRPr lang="en-FK" sz="1100" dirty="0"/>
          </a:p>
        </p:txBody>
      </p:sp>
      <p:sp>
        <p:nvSpPr>
          <p:cNvPr id="69" name="TextBox 68">
            <a:extLst>
              <a:ext uri="{FF2B5EF4-FFF2-40B4-BE49-F238E27FC236}">
                <a16:creationId xmlns:a16="http://schemas.microsoft.com/office/drawing/2014/main" id="{55C10DC9-8BF7-7DAA-B86D-E0DAE78739FE}"/>
              </a:ext>
            </a:extLst>
          </p:cNvPr>
          <p:cNvSpPr txBox="1"/>
          <p:nvPr/>
        </p:nvSpPr>
        <p:spPr>
          <a:xfrm>
            <a:off x="7967031" y="1337209"/>
            <a:ext cx="2034851" cy="261610"/>
          </a:xfrm>
          <a:prstGeom prst="rect">
            <a:avLst/>
          </a:prstGeom>
          <a:noFill/>
        </p:spPr>
        <p:txBody>
          <a:bodyPr wrap="square" rtlCol="0">
            <a:spAutoFit/>
          </a:bodyPr>
          <a:lstStyle/>
          <a:p>
            <a:r>
              <a:rPr lang="en-CA" sz="1100" dirty="0"/>
              <a:t>NORTH BOUND API</a:t>
            </a:r>
            <a:endParaRPr lang="en-FK" sz="1100" dirty="0"/>
          </a:p>
        </p:txBody>
      </p:sp>
      <p:sp>
        <p:nvSpPr>
          <p:cNvPr id="70" name="TextBox 69">
            <a:extLst>
              <a:ext uri="{FF2B5EF4-FFF2-40B4-BE49-F238E27FC236}">
                <a16:creationId xmlns:a16="http://schemas.microsoft.com/office/drawing/2014/main" id="{889BD423-03D6-05E2-CA30-43CFD97BCEF1}"/>
              </a:ext>
            </a:extLst>
          </p:cNvPr>
          <p:cNvSpPr txBox="1"/>
          <p:nvPr/>
        </p:nvSpPr>
        <p:spPr>
          <a:xfrm>
            <a:off x="6479574" y="4881976"/>
            <a:ext cx="1410515" cy="253916"/>
          </a:xfrm>
          <a:prstGeom prst="rect">
            <a:avLst/>
          </a:prstGeom>
          <a:solidFill>
            <a:schemeClr val="accent4">
              <a:lumMod val="60000"/>
              <a:lumOff val="40000"/>
            </a:schemeClr>
          </a:solidFill>
        </p:spPr>
        <p:txBody>
          <a:bodyPr wrap="square" rtlCol="0">
            <a:spAutoFit/>
          </a:bodyPr>
          <a:lstStyle/>
          <a:p>
            <a:r>
              <a:rPr lang="en-CA" sz="1050" dirty="0"/>
              <a:t>OPENFLOW SWITCH </a:t>
            </a:r>
            <a:endParaRPr lang="en-FK" sz="1050" dirty="0"/>
          </a:p>
        </p:txBody>
      </p:sp>
      <p:sp>
        <p:nvSpPr>
          <p:cNvPr id="71" name="TextBox 70">
            <a:extLst>
              <a:ext uri="{FF2B5EF4-FFF2-40B4-BE49-F238E27FC236}">
                <a16:creationId xmlns:a16="http://schemas.microsoft.com/office/drawing/2014/main" id="{7AB049A5-E47C-DDD6-3E68-D61D824DCF19}"/>
              </a:ext>
            </a:extLst>
          </p:cNvPr>
          <p:cNvSpPr txBox="1"/>
          <p:nvPr/>
        </p:nvSpPr>
        <p:spPr>
          <a:xfrm>
            <a:off x="2538444" y="4884914"/>
            <a:ext cx="1410515" cy="253916"/>
          </a:xfrm>
          <a:prstGeom prst="rect">
            <a:avLst/>
          </a:prstGeom>
          <a:solidFill>
            <a:schemeClr val="accent4">
              <a:lumMod val="60000"/>
              <a:lumOff val="40000"/>
            </a:schemeClr>
          </a:solidFill>
        </p:spPr>
        <p:txBody>
          <a:bodyPr wrap="square" rtlCol="0">
            <a:spAutoFit/>
          </a:bodyPr>
          <a:lstStyle/>
          <a:p>
            <a:r>
              <a:rPr lang="en-CA" sz="1050" dirty="0"/>
              <a:t>OPENFLOW SWITCH </a:t>
            </a:r>
            <a:endParaRPr lang="en-FK" sz="1050" dirty="0"/>
          </a:p>
        </p:txBody>
      </p:sp>
      <p:cxnSp>
        <p:nvCxnSpPr>
          <p:cNvPr id="72" name="Straight Arrow Connector 71">
            <a:extLst>
              <a:ext uri="{FF2B5EF4-FFF2-40B4-BE49-F238E27FC236}">
                <a16:creationId xmlns:a16="http://schemas.microsoft.com/office/drawing/2014/main" id="{774D285D-3C1C-3F89-EEE7-9ED7FF7C7C65}"/>
              </a:ext>
            </a:extLst>
          </p:cNvPr>
          <p:cNvCxnSpPr>
            <a:cxnSpLocks/>
          </p:cNvCxnSpPr>
          <p:nvPr/>
        </p:nvCxnSpPr>
        <p:spPr>
          <a:xfrm>
            <a:off x="4034428" y="4350191"/>
            <a:ext cx="589161" cy="761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D205F24E-C917-BAE3-377E-3F53C62EBFE7}"/>
              </a:ext>
            </a:extLst>
          </p:cNvPr>
          <p:cNvCxnSpPr>
            <a:cxnSpLocks/>
          </p:cNvCxnSpPr>
          <p:nvPr/>
        </p:nvCxnSpPr>
        <p:spPr>
          <a:xfrm>
            <a:off x="3768394" y="4630372"/>
            <a:ext cx="589161" cy="761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4548F97-9274-973F-88F9-AD8E587C0B97}"/>
              </a:ext>
            </a:extLst>
          </p:cNvPr>
          <p:cNvSpPr txBox="1"/>
          <p:nvPr/>
        </p:nvSpPr>
        <p:spPr>
          <a:xfrm rot="16200000">
            <a:off x="1250231" y="4888311"/>
            <a:ext cx="2034851" cy="230832"/>
          </a:xfrm>
          <a:prstGeom prst="rect">
            <a:avLst/>
          </a:prstGeom>
          <a:noFill/>
        </p:spPr>
        <p:txBody>
          <a:bodyPr wrap="square" rtlCol="0">
            <a:spAutoFit/>
          </a:bodyPr>
          <a:lstStyle/>
          <a:p>
            <a:r>
              <a:rPr lang="en-CA" sz="900" dirty="0"/>
              <a:t>USING OPENFLOW PROTOCOL</a:t>
            </a:r>
            <a:endParaRPr lang="en-FK" sz="900" dirty="0"/>
          </a:p>
        </p:txBody>
      </p:sp>
      <p:sp>
        <p:nvSpPr>
          <p:cNvPr id="42" name="TextBox 41">
            <a:extLst>
              <a:ext uri="{FF2B5EF4-FFF2-40B4-BE49-F238E27FC236}">
                <a16:creationId xmlns:a16="http://schemas.microsoft.com/office/drawing/2014/main" id="{AC752A0C-C59C-07A6-B9F6-3BE33D4FF764}"/>
              </a:ext>
            </a:extLst>
          </p:cNvPr>
          <p:cNvSpPr txBox="1"/>
          <p:nvPr/>
        </p:nvSpPr>
        <p:spPr>
          <a:xfrm>
            <a:off x="2675247" y="223458"/>
            <a:ext cx="1868556" cy="338554"/>
          </a:xfrm>
          <a:prstGeom prst="rect">
            <a:avLst/>
          </a:prstGeom>
          <a:noFill/>
        </p:spPr>
        <p:txBody>
          <a:bodyPr wrap="square" rtlCol="0">
            <a:spAutoFit/>
          </a:bodyPr>
          <a:lstStyle/>
          <a:p>
            <a:pPr algn="ctr"/>
            <a:r>
              <a:rPr lang="en-US" sz="1600" dirty="0"/>
              <a:t>Figure 3</a:t>
            </a:r>
          </a:p>
        </p:txBody>
      </p:sp>
    </p:spTree>
    <p:extLst>
      <p:ext uri="{BB962C8B-B14F-4D97-AF65-F5344CB8AC3E}">
        <p14:creationId xmlns:p14="http://schemas.microsoft.com/office/powerpoint/2010/main" val="215441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loud 43">
            <a:extLst>
              <a:ext uri="{FF2B5EF4-FFF2-40B4-BE49-F238E27FC236}">
                <a16:creationId xmlns:a16="http://schemas.microsoft.com/office/drawing/2014/main" id="{A83B7DCD-4DEB-D1C8-84C7-A39E9DD7C7A9}"/>
              </a:ext>
            </a:extLst>
          </p:cNvPr>
          <p:cNvSpPr/>
          <p:nvPr/>
        </p:nvSpPr>
        <p:spPr>
          <a:xfrm>
            <a:off x="2953707" y="2572630"/>
            <a:ext cx="6110780" cy="391762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45" name="Picture 44">
            <a:extLst>
              <a:ext uri="{FF2B5EF4-FFF2-40B4-BE49-F238E27FC236}">
                <a16:creationId xmlns:a16="http://schemas.microsoft.com/office/drawing/2014/main" id="{43B658C4-E782-9542-8777-9E58F6EC3E69}"/>
              </a:ext>
            </a:extLst>
          </p:cNvPr>
          <p:cNvPicPr>
            <a:picLocks noChangeAspect="1"/>
          </p:cNvPicPr>
          <p:nvPr/>
        </p:nvPicPr>
        <p:blipFill>
          <a:blip r:embed="rId2"/>
          <a:stretch>
            <a:fillRect/>
          </a:stretch>
        </p:blipFill>
        <p:spPr>
          <a:xfrm flipH="1">
            <a:off x="4310143" y="3178064"/>
            <a:ext cx="1046055" cy="444490"/>
          </a:xfrm>
          <a:prstGeom prst="rect">
            <a:avLst/>
          </a:prstGeom>
        </p:spPr>
      </p:pic>
      <p:pic>
        <p:nvPicPr>
          <p:cNvPr id="46" name="Picture 45">
            <a:extLst>
              <a:ext uri="{FF2B5EF4-FFF2-40B4-BE49-F238E27FC236}">
                <a16:creationId xmlns:a16="http://schemas.microsoft.com/office/drawing/2014/main" id="{79551817-545B-C052-8D5A-C52DA7A96C88}"/>
              </a:ext>
            </a:extLst>
          </p:cNvPr>
          <p:cNvPicPr>
            <a:picLocks noChangeAspect="1"/>
          </p:cNvPicPr>
          <p:nvPr/>
        </p:nvPicPr>
        <p:blipFill>
          <a:blip r:embed="rId2"/>
          <a:stretch>
            <a:fillRect/>
          </a:stretch>
        </p:blipFill>
        <p:spPr>
          <a:xfrm flipH="1">
            <a:off x="3250095" y="3975587"/>
            <a:ext cx="1046055" cy="444490"/>
          </a:xfrm>
          <a:prstGeom prst="rect">
            <a:avLst/>
          </a:prstGeom>
        </p:spPr>
      </p:pic>
      <p:pic>
        <p:nvPicPr>
          <p:cNvPr id="47" name="Picture 46">
            <a:extLst>
              <a:ext uri="{FF2B5EF4-FFF2-40B4-BE49-F238E27FC236}">
                <a16:creationId xmlns:a16="http://schemas.microsoft.com/office/drawing/2014/main" id="{95EEEEB1-4767-1EEE-87A2-ED4C3F054F0B}"/>
              </a:ext>
            </a:extLst>
          </p:cNvPr>
          <p:cNvPicPr>
            <a:picLocks noChangeAspect="1"/>
          </p:cNvPicPr>
          <p:nvPr/>
        </p:nvPicPr>
        <p:blipFill>
          <a:blip r:embed="rId2"/>
          <a:stretch>
            <a:fillRect/>
          </a:stretch>
        </p:blipFill>
        <p:spPr>
          <a:xfrm flipH="1">
            <a:off x="6069235" y="3178064"/>
            <a:ext cx="1046055" cy="444490"/>
          </a:xfrm>
          <a:prstGeom prst="rect">
            <a:avLst/>
          </a:prstGeom>
        </p:spPr>
      </p:pic>
      <p:cxnSp>
        <p:nvCxnSpPr>
          <p:cNvPr id="48" name="Straight Connector 47">
            <a:extLst>
              <a:ext uri="{FF2B5EF4-FFF2-40B4-BE49-F238E27FC236}">
                <a16:creationId xmlns:a16="http://schemas.microsoft.com/office/drawing/2014/main" id="{C7E70D9F-19FB-EECB-25ED-F40521BEE304}"/>
              </a:ext>
            </a:extLst>
          </p:cNvPr>
          <p:cNvCxnSpPr>
            <a:cxnSpLocks/>
          </p:cNvCxnSpPr>
          <p:nvPr/>
        </p:nvCxnSpPr>
        <p:spPr>
          <a:xfrm flipV="1">
            <a:off x="3409120" y="3514617"/>
            <a:ext cx="1141060" cy="58878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8EF8730-8AF8-0806-989F-56E2BA511AD3}"/>
              </a:ext>
            </a:extLst>
          </p:cNvPr>
          <p:cNvCxnSpPr>
            <a:cxnSpLocks/>
          </p:cNvCxnSpPr>
          <p:nvPr/>
        </p:nvCxnSpPr>
        <p:spPr>
          <a:xfrm>
            <a:off x="3802967" y="4294314"/>
            <a:ext cx="1087854" cy="863248"/>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5C030854-0B10-D02E-6FA4-2B6DA55FE764}"/>
              </a:ext>
            </a:extLst>
          </p:cNvPr>
          <p:cNvSpPr txBox="1"/>
          <p:nvPr/>
        </p:nvSpPr>
        <p:spPr>
          <a:xfrm>
            <a:off x="5209962" y="4690029"/>
            <a:ext cx="1598269" cy="261610"/>
          </a:xfrm>
          <a:prstGeom prst="rect">
            <a:avLst/>
          </a:prstGeom>
          <a:noFill/>
        </p:spPr>
        <p:txBody>
          <a:bodyPr wrap="square" rtlCol="0">
            <a:spAutoFit/>
          </a:bodyPr>
          <a:lstStyle/>
          <a:p>
            <a:r>
              <a:rPr lang="en-CA" sz="1100" dirty="0"/>
              <a:t>OpenFlow Devices</a:t>
            </a:r>
            <a:endParaRPr lang="en-FK" sz="1100" dirty="0"/>
          </a:p>
        </p:txBody>
      </p:sp>
      <p:pic>
        <p:nvPicPr>
          <p:cNvPr id="51" name="Picture 50">
            <a:extLst>
              <a:ext uri="{FF2B5EF4-FFF2-40B4-BE49-F238E27FC236}">
                <a16:creationId xmlns:a16="http://schemas.microsoft.com/office/drawing/2014/main" id="{DA3A4675-0BAF-5D76-C3D2-A1836951A9F1}"/>
              </a:ext>
            </a:extLst>
          </p:cNvPr>
          <p:cNvPicPr>
            <a:picLocks noChangeAspect="1"/>
          </p:cNvPicPr>
          <p:nvPr/>
        </p:nvPicPr>
        <p:blipFill>
          <a:blip r:embed="rId2"/>
          <a:stretch>
            <a:fillRect/>
          </a:stretch>
        </p:blipFill>
        <p:spPr>
          <a:xfrm flipH="1">
            <a:off x="4260115" y="4824482"/>
            <a:ext cx="1046055" cy="444490"/>
          </a:xfrm>
          <a:prstGeom prst="rect">
            <a:avLst/>
          </a:prstGeom>
        </p:spPr>
      </p:pic>
      <p:pic>
        <p:nvPicPr>
          <p:cNvPr id="52" name="Picture 51">
            <a:extLst>
              <a:ext uri="{FF2B5EF4-FFF2-40B4-BE49-F238E27FC236}">
                <a16:creationId xmlns:a16="http://schemas.microsoft.com/office/drawing/2014/main" id="{00D14F25-BD7C-F914-5D64-FE1AA5EDCD48}"/>
              </a:ext>
            </a:extLst>
          </p:cNvPr>
          <p:cNvPicPr>
            <a:picLocks noChangeAspect="1"/>
          </p:cNvPicPr>
          <p:nvPr/>
        </p:nvPicPr>
        <p:blipFill>
          <a:blip r:embed="rId2"/>
          <a:stretch>
            <a:fillRect/>
          </a:stretch>
        </p:blipFill>
        <p:spPr>
          <a:xfrm flipH="1">
            <a:off x="6069235" y="4875854"/>
            <a:ext cx="1046055" cy="444490"/>
          </a:xfrm>
          <a:prstGeom prst="rect">
            <a:avLst/>
          </a:prstGeom>
        </p:spPr>
      </p:pic>
      <p:pic>
        <p:nvPicPr>
          <p:cNvPr id="53" name="Picture 52">
            <a:extLst>
              <a:ext uri="{FF2B5EF4-FFF2-40B4-BE49-F238E27FC236}">
                <a16:creationId xmlns:a16="http://schemas.microsoft.com/office/drawing/2014/main" id="{7E668120-5E58-AC7F-94CA-DE1A007E389C}"/>
              </a:ext>
            </a:extLst>
          </p:cNvPr>
          <p:cNvPicPr>
            <a:picLocks noChangeAspect="1"/>
          </p:cNvPicPr>
          <p:nvPr/>
        </p:nvPicPr>
        <p:blipFill>
          <a:blip r:embed="rId2"/>
          <a:stretch>
            <a:fillRect/>
          </a:stretch>
        </p:blipFill>
        <p:spPr>
          <a:xfrm flipH="1">
            <a:off x="7266146" y="4026959"/>
            <a:ext cx="1046055" cy="444490"/>
          </a:xfrm>
          <a:prstGeom prst="rect">
            <a:avLst/>
          </a:prstGeom>
        </p:spPr>
      </p:pic>
      <p:cxnSp>
        <p:nvCxnSpPr>
          <p:cNvPr id="54" name="Straight Connector 53">
            <a:extLst>
              <a:ext uri="{FF2B5EF4-FFF2-40B4-BE49-F238E27FC236}">
                <a16:creationId xmlns:a16="http://schemas.microsoft.com/office/drawing/2014/main" id="{4CA82893-291E-D514-2B02-D1FBFD4AE846}"/>
              </a:ext>
            </a:extLst>
          </p:cNvPr>
          <p:cNvCxnSpPr>
            <a:cxnSpLocks/>
          </p:cNvCxnSpPr>
          <p:nvPr/>
        </p:nvCxnSpPr>
        <p:spPr>
          <a:xfrm>
            <a:off x="5061501" y="5098099"/>
            <a:ext cx="117913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DEEF1B9-674C-B3E0-C13A-8DD85A1E8673}"/>
              </a:ext>
            </a:extLst>
          </p:cNvPr>
          <p:cNvCxnSpPr>
            <a:cxnSpLocks/>
          </p:cNvCxnSpPr>
          <p:nvPr/>
        </p:nvCxnSpPr>
        <p:spPr>
          <a:xfrm flipV="1">
            <a:off x="6934138" y="4420077"/>
            <a:ext cx="614998" cy="59577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1490994-D5CC-8D2C-51B3-06BEF7B5D5EE}"/>
              </a:ext>
            </a:extLst>
          </p:cNvPr>
          <p:cNvCxnSpPr>
            <a:cxnSpLocks/>
          </p:cNvCxnSpPr>
          <p:nvPr/>
        </p:nvCxnSpPr>
        <p:spPr>
          <a:xfrm>
            <a:off x="5080536" y="3514617"/>
            <a:ext cx="1176685"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199A252-284A-AAAC-37CA-C49D0B7F21E7}"/>
              </a:ext>
            </a:extLst>
          </p:cNvPr>
          <p:cNvCxnSpPr>
            <a:cxnSpLocks/>
          </p:cNvCxnSpPr>
          <p:nvPr/>
        </p:nvCxnSpPr>
        <p:spPr>
          <a:xfrm>
            <a:off x="6653294" y="3606642"/>
            <a:ext cx="998694" cy="49676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59" name="Cube 58">
            <a:extLst>
              <a:ext uri="{FF2B5EF4-FFF2-40B4-BE49-F238E27FC236}">
                <a16:creationId xmlns:a16="http://schemas.microsoft.com/office/drawing/2014/main" id="{18558B33-646E-2218-08EB-4DC0387485D3}"/>
              </a:ext>
            </a:extLst>
          </p:cNvPr>
          <p:cNvSpPr/>
          <p:nvPr/>
        </p:nvSpPr>
        <p:spPr>
          <a:xfrm>
            <a:off x="5484864" y="1082500"/>
            <a:ext cx="869219" cy="1030417"/>
          </a:xfrm>
          <a:prstGeom prst="cub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61" name="Right Arrow 60">
            <a:extLst>
              <a:ext uri="{FF2B5EF4-FFF2-40B4-BE49-F238E27FC236}">
                <a16:creationId xmlns:a16="http://schemas.microsoft.com/office/drawing/2014/main" id="{FAB9E397-18DB-D3F7-AACE-78FFD109EAA5}"/>
              </a:ext>
            </a:extLst>
          </p:cNvPr>
          <p:cNvSpPr/>
          <p:nvPr/>
        </p:nvSpPr>
        <p:spPr>
          <a:xfrm>
            <a:off x="3594612" y="1625605"/>
            <a:ext cx="1711558" cy="1603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2854F80E-14EA-B34F-D9A7-52EF8BB1CEA1}"/>
              </a:ext>
            </a:extLst>
          </p:cNvPr>
          <p:cNvSpPr/>
          <p:nvPr/>
        </p:nvSpPr>
        <p:spPr>
          <a:xfrm>
            <a:off x="4296150" y="1574638"/>
            <a:ext cx="60581" cy="293919"/>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E6BE1AED-8981-6FBB-5839-C4D028465B4A}"/>
              </a:ext>
            </a:extLst>
          </p:cNvPr>
          <p:cNvSpPr/>
          <p:nvPr/>
        </p:nvSpPr>
        <p:spPr>
          <a:xfrm flipH="1">
            <a:off x="4595899" y="1574638"/>
            <a:ext cx="60580" cy="293919"/>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5" name="Straight Connector 1024">
            <a:extLst>
              <a:ext uri="{FF2B5EF4-FFF2-40B4-BE49-F238E27FC236}">
                <a16:creationId xmlns:a16="http://schemas.microsoft.com/office/drawing/2014/main" id="{FA7C5CCE-1C6E-37C7-5B5A-D133D07AD4D3}"/>
              </a:ext>
            </a:extLst>
          </p:cNvPr>
          <p:cNvCxnSpPr>
            <a:cxnSpLocks/>
          </p:cNvCxnSpPr>
          <p:nvPr/>
        </p:nvCxnSpPr>
        <p:spPr>
          <a:xfrm>
            <a:off x="6332028" y="1714473"/>
            <a:ext cx="131996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31" name="Oval 1030">
            <a:extLst>
              <a:ext uri="{FF2B5EF4-FFF2-40B4-BE49-F238E27FC236}">
                <a16:creationId xmlns:a16="http://schemas.microsoft.com/office/drawing/2014/main" id="{4C688D68-D04E-DC39-A1F7-B8F4B1BF3B84}"/>
              </a:ext>
            </a:extLst>
          </p:cNvPr>
          <p:cNvSpPr/>
          <p:nvPr/>
        </p:nvSpPr>
        <p:spPr>
          <a:xfrm>
            <a:off x="7781965" y="1216446"/>
            <a:ext cx="1593366" cy="890702"/>
          </a:xfrm>
          <a:prstGeom prst="ellipse">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900" dirty="0">
                <a:solidFill>
                  <a:schemeClr val="tx1"/>
                </a:solidFill>
              </a:rPr>
              <a:t>GLOBAL NETWORK TOPOLOGY</a:t>
            </a:r>
            <a:endParaRPr lang="en-US" dirty="0">
              <a:solidFill>
                <a:schemeClr val="tx1"/>
              </a:solidFill>
            </a:endParaRPr>
          </a:p>
        </p:txBody>
      </p:sp>
      <p:pic>
        <p:nvPicPr>
          <p:cNvPr id="1040" name="Picture 16" descr="Network Administrator Stock Illustrations – 7,893 Network Administrator  Stock Illustrations, Vectors &amp; Clipart - Dreamstime">
            <a:extLst>
              <a:ext uri="{FF2B5EF4-FFF2-40B4-BE49-F238E27FC236}">
                <a16:creationId xmlns:a16="http://schemas.microsoft.com/office/drawing/2014/main" id="{F8386434-0CD2-FAB7-0A20-EA0EB4BE2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0401" y="881318"/>
            <a:ext cx="1654324" cy="165432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The Computer Icon. Pc Symbol. Flat Vector Illustration Royalty Free SVG,  Cliparts, Vectors, And Stock Illustration. Image 39241146.">
            <a:extLst>
              <a:ext uri="{FF2B5EF4-FFF2-40B4-BE49-F238E27FC236}">
                <a16:creationId xmlns:a16="http://schemas.microsoft.com/office/drawing/2014/main" id="{202324CB-7E5E-DD75-D906-4B8914323A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4948" y="3288087"/>
            <a:ext cx="1654323" cy="1654323"/>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18" descr="The Computer Icon. Pc Symbol. Flat Vector Illustration Royalty Free SVG,  Cliparts, Vectors, And Stock Illustration. Image 39241146.">
            <a:extLst>
              <a:ext uri="{FF2B5EF4-FFF2-40B4-BE49-F238E27FC236}">
                <a16:creationId xmlns:a16="http://schemas.microsoft.com/office/drawing/2014/main" id="{714AECEB-1EB6-7E48-A81A-DE5C2341DD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9577" y="3423324"/>
            <a:ext cx="1593366" cy="1593366"/>
          </a:xfrm>
          <a:prstGeom prst="rect">
            <a:avLst/>
          </a:prstGeom>
          <a:noFill/>
          <a:extLst>
            <a:ext uri="{909E8E84-426E-40DD-AFC4-6F175D3DCCD1}">
              <a14:hiddenFill xmlns:a14="http://schemas.microsoft.com/office/drawing/2010/main">
                <a:solidFill>
                  <a:srgbClr val="FFFFFF"/>
                </a:solidFill>
              </a14:hiddenFill>
            </a:ext>
          </a:extLst>
        </p:spPr>
      </p:pic>
      <p:cxnSp>
        <p:nvCxnSpPr>
          <p:cNvPr id="80" name="Straight Connector 79">
            <a:extLst>
              <a:ext uri="{FF2B5EF4-FFF2-40B4-BE49-F238E27FC236}">
                <a16:creationId xmlns:a16="http://schemas.microsoft.com/office/drawing/2014/main" id="{7ECC8A3C-AEAA-BBF1-551E-2B692EC5F37F}"/>
              </a:ext>
            </a:extLst>
          </p:cNvPr>
          <p:cNvCxnSpPr>
            <a:cxnSpLocks/>
          </p:cNvCxnSpPr>
          <p:nvPr/>
        </p:nvCxnSpPr>
        <p:spPr>
          <a:xfrm>
            <a:off x="2335740" y="4147951"/>
            <a:ext cx="107338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4D858EF-1CCD-9343-77F9-D8C095ED10E3}"/>
              </a:ext>
            </a:extLst>
          </p:cNvPr>
          <p:cNvCxnSpPr>
            <a:cxnSpLocks/>
          </p:cNvCxnSpPr>
          <p:nvPr/>
        </p:nvCxnSpPr>
        <p:spPr>
          <a:xfrm>
            <a:off x="8164913" y="4249204"/>
            <a:ext cx="107338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09FFC811-4111-3BD9-AE72-1B0FBAD50C1E}"/>
              </a:ext>
            </a:extLst>
          </p:cNvPr>
          <p:cNvSpPr txBox="1"/>
          <p:nvPr/>
        </p:nvSpPr>
        <p:spPr>
          <a:xfrm>
            <a:off x="5394220" y="2134509"/>
            <a:ext cx="1319960" cy="276999"/>
          </a:xfrm>
          <a:prstGeom prst="rect">
            <a:avLst/>
          </a:prstGeom>
          <a:noFill/>
        </p:spPr>
        <p:txBody>
          <a:bodyPr wrap="square" rtlCol="0">
            <a:spAutoFit/>
          </a:bodyPr>
          <a:lstStyle/>
          <a:p>
            <a:r>
              <a:rPr lang="en-CA" sz="1200" dirty="0"/>
              <a:t>SDN controller</a:t>
            </a:r>
            <a:endParaRPr lang="en-FK" sz="1200" dirty="0"/>
          </a:p>
        </p:txBody>
      </p:sp>
      <p:sp>
        <p:nvSpPr>
          <p:cNvPr id="87" name="TextBox 86">
            <a:extLst>
              <a:ext uri="{FF2B5EF4-FFF2-40B4-BE49-F238E27FC236}">
                <a16:creationId xmlns:a16="http://schemas.microsoft.com/office/drawing/2014/main" id="{6F7D4C0D-7C9B-DD50-0EA0-F108EB493B16}"/>
              </a:ext>
            </a:extLst>
          </p:cNvPr>
          <p:cNvSpPr txBox="1"/>
          <p:nvPr/>
        </p:nvSpPr>
        <p:spPr>
          <a:xfrm>
            <a:off x="1260059" y="4516705"/>
            <a:ext cx="1319960" cy="307777"/>
          </a:xfrm>
          <a:prstGeom prst="rect">
            <a:avLst/>
          </a:prstGeom>
          <a:noFill/>
        </p:spPr>
        <p:txBody>
          <a:bodyPr wrap="square" rtlCol="0">
            <a:spAutoFit/>
          </a:bodyPr>
          <a:lstStyle/>
          <a:p>
            <a:r>
              <a:rPr lang="en-CA" sz="1400" dirty="0"/>
              <a:t>Source</a:t>
            </a:r>
            <a:endParaRPr lang="en-FK" sz="1400" dirty="0"/>
          </a:p>
        </p:txBody>
      </p:sp>
      <p:sp>
        <p:nvSpPr>
          <p:cNvPr id="88" name="TextBox 87">
            <a:extLst>
              <a:ext uri="{FF2B5EF4-FFF2-40B4-BE49-F238E27FC236}">
                <a16:creationId xmlns:a16="http://schemas.microsoft.com/office/drawing/2014/main" id="{58F73216-8047-0958-953C-196991255362}"/>
              </a:ext>
            </a:extLst>
          </p:cNvPr>
          <p:cNvSpPr txBox="1"/>
          <p:nvPr/>
        </p:nvSpPr>
        <p:spPr>
          <a:xfrm>
            <a:off x="9196280" y="4659191"/>
            <a:ext cx="1319960" cy="307777"/>
          </a:xfrm>
          <a:prstGeom prst="rect">
            <a:avLst/>
          </a:prstGeom>
          <a:noFill/>
        </p:spPr>
        <p:txBody>
          <a:bodyPr wrap="square" rtlCol="0">
            <a:spAutoFit/>
          </a:bodyPr>
          <a:lstStyle/>
          <a:p>
            <a:r>
              <a:rPr lang="en-CA" sz="1400" dirty="0"/>
              <a:t>Destination</a:t>
            </a:r>
            <a:endParaRPr lang="en-FK" sz="1400" dirty="0"/>
          </a:p>
        </p:txBody>
      </p:sp>
      <p:sp>
        <p:nvSpPr>
          <p:cNvPr id="1039" name="Rectangle 1038">
            <a:extLst>
              <a:ext uri="{FF2B5EF4-FFF2-40B4-BE49-F238E27FC236}">
                <a16:creationId xmlns:a16="http://schemas.microsoft.com/office/drawing/2014/main" id="{8E545C5F-43D2-BE78-6260-410172B8EFEB}"/>
              </a:ext>
            </a:extLst>
          </p:cNvPr>
          <p:cNvSpPr/>
          <p:nvPr/>
        </p:nvSpPr>
        <p:spPr>
          <a:xfrm>
            <a:off x="2619271" y="3873635"/>
            <a:ext cx="329219" cy="185352"/>
          </a:xfrm>
          <a:prstGeom prst="rect">
            <a:avLst/>
          </a:prstGeom>
          <a:solidFill>
            <a:srgbClr val="00B0F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612853AA-E9A4-C8A7-7EBE-12D76127C857}"/>
              </a:ext>
            </a:extLst>
          </p:cNvPr>
          <p:cNvSpPr/>
          <p:nvPr/>
        </p:nvSpPr>
        <p:spPr>
          <a:xfrm>
            <a:off x="8937031" y="3809009"/>
            <a:ext cx="329219" cy="1853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9712B75D-EC17-1F6D-BAEB-822B233734C7}"/>
              </a:ext>
            </a:extLst>
          </p:cNvPr>
          <p:cNvSpPr/>
          <p:nvPr/>
        </p:nvSpPr>
        <p:spPr>
          <a:xfrm>
            <a:off x="5598572" y="3152749"/>
            <a:ext cx="329219" cy="1853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66A4ACCE-BD50-38CF-A20D-2285B6C4B4E1}"/>
              </a:ext>
            </a:extLst>
          </p:cNvPr>
          <p:cNvSpPr/>
          <p:nvPr/>
        </p:nvSpPr>
        <p:spPr>
          <a:xfrm>
            <a:off x="2663351" y="4452307"/>
            <a:ext cx="248684" cy="1287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6844D8F9-B76F-4381-2CF2-1A65856442FA}"/>
              </a:ext>
            </a:extLst>
          </p:cNvPr>
          <p:cNvSpPr/>
          <p:nvPr/>
        </p:nvSpPr>
        <p:spPr>
          <a:xfrm>
            <a:off x="2658344" y="4236481"/>
            <a:ext cx="241553" cy="926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5E4C55A6-0553-560D-F813-5CD259018195}"/>
              </a:ext>
            </a:extLst>
          </p:cNvPr>
          <p:cNvSpPr/>
          <p:nvPr/>
        </p:nvSpPr>
        <p:spPr>
          <a:xfrm>
            <a:off x="5666631" y="3905100"/>
            <a:ext cx="248684" cy="1287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08EB924-DAD0-04EE-A395-B005A0FC0920}"/>
              </a:ext>
            </a:extLst>
          </p:cNvPr>
          <p:cNvSpPr/>
          <p:nvPr/>
        </p:nvSpPr>
        <p:spPr>
          <a:xfrm>
            <a:off x="7134179" y="3948177"/>
            <a:ext cx="248684" cy="1287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95F7B3F5-8B1C-1002-8BF6-1D982442A7E2}"/>
              </a:ext>
            </a:extLst>
          </p:cNvPr>
          <p:cNvSpPr/>
          <p:nvPr/>
        </p:nvSpPr>
        <p:spPr>
          <a:xfrm>
            <a:off x="9005851" y="4342653"/>
            <a:ext cx="248684" cy="1287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29B3666B-EE43-E87F-E575-33B6AC4CC809}"/>
              </a:ext>
            </a:extLst>
          </p:cNvPr>
          <p:cNvSpPr/>
          <p:nvPr/>
        </p:nvSpPr>
        <p:spPr>
          <a:xfrm>
            <a:off x="4070288" y="4833803"/>
            <a:ext cx="241553" cy="926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C6FD1C91-D1B9-E6C4-3AA3-C77459C02F32}"/>
              </a:ext>
            </a:extLst>
          </p:cNvPr>
          <p:cNvSpPr/>
          <p:nvPr/>
        </p:nvSpPr>
        <p:spPr>
          <a:xfrm>
            <a:off x="5612891" y="5264337"/>
            <a:ext cx="241553" cy="926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D55F7727-E7D6-AE85-3C30-61729CFA06AF}"/>
              </a:ext>
            </a:extLst>
          </p:cNvPr>
          <p:cNvSpPr/>
          <p:nvPr/>
        </p:nvSpPr>
        <p:spPr>
          <a:xfrm>
            <a:off x="7398930" y="4834970"/>
            <a:ext cx="241553" cy="926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3D5E98B9-5508-096A-2E5E-42CCC5FDA6F5}"/>
              </a:ext>
            </a:extLst>
          </p:cNvPr>
          <p:cNvSpPr/>
          <p:nvPr/>
        </p:nvSpPr>
        <p:spPr>
          <a:xfrm>
            <a:off x="8993871" y="4103401"/>
            <a:ext cx="241553" cy="926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2C84B76B-F84D-F81C-C54F-6206343B4386}"/>
              </a:ext>
            </a:extLst>
          </p:cNvPr>
          <p:cNvSpPr/>
          <p:nvPr/>
        </p:nvSpPr>
        <p:spPr>
          <a:xfrm>
            <a:off x="4078249" y="4635949"/>
            <a:ext cx="248684" cy="1287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F5AEA532-C2BC-185D-A823-31C5C228F9F2}"/>
              </a:ext>
            </a:extLst>
          </p:cNvPr>
          <p:cNvSpPr/>
          <p:nvPr/>
        </p:nvSpPr>
        <p:spPr>
          <a:xfrm>
            <a:off x="7158617" y="3478949"/>
            <a:ext cx="329219" cy="1853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F67E7C42-B550-AC98-04E6-CC068BB911D5}"/>
              </a:ext>
            </a:extLst>
          </p:cNvPr>
          <p:cNvSpPr/>
          <p:nvPr/>
        </p:nvSpPr>
        <p:spPr>
          <a:xfrm>
            <a:off x="3814725" y="3477629"/>
            <a:ext cx="329219" cy="1853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a:extLst>
              <a:ext uri="{FF2B5EF4-FFF2-40B4-BE49-F238E27FC236}">
                <a16:creationId xmlns:a16="http://schemas.microsoft.com/office/drawing/2014/main" id="{6B3DAD89-165D-F91B-5868-E6606A08FA2D}"/>
              </a:ext>
            </a:extLst>
          </p:cNvPr>
          <p:cNvCxnSpPr>
            <a:cxnSpLocks/>
          </p:cNvCxnSpPr>
          <p:nvPr/>
        </p:nvCxnSpPr>
        <p:spPr>
          <a:xfrm flipH="1">
            <a:off x="3474805" y="2138944"/>
            <a:ext cx="2017286" cy="1900246"/>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59716F6-7B6D-2A49-AC75-8E6E0592DCF9}"/>
              </a:ext>
            </a:extLst>
          </p:cNvPr>
          <p:cNvCxnSpPr>
            <a:cxnSpLocks/>
            <a:endCxn id="45" idx="0"/>
          </p:cNvCxnSpPr>
          <p:nvPr/>
        </p:nvCxnSpPr>
        <p:spPr>
          <a:xfrm flipH="1">
            <a:off x="4833170" y="2043364"/>
            <a:ext cx="921147" cy="113470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76D70361-B068-2CDD-440C-9767D741E09B}"/>
              </a:ext>
            </a:extLst>
          </p:cNvPr>
          <p:cNvCxnSpPr>
            <a:cxnSpLocks/>
          </p:cNvCxnSpPr>
          <p:nvPr/>
        </p:nvCxnSpPr>
        <p:spPr>
          <a:xfrm flipH="1">
            <a:off x="4751563" y="2138944"/>
            <a:ext cx="985600" cy="2682065"/>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B2665A1B-C3AD-FE9C-C6BA-2ADBF65C183C}"/>
              </a:ext>
            </a:extLst>
          </p:cNvPr>
          <p:cNvCxnSpPr>
            <a:cxnSpLocks/>
            <a:endCxn id="52" idx="0"/>
          </p:cNvCxnSpPr>
          <p:nvPr/>
        </p:nvCxnSpPr>
        <p:spPr>
          <a:xfrm>
            <a:off x="5747590" y="2260047"/>
            <a:ext cx="844672" cy="2615807"/>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0BF94E2-2E30-2FF3-120E-3515520FAFC6}"/>
              </a:ext>
            </a:extLst>
          </p:cNvPr>
          <p:cNvCxnSpPr>
            <a:cxnSpLocks/>
          </p:cNvCxnSpPr>
          <p:nvPr/>
        </p:nvCxnSpPr>
        <p:spPr>
          <a:xfrm>
            <a:off x="5768182" y="2128584"/>
            <a:ext cx="2011650" cy="1847003"/>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187CB97-1045-8F04-448D-4A463712C03A}"/>
              </a:ext>
            </a:extLst>
          </p:cNvPr>
          <p:cNvCxnSpPr>
            <a:cxnSpLocks/>
            <a:endCxn id="47" idx="0"/>
          </p:cNvCxnSpPr>
          <p:nvPr/>
        </p:nvCxnSpPr>
        <p:spPr>
          <a:xfrm>
            <a:off x="5808127" y="2199175"/>
            <a:ext cx="784135" cy="978889"/>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7E5C993A-73F5-2B81-48E6-1FCFE3642505}"/>
              </a:ext>
            </a:extLst>
          </p:cNvPr>
          <p:cNvCxnSpPr>
            <a:cxnSpLocks/>
          </p:cNvCxnSpPr>
          <p:nvPr/>
        </p:nvCxnSpPr>
        <p:spPr>
          <a:xfrm flipV="1">
            <a:off x="4824179" y="3630591"/>
            <a:ext cx="1549428" cy="122676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026" name="Picture 2" descr="person icon - Bangor Region YMCA">
            <a:extLst>
              <a:ext uri="{FF2B5EF4-FFF2-40B4-BE49-F238E27FC236}">
                <a16:creationId xmlns:a16="http://schemas.microsoft.com/office/drawing/2014/main" id="{5EF9151C-DEF5-2285-6014-A9FEB31F966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6364" y="1318371"/>
            <a:ext cx="589217" cy="758841"/>
          </a:xfrm>
          <a:prstGeom prst="rect">
            <a:avLst/>
          </a:prstGeom>
          <a:noFill/>
          <a:extLst>
            <a:ext uri="{909E8E84-426E-40DD-AFC4-6F175D3DCCD1}">
              <a14:hiddenFill xmlns:a14="http://schemas.microsoft.com/office/drawing/2010/main">
                <a:solidFill>
                  <a:srgbClr val="FFFFFF"/>
                </a:solidFill>
              </a14:hiddenFill>
            </a:ext>
          </a:extLst>
        </p:spPr>
      </p:pic>
      <p:sp>
        <p:nvSpPr>
          <p:cNvPr id="58" name="TextBox 57">
            <a:extLst>
              <a:ext uri="{FF2B5EF4-FFF2-40B4-BE49-F238E27FC236}">
                <a16:creationId xmlns:a16="http://schemas.microsoft.com/office/drawing/2014/main" id="{9B82C54E-F5A4-1890-962D-A6EE8508E1A3}"/>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4</a:t>
            </a:r>
          </a:p>
        </p:txBody>
      </p:sp>
    </p:spTree>
    <p:extLst>
      <p:ext uri="{BB962C8B-B14F-4D97-AF65-F5344CB8AC3E}">
        <p14:creationId xmlns:p14="http://schemas.microsoft.com/office/powerpoint/2010/main" val="26632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ta Center Icon">
            <a:extLst>
              <a:ext uri="{FF2B5EF4-FFF2-40B4-BE49-F238E27FC236}">
                <a16:creationId xmlns:a16="http://schemas.microsoft.com/office/drawing/2014/main" id="{6C92BF39-EABC-7F9C-A388-4FCB70CA21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5541" y="3338827"/>
            <a:ext cx="1093439" cy="1093439"/>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a:extLst>
              <a:ext uri="{FF2B5EF4-FFF2-40B4-BE49-F238E27FC236}">
                <a16:creationId xmlns:a16="http://schemas.microsoft.com/office/drawing/2014/main" id="{E7AA504C-EB65-C8E8-9453-25D1E62E9340}"/>
              </a:ext>
            </a:extLst>
          </p:cNvPr>
          <p:cNvSpPr/>
          <p:nvPr/>
        </p:nvSpPr>
        <p:spPr>
          <a:xfrm>
            <a:off x="2395330" y="2156791"/>
            <a:ext cx="1252331" cy="695739"/>
          </a:xfrm>
          <a:prstGeom prst="round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a:extLst>
              <a:ext uri="{FF2B5EF4-FFF2-40B4-BE49-F238E27FC236}">
                <a16:creationId xmlns:a16="http://schemas.microsoft.com/office/drawing/2014/main" id="{9BCEC2A2-DE35-F337-9EF7-780F34686EBE}"/>
              </a:ext>
            </a:extLst>
          </p:cNvPr>
          <p:cNvSpPr/>
          <p:nvPr/>
        </p:nvSpPr>
        <p:spPr>
          <a:xfrm>
            <a:off x="6962410" y="2121836"/>
            <a:ext cx="1252331" cy="695739"/>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a:extLst>
              <a:ext uri="{FF2B5EF4-FFF2-40B4-BE49-F238E27FC236}">
                <a16:creationId xmlns:a16="http://schemas.microsoft.com/office/drawing/2014/main" id="{FDA9E0B1-4DDC-AA70-D1CC-EEC1310EB3DC}"/>
              </a:ext>
            </a:extLst>
          </p:cNvPr>
          <p:cNvSpPr/>
          <p:nvPr/>
        </p:nvSpPr>
        <p:spPr>
          <a:xfrm>
            <a:off x="1090292" y="2955951"/>
            <a:ext cx="2610075" cy="17452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a:extLst>
              <a:ext uri="{FF2B5EF4-FFF2-40B4-BE49-F238E27FC236}">
                <a16:creationId xmlns:a16="http://schemas.microsoft.com/office/drawing/2014/main" id="{90ADE916-6C46-B94F-2315-A110AA2B0EDD}"/>
              </a:ext>
            </a:extLst>
          </p:cNvPr>
          <p:cNvSpPr/>
          <p:nvPr/>
        </p:nvSpPr>
        <p:spPr>
          <a:xfrm>
            <a:off x="6962410" y="2955951"/>
            <a:ext cx="2610075" cy="17452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Data center Icons &amp; Symbols">
            <a:extLst>
              <a:ext uri="{FF2B5EF4-FFF2-40B4-BE49-F238E27FC236}">
                <a16:creationId xmlns:a16="http://schemas.microsoft.com/office/drawing/2014/main" id="{46B5311A-6E2C-844B-A7BD-B53AA234E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362" y="3638897"/>
            <a:ext cx="780456" cy="7804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louds - Free weather icons">
            <a:extLst>
              <a:ext uri="{FF2B5EF4-FFF2-40B4-BE49-F238E27FC236}">
                <a16:creationId xmlns:a16="http://schemas.microsoft.com/office/drawing/2014/main" id="{6E4B285C-CF8D-3433-5F65-59662F4F8B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2130" y="3503777"/>
            <a:ext cx="1073427" cy="107342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Firewall Icon Graphic by Symbolic Language · Creative Fabrica">
            <a:extLst>
              <a:ext uri="{FF2B5EF4-FFF2-40B4-BE49-F238E27FC236}">
                <a16:creationId xmlns:a16="http://schemas.microsoft.com/office/drawing/2014/main" id="{3B469CE6-90BB-2911-D90A-8C0CAB58B1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211" y="2228045"/>
            <a:ext cx="778842" cy="51828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Router Icon | Cisco Networking Iconset | Yudha Agung Pribadi">
            <a:extLst>
              <a:ext uri="{FF2B5EF4-FFF2-40B4-BE49-F238E27FC236}">
                <a16:creationId xmlns:a16="http://schemas.microsoft.com/office/drawing/2014/main" id="{F2722138-342E-797D-C474-2B34F675A9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7021631" y="2351935"/>
            <a:ext cx="320537" cy="32053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Router icon in Blue UI Style">
            <a:extLst>
              <a:ext uri="{FF2B5EF4-FFF2-40B4-BE49-F238E27FC236}">
                <a16:creationId xmlns:a16="http://schemas.microsoft.com/office/drawing/2014/main" id="{ECC5AFD1-A471-E8C4-087D-47639036172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5108" y="2340861"/>
            <a:ext cx="381828" cy="38182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Projection Icons - SVG and PNG Projection Icons | Noun Project">
            <a:extLst>
              <a:ext uri="{FF2B5EF4-FFF2-40B4-BE49-F238E27FC236}">
                <a16:creationId xmlns:a16="http://schemas.microsoft.com/office/drawing/2014/main" id="{C198F962-9498-DFD6-EAC2-6BCD143A42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38663" y="2150588"/>
            <a:ext cx="640520" cy="64052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Sign of Cloud icon 569219 Vector Art at Vecteezy">
            <a:extLst>
              <a:ext uri="{FF2B5EF4-FFF2-40B4-BE49-F238E27FC236}">
                <a16:creationId xmlns:a16="http://schemas.microsoft.com/office/drawing/2014/main" id="{7CA94189-0DD8-5138-62AF-ECBB30045C7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08415" y="2456797"/>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55">
            <a:extLst>
              <a:ext uri="{FF2B5EF4-FFF2-40B4-BE49-F238E27FC236}">
                <a16:creationId xmlns:a16="http://schemas.microsoft.com/office/drawing/2014/main" id="{4EE9C809-CB62-D4BF-48DC-0F1AB16D11C6}"/>
              </a:ext>
            </a:extLst>
          </p:cNvPr>
          <p:cNvPicPr>
            <a:picLocks noChangeAspect="1"/>
          </p:cNvPicPr>
          <p:nvPr/>
        </p:nvPicPr>
        <p:blipFill>
          <a:blip r:embed="rId10"/>
          <a:stretch>
            <a:fillRect/>
          </a:stretch>
        </p:blipFill>
        <p:spPr>
          <a:xfrm flipH="1">
            <a:off x="3998439" y="3767199"/>
            <a:ext cx="1046055" cy="444490"/>
          </a:xfrm>
          <a:prstGeom prst="rect">
            <a:avLst/>
          </a:prstGeom>
        </p:spPr>
      </p:pic>
      <p:pic>
        <p:nvPicPr>
          <p:cNvPr id="57" name="Picture 56">
            <a:extLst>
              <a:ext uri="{FF2B5EF4-FFF2-40B4-BE49-F238E27FC236}">
                <a16:creationId xmlns:a16="http://schemas.microsoft.com/office/drawing/2014/main" id="{1403166F-9E2A-39A4-C498-CEB02AA6A18A}"/>
              </a:ext>
            </a:extLst>
          </p:cNvPr>
          <p:cNvPicPr>
            <a:picLocks noChangeAspect="1"/>
          </p:cNvPicPr>
          <p:nvPr/>
        </p:nvPicPr>
        <p:blipFill>
          <a:blip r:embed="rId10"/>
          <a:stretch>
            <a:fillRect/>
          </a:stretch>
        </p:blipFill>
        <p:spPr>
          <a:xfrm flipH="1">
            <a:off x="5819860" y="3768526"/>
            <a:ext cx="1046055" cy="444490"/>
          </a:xfrm>
          <a:prstGeom prst="rect">
            <a:avLst/>
          </a:prstGeom>
        </p:spPr>
      </p:pic>
      <p:sp>
        <p:nvSpPr>
          <p:cNvPr id="6" name="TextBox 5">
            <a:extLst>
              <a:ext uri="{FF2B5EF4-FFF2-40B4-BE49-F238E27FC236}">
                <a16:creationId xmlns:a16="http://schemas.microsoft.com/office/drawing/2014/main" id="{DDD81CAF-9AB6-4765-1F2A-77982C51EA11}"/>
              </a:ext>
            </a:extLst>
          </p:cNvPr>
          <p:cNvSpPr txBox="1"/>
          <p:nvPr/>
        </p:nvSpPr>
        <p:spPr>
          <a:xfrm>
            <a:off x="1208985" y="3809657"/>
            <a:ext cx="1262270" cy="461665"/>
          </a:xfrm>
          <a:prstGeom prst="rect">
            <a:avLst/>
          </a:prstGeom>
          <a:noFill/>
        </p:spPr>
        <p:txBody>
          <a:bodyPr wrap="square" rtlCol="0">
            <a:spAutoFit/>
          </a:bodyPr>
          <a:lstStyle/>
          <a:p>
            <a:pPr algn="ctr"/>
            <a:r>
              <a:rPr lang="en-US" sz="1200" dirty="0"/>
              <a:t>Customer Network</a:t>
            </a:r>
          </a:p>
        </p:txBody>
      </p:sp>
      <p:sp>
        <p:nvSpPr>
          <p:cNvPr id="7" name="TextBox 6">
            <a:extLst>
              <a:ext uri="{FF2B5EF4-FFF2-40B4-BE49-F238E27FC236}">
                <a16:creationId xmlns:a16="http://schemas.microsoft.com/office/drawing/2014/main" id="{DEDFC0F3-30DF-E7D5-A819-76DE59CEB137}"/>
              </a:ext>
            </a:extLst>
          </p:cNvPr>
          <p:cNvSpPr txBox="1"/>
          <p:nvPr/>
        </p:nvSpPr>
        <p:spPr>
          <a:xfrm>
            <a:off x="2475791" y="1835669"/>
            <a:ext cx="1248608" cy="307777"/>
          </a:xfrm>
          <a:prstGeom prst="rect">
            <a:avLst/>
          </a:prstGeom>
          <a:noFill/>
        </p:spPr>
        <p:txBody>
          <a:bodyPr wrap="square" rtlCol="0">
            <a:spAutoFit/>
          </a:bodyPr>
          <a:lstStyle/>
          <a:p>
            <a:r>
              <a:rPr lang="en-US" sz="1400" dirty="0"/>
              <a:t>VNFs</a:t>
            </a:r>
          </a:p>
        </p:txBody>
      </p:sp>
      <p:pic>
        <p:nvPicPr>
          <p:cNvPr id="2066" name="Picture 18" descr="Data Center Icons | Download Free Vectors Icons &amp; Logos">
            <a:extLst>
              <a:ext uri="{FF2B5EF4-FFF2-40B4-BE49-F238E27FC236}">
                <a16:creationId xmlns:a16="http://schemas.microsoft.com/office/drawing/2014/main" id="{10C2FCD7-8CDF-99AF-79B9-5550E530995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51981" y="3520884"/>
            <a:ext cx="812800" cy="812800"/>
          </a:xfrm>
          <a:prstGeom prst="rect">
            <a:avLst/>
          </a:prstGeom>
          <a:noFill/>
          <a:extLst>
            <a:ext uri="{909E8E84-426E-40DD-AFC4-6F175D3DCCD1}">
              <a14:hiddenFill xmlns:a14="http://schemas.microsoft.com/office/drawing/2010/main">
                <a:solidFill>
                  <a:srgbClr val="FFFFFF"/>
                </a:solidFill>
              </a14:hiddenFill>
            </a:ext>
          </a:extLst>
        </p:spPr>
      </p:pic>
      <p:sp>
        <p:nvSpPr>
          <p:cNvPr id="61" name="TextBox 60">
            <a:extLst>
              <a:ext uri="{FF2B5EF4-FFF2-40B4-BE49-F238E27FC236}">
                <a16:creationId xmlns:a16="http://schemas.microsoft.com/office/drawing/2014/main" id="{098BF998-5EB5-259A-862C-9F284831F9BE}"/>
              </a:ext>
            </a:extLst>
          </p:cNvPr>
          <p:cNvSpPr txBox="1"/>
          <p:nvPr/>
        </p:nvSpPr>
        <p:spPr>
          <a:xfrm>
            <a:off x="4994713" y="3767199"/>
            <a:ext cx="951410" cy="477054"/>
          </a:xfrm>
          <a:prstGeom prst="rect">
            <a:avLst/>
          </a:prstGeom>
          <a:noFill/>
        </p:spPr>
        <p:txBody>
          <a:bodyPr wrap="square" rtlCol="0">
            <a:spAutoFit/>
          </a:bodyPr>
          <a:lstStyle/>
          <a:p>
            <a:pPr algn="ctr"/>
            <a:r>
              <a:rPr lang="en-US" sz="1400" b="1" dirty="0"/>
              <a:t>Transport</a:t>
            </a:r>
          </a:p>
          <a:p>
            <a:pPr algn="ctr"/>
            <a:r>
              <a:rPr lang="en-US" sz="1100" b="1" dirty="0"/>
              <a:t>Network</a:t>
            </a:r>
          </a:p>
        </p:txBody>
      </p:sp>
      <p:sp>
        <p:nvSpPr>
          <p:cNvPr id="62" name="TextBox 61">
            <a:extLst>
              <a:ext uri="{FF2B5EF4-FFF2-40B4-BE49-F238E27FC236}">
                <a16:creationId xmlns:a16="http://schemas.microsoft.com/office/drawing/2014/main" id="{4770964C-C193-43DB-A198-D33D5142B0AC}"/>
              </a:ext>
            </a:extLst>
          </p:cNvPr>
          <p:cNvSpPr txBox="1"/>
          <p:nvPr/>
        </p:nvSpPr>
        <p:spPr>
          <a:xfrm>
            <a:off x="7078060" y="2970382"/>
            <a:ext cx="1248608" cy="307777"/>
          </a:xfrm>
          <a:prstGeom prst="rect">
            <a:avLst/>
          </a:prstGeom>
          <a:noFill/>
        </p:spPr>
        <p:txBody>
          <a:bodyPr wrap="square" rtlCol="0">
            <a:spAutoFit/>
          </a:bodyPr>
          <a:lstStyle/>
          <a:p>
            <a:r>
              <a:rPr lang="en-US" sz="1400" b="1" dirty="0"/>
              <a:t>Data Center</a:t>
            </a:r>
          </a:p>
        </p:txBody>
      </p:sp>
      <p:sp>
        <p:nvSpPr>
          <p:cNvPr id="63" name="TextBox 62">
            <a:extLst>
              <a:ext uri="{FF2B5EF4-FFF2-40B4-BE49-F238E27FC236}">
                <a16:creationId xmlns:a16="http://schemas.microsoft.com/office/drawing/2014/main" id="{4AC9568A-30C1-D25B-A5FA-9A5408CC6D6D}"/>
              </a:ext>
            </a:extLst>
          </p:cNvPr>
          <p:cNvSpPr txBox="1"/>
          <p:nvPr/>
        </p:nvSpPr>
        <p:spPr>
          <a:xfrm>
            <a:off x="1188725" y="2955951"/>
            <a:ext cx="1248608" cy="307777"/>
          </a:xfrm>
          <a:prstGeom prst="rect">
            <a:avLst/>
          </a:prstGeom>
          <a:noFill/>
        </p:spPr>
        <p:txBody>
          <a:bodyPr wrap="square" rtlCol="0">
            <a:spAutoFit/>
          </a:bodyPr>
          <a:lstStyle/>
          <a:p>
            <a:r>
              <a:rPr lang="en-US" sz="1400" b="1" dirty="0"/>
              <a:t>Customer Site </a:t>
            </a:r>
          </a:p>
        </p:txBody>
      </p:sp>
      <p:sp>
        <p:nvSpPr>
          <p:cNvPr id="64" name="TextBox 63">
            <a:extLst>
              <a:ext uri="{FF2B5EF4-FFF2-40B4-BE49-F238E27FC236}">
                <a16:creationId xmlns:a16="http://schemas.microsoft.com/office/drawing/2014/main" id="{CE3B91E9-3C9F-0457-6DE2-5FB5A9E4EA58}"/>
              </a:ext>
            </a:extLst>
          </p:cNvPr>
          <p:cNvSpPr txBox="1"/>
          <p:nvPr/>
        </p:nvSpPr>
        <p:spPr>
          <a:xfrm>
            <a:off x="7477948" y="1779959"/>
            <a:ext cx="1248608" cy="307777"/>
          </a:xfrm>
          <a:prstGeom prst="rect">
            <a:avLst/>
          </a:prstGeom>
          <a:noFill/>
        </p:spPr>
        <p:txBody>
          <a:bodyPr wrap="square" rtlCol="0">
            <a:spAutoFit/>
          </a:bodyPr>
          <a:lstStyle/>
          <a:p>
            <a:r>
              <a:rPr lang="en-US" sz="1400" dirty="0"/>
              <a:t>VNFs</a:t>
            </a:r>
          </a:p>
        </p:txBody>
      </p:sp>
      <p:cxnSp>
        <p:nvCxnSpPr>
          <p:cNvPr id="12" name="Straight Connector 11">
            <a:extLst>
              <a:ext uri="{FF2B5EF4-FFF2-40B4-BE49-F238E27FC236}">
                <a16:creationId xmlns:a16="http://schemas.microsoft.com/office/drawing/2014/main" id="{6D303830-6F62-F916-1AB5-4BB40CF825D7}"/>
              </a:ext>
            </a:extLst>
          </p:cNvPr>
          <p:cNvCxnSpPr>
            <a:cxnSpLocks/>
          </p:cNvCxnSpPr>
          <p:nvPr/>
        </p:nvCxnSpPr>
        <p:spPr>
          <a:xfrm>
            <a:off x="2206487" y="4074976"/>
            <a:ext cx="596145"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29DAEA0-7601-D962-8ED2-AE511A5C6DD3}"/>
              </a:ext>
            </a:extLst>
          </p:cNvPr>
          <p:cNvCxnSpPr>
            <a:cxnSpLocks/>
          </p:cNvCxnSpPr>
          <p:nvPr/>
        </p:nvCxnSpPr>
        <p:spPr>
          <a:xfrm>
            <a:off x="3402294" y="4040489"/>
            <a:ext cx="73238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78B2E10-B469-9AF6-6D47-C6755C451CD3}"/>
              </a:ext>
            </a:extLst>
          </p:cNvPr>
          <p:cNvCxnSpPr>
            <a:cxnSpLocks/>
          </p:cNvCxnSpPr>
          <p:nvPr/>
        </p:nvCxnSpPr>
        <p:spPr>
          <a:xfrm>
            <a:off x="7901255" y="4029125"/>
            <a:ext cx="825301" cy="1136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421CB17-33A9-4E44-D476-BD65FEF1D009}"/>
              </a:ext>
            </a:extLst>
          </p:cNvPr>
          <p:cNvCxnSpPr>
            <a:cxnSpLocks/>
          </p:cNvCxnSpPr>
          <p:nvPr/>
        </p:nvCxnSpPr>
        <p:spPr>
          <a:xfrm>
            <a:off x="6669156" y="4040489"/>
            <a:ext cx="557513"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Curved Connector 24">
            <a:extLst>
              <a:ext uri="{FF2B5EF4-FFF2-40B4-BE49-F238E27FC236}">
                <a16:creationId xmlns:a16="http://schemas.microsoft.com/office/drawing/2014/main" id="{45C86A3D-E4CB-67F7-FCBB-5EC95E9109BC}"/>
              </a:ext>
            </a:extLst>
          </p:cNvPr>
          <p:cNvCxnSpPr>
            <a:cxnSpLocks/>
          </p:cNvCxnSpPr>
          <p:nvPr/>
        </p:nvCxnSpPr>
        <p:spPr>
          <a:xfrm rot="5400000" flipH="1" flipV="1">
            <a:off x="1759820" y="2823951"/>
            <a:ext cx="1439342" cy="705035"/>
          </a:xfrm>
          <a:prstGeom prst="curvedConnector3">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83" name="Curved Connector 82">
            <a:extLst>
              <a:ext uri="{FF2B5EF4-FFF2-40B4-BE49-F238E27FC236}">
                <a16:creationId xmlns:a16="http://schemas.microsoft.com/office/drawing/2014/main" id="{7CCCBC5D-C112-D793-8EDB-D53CA8481419}"/>
              </a:ext>
            </a:extLst>
          </p:cNvPr>
          <p:cNvCxnSpPr>
            <a:cxnSpLocks/>
            <a:endCxn id="2060" idx="0"/>
          </p:cNvCxnSpPr>
          <p:nvPr/>
        </p:nvCxnSpPr>
        <p:spPr>
          <a:xfrm flipV="1">
            <a:off x="2802632" y="2340861"/>
            <a:ext cx="523390" cy="128844"/>
          </a:xfrm>
          <a:prstGeom prst="curvedConnector4">
            <a:avLst>
              <a:gd name="adj1" fmla="val 12772"/>
              <a:gd name="adj2" fmla="val 277424"/>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4" name="Curved Connector 33">
            <a:extLst>
              <a:ext uri="{FF2B5EF4-FFF2-40B4-BE49-F238E27FC236}">
                <a16:creationId xmlns:a16="http://schemas.microsoft.com/office/drawing/2014/main" id="{14F176BD-08DD-90A8-6A69-58E944AC3BDE}"/>
              </a:ext>
            </a:extLst>
          </p:cNvPr>
          <p:cNvCxnSpPr>
            <a:cxnSpLocks/>
            <a:stCxn id="2060" idx="2"/>
          </p:cNvCxnSpPr>
          <p:nvPr/>
        </p:nvCxnSpPr>
        <p:spPr>
          <a:xfrm rot="16200000" flipH="1">
            <a:off x="3911270" y="2137440"/>
            <a:ext cx="671833" cy="1842329"/>
          </a:xfrm>
          <a:prstGeom prst="curvedConnector2">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0" name="Curved Connector 49">
            <a:extLst>
              <a:ext uri="{FF2B5EF4-FFF2-40B4-BE49-F238E27FC236}">
                <a16:creationId xmlns:a16="http://schemas.microsoft.com/office/drawing/2014/main" id="{A96E7054-552C-6951-D98E-36B1EAD75CDF}"/>
              </a:ext>
            </a:extLst>
          </p:cNvPr>
          <p:cNvCxnSpPr>
            <a:endCxn id="2058" idx="1"/>
          </p:cNvCxnSpPr>
          <p:nvPr/>
        </p:nvCxnSpPr>
        <p:spPr>
          <a:xfrm flipV="1">
            <a:off x="5168351" y="2512203"/>
            <a:ext cx="1853280" cy="882318"/>
          </a:xfrm>
          <a:prstGeom prst="curvedConnector3">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07" name="Curved Connector 106">
            <a:extLst>
              <a:ext uri="{FF2B5EF4-FFF2-40B4-BE49-F238E27FC236}">
                <a16:creationId xmlns:a16="http://schemas.microsoft.com/office/drawing/2014/main" id="{D118A172-4487-DE5A-A746-3A6B8C4DE715}"/>
              </a:ext>
            </a:extLst>
          </p:cNvPr>
          <p:cNvCxnSpPr>
            <a:cxnSpLocks/>
            <a:stCxn id="2050" idx="0"/>
            <a:endCxn id="2062" idx="2"/>
          </p:cNvCxnSpPr>
          <p:nvPr/>
        </p:nvCxnSpPr>
        <p:spPr>
          <a:xfrm rot="16200000" flipV="1">
            <a:off x="8166733" y="2383299"/>
            <a:ext cx="547719" cy="1363338"/>
          </a:xfrm>
          <a:prstGeom prst="curvedConnector3">
            <a:avLst>
              <a:gd name="adj1" fmla="val 50000"/>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8" name="Curved Connector 57">
            <a:extLst>
              <a:ext uri="{FF2B5EF4-FFF2-40B4-BE49-F238E27FC236}">
                <a16:creationId xmlns:a16="http://schemas.microsoft.com/office/drawing/2014/main" id="{38727434-2B02-7B0D-0B82-6D4D82DE67F4}"/>
              </a:ext>
            </a:extLst>
          </p:cNvPr>
          <p:cNvCxnSpPr>
            <a:cxnSpLocks/>
            <a:stCxn id="2058" idx="2"/>
            <a:endCxn id="64" idx="1"/>
          </p:cNvCxnSpPr>
          <p:nvPr/>
        </p:nvCxnSpPr>
        <p:spPr>
          <a:xfrm rot="5400000" flipH="1" flipV="1">
            <a:off x="7120881" y="1994868"/>
            <a:ext cx="418087" cy="296048"/>
          </a:xfrm>
          <a:prstGeom prst="curvedConnector2">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6" name="Curved Connector 65">
            <a:extLst>
              <a:ext uri="{FF2B5EF4-FFF2-40B4-BE49-F238E27FC236}">
                <a16:creationId xmlns:a16="http://schemas.microsoft.com/office/drawing/2014/main" id="{3FB7FBE1-33B0-193E-7FBC-AF64861AA647}"/>
              </a:ext>
            </a:extLst>
          </p:cNvPr>
          <p:cNvCxnSpPr>
            <a:stCxn id="64" idx="1"/>
          </p:cNvCxnSpPr>
          <p:nvPr/>
        </p:nvCxnSpPr>
        <p:spPr>
          <a:xfrm rot="10800000" flipH="1" flipV="1">
            <a:off x="7477948" y="1933847"/>
            <a:ext cx="310818" cy="386209"/>
          </a:xfrm>
          <a:prstGeom prst="curvedConnector4">
            <a:avLst>
              <a:gd name="adj1" fmla="val 86339"/>
              <a:gd name="adj2" fmla="val 95659"/>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704B88D6-4DF0-E0B0-DDF1-19221E3CDEEA}"/>
              </a:ext>
            </a:extLst>
          </p:cNvPr>
          <p:cNvSpPr txBox="1"/>
          <p:nvPr/>
        </p:nvSpPr>
        <p:spPr>
          <a:xfrm>
            <a:off x="2759807" y="4401890"/>
            <a:ext cx="1248608" cy="307777"/>
          </a:xfrm>
          <a:prstGeom prst="rect">
            <a:avLst/>
          </a:prstGeom>
          <a:noFill/>
        </p:spPr>
        <p:txBody>
          <a:bodyPr wrap="square" rtlCol="0">
            <a:spAutoFit/>
          </a:bodyPr>
          <a:lstStyle/>
          <a:p>
            <a:r>
              <a:rPr lang="en-US" sz="1400" dirty="0" err="1"/>
              <a:t>vCPE</a:t>
            </a:r>
            <a:endParaRPr lang="en-US" sz="1400" dirty="0"/>
          </a:p>
        </p:txBody>
      </p:sp>
      <p:cxnSp>
        <p:nvCxnSpPr>
          <p:cNvPr id="73" name="Straight Connector 72">
            <a:extLst>
              <a:ext uri="{FF2B5EF4-FFF2-40B4-BE49-F238E27FC236}">
                <a16:creationId xmlns:a16="http://schemas.microsoft.com/office/drawing/2014/main" id="{7AEDDF8E-5C19-A653-2579-1B4105EC6C2F}"/>
              </a:ext>
            </a:extLst>
          </p:cNvPr>
          <p:cNvCxnSpPr>
            <a:cxnSpLocks/>
            <a:stCxn id="3" idx="2"/>
            <a:endCxn id="2052" idx="0"/>
          </p:cNvCxnSpPr>
          <p:nvPr/>
        </p:nvCxnSpPr>
        <p:spPr>
          <a:xfrm flipH="1">
            <a:off x="3018590" y="2852530"/>
            <a:ext cx="2906" cy="78636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A3CD861D-7C38-3A0C-037A-F7A9F9FFE2DB}"/>
              </a:ext>
            </a:extLst>
          </p:cNvPr>
          <p:cNvCxnSpPr>
            <a:cxnSpLocks/>
          </p:cNvCxnSpPr>
          <p:nvPr/>
        </p:nvCxnSpPr>
        <p:spPr>
          <a:xfrm flipH="1">
            <a:off x="7543872" y="2820204"/>
            <a:ext cx="2906" cy="78636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A54DD11-1088-9E40-A6FD-D64244343DC2}"/>
              </a:ext>
            </a:extLst>
          </p:cNvPr>
          <p:cNvCxnSpPr/>
          <p:nvPr/>
        </p:nvCxnSpPr>
        <p:spPr>
          <a:xfrm>
            <a:off x="4521466" y="2004002"/>
            <a:ext cx="797308"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4E7A58A5-7A12-4EAE-E7FF-514F4E86E6D3}"/>
              </a:ext>
            </a:extLst>
          </p:cNvPr>
          <p:cNvSpPr/>
          <p:nvPr/>
        </p:nvSpPr>
        <p:spPr>
          <a:xfrm>
            <a:off x="4393095" y="1779959"/>
            <a:ext cx="1722784" cy="448086"/>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85" name="TextBox 84">
            <a:extLst>
              <a:ext uri="{FF2B5EF4-FFF2-40B4-BE49-F238E27FC236}">
                <a16:creationId xmlns:a16="http://schemas.microsoft.com/office/drawing/2014/main" id="{16E3AD75-28EB-1C4F-AED3-542798AA0378}"/>
              </a:ext>
            </a:extLst>
          </p:cNvPr>
          <p:cNvSpPr txBox="1"/>
          <p:nvPr/>
        </p:nvSpPr>
        <p:spPr>
          <a:xfrm>
            <a:off x="5356618" y="1865502"/>
            <a:ext cx="926484" cy="276999"/>
          </a:xfrm>
          <a:prstGeom prst="rect">
            <a:avLst/>
          </a:prstGeom>
          <a:noFill/>
        </p:spPr>
        <p:txBody>
          <a:bodyPr wrap="square" rtlCol="0">
            <a:spAutoFit/>
          </a:bodyPr>
          <a:lstStyle/>
          <a:p>
            <a:r>
              <a:rPr lang="en-US" sz="1200" b="1" dirty="0"/>
              <a:t>Data Flow</a:t>
            </a:r>
          </a:p>
        </p:txBody>
      </p:sp>
      <p:sp>
        <p:nvSpPr>
          <p:cNvPr id="40" name="TextBox 39">
            <a:extLst>
              <a:ext uri="{FF2B5EF4-FFF2-40B4-BE49-F238E27FC236}">
                <a16:creationId xmlns:a16="http://schemas.microsoft.com/office/drawing/2014/main" id="{3346DAB6-42CA-5CD6-944D-0A256A01D6E4}"/>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5</a:t>
            </a:r>
          </a:p>
        </p:txBody>
      </p:sp>
    </p:spTree>
    <p:extLst>
      <p:ext uri="{BB962C8B-B14F-4D97-AF65-F5344CB8AC3E}">
        <p14:creationId xmlns:p14="http://schemas.microsoft.com/office/powerpoint/2010/main" val="117375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ounded Rectangle 131">
            <a:extLst>
              <a:ext uri="{FF2B5EF4-FFF2-40B4-BE49-F238E27FC236}">
                <a16:creationId xmlns:a16="http://schemas.microsoft.com/office/drawing/2014/main" id="{6B2D8C97-A963-B655-A873-3BE4B0BC8FE2}"/>
              </a:ext>
            </a:extLst>
          </p:cNvPr>
          <p:cNvSpPr/>
          <p:nvPr/>
        </p:nvSpPr>
        <p:spPr>
          <a:xfrm>
            <a:off x="377687" y="4350352"/>
            <a:ext cx="5039139" cy="2139899"/>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 name="Picture 2" descr="Data Center Icon">
            <a:extLst>
              <a:ext uri="{FF2B5EF4-FFF2-40B4-BE49-F238E27FC236}">
                <a16:creationId xmlns:a16="http://schemas.microsoft.com/office/drawing/2014/main" id="{C5BCF617-91FC-4CB2-2D77-923BDEB08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363" y="5048980"/>
            <a:ext cx="1093439" cy="1093439"/>
          </a:xfrm>
          <a:prstGeom prst="rect">
            <a:avLst/>
          </a:prstGeom>
          <a:noFill/>
          <a:extLst>
            <a:ext uri="{909E8E84-426E-40DD-AFC4-6F175D3DCCD1}">
              <a14:hiddenFill xmlns:a14="http://schemas.microsoft.com/office/drawing/2010/main">
                <a:solidFill>
                  <a:srgbClr val="FFFFFF"/>
                </a:solidFill>
              </a14:hiddenFill>
            </a:ext>
          </a:extLst>
        </p:spPr>
      </p:pic>
      <p:cxnSp>
        <p:nvCxnSpPr>
          <p:cNvPr id="134" name="Straight Connector 133">
            <a:extLst>
              <a:ext uri="{FF2B5EF4-FFF2-40B4-BE49-F238E27FC236}">
                <a16:creationId xmlns:a16="http://schemas.microsoft.com/office/drawing/2014/main" id="{E8FAF882-F7FF-E7B1-BE9A-0BE11F0CC7D7}"/>
              </a:ext>
            </a:extLst>
          </p:cNvPr>
          <p:cNvCxnSpPr>
            <a:cxnSpLocks/>
            <a:endCxn id="193" idx="2"/>
          </p:cNvCxnSpPr>
          <p:nvPr/>
        </p:nvCxnSpPr>
        <p:spPr>
          <a:xfrm flipV="1">
            <a:off x="1228858" y="5446975"/>
            <a:ext cx="558348" cy="17045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93" name="Cloud 192">
            <a:extLst>
              <a:ext uri="{FF2B5EF4-FFF2-40B4-BE49-F238E27FC236}">
                <a16:creationId xmlns:a16="http://schemas.microsoft.com/office/drawing/2014/main" id="{A69DECD1-14B8-B6A0-DD24-24C239F7704B}"/>
              </a:ext>
            </a:extLst>
          </p:cNvPr>
          <p:cNvSpPr/>
          <p:nvPr/>
        </p:nvSpPr>
        <p:spPr>
          <a:xfrm>
            <a:off x="1779422" y="4830612"/>
            <a:ext cx="2509550" cy="1232725"/>
          </a:xfrm>
          <a:prstGeom prst="cloud">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2070" name="Picture 22" descr="Download Wireless Router Computer Icons Wi-fi Computer Network - Cisco  Router Icon Png PNG Image with No Background - PNGkey.com">
            <a:extLst>
              <a:ext uri="{FF2B5EF4-FFF2-40B4-BE49-F238E27FC236}">
                <a16:creationId xmlns:a16="http://schemas.microsoft.com/office/drawing/2014/main" id="{83A2C80A-4755-6395-2B11-EB3D9863F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9862" y="5551156"/>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28" name="Picture 22" descr="Download Wireless Router Computer Icons Wi-fi Computer Network - Cisco  Router Icon Png PNG Image with No Background - PNGkey.com">
            <a:extLst>
              <a:ext uri="{FF2B5EF4-FFF2-40B4-BE49-F238E27FC236}">
                <a16:creationId xmlns:a16="http://schemas.microsoft.com/office/drawing/2014/main" id="{0E0C4F2E-D64E-902A-5E2C-53A545E3F5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4951" y="5238843"/>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2" descr="Download Wireless Router Computer Icons Wi-fi Computer Network - Cisco  Router Icon Png PNG Image with No Background - PNGkey.com">
            <a:extLst>
              <a:ext uri="{FF2B5EF4-FFF2-40B4-BE49-F238E27FC236}">
                <a16:creationId xmlns:a16="http://schemas.microsoft.com/office/drawing/2014/main" id="{56D77786-86F5-10E8-BAB8-993C5103E4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9929" y="5692776"/>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2" descr="Download Wireless Router Computer Icons Wi-fi Computer Network - Cisco  Router Icon Png PNG Image with No Background - PNGkey.com">
            <a:extLst>
              <a:ext uri="{FF2B5EF4-FFF2-40B4-BE49-F238E27FC236}">
                <a16:creationId xmlns:a16="http://schemas.microsoft.com/office/drawing/2014/main" id="{024049DC-5838-5470-DD04-237F7A70C5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2175" y="4942858"/>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31" name="Picture 22" descr="Download Wireless Router Computer Icons Wi-fi Computer Network - Cisco  Router Icon Png PNG Image with No Background - PNGkey.com">
            <a:extLst>
              <a:ext uri="{FF2B5EF4-FFF2-40B4-BE49-F238E27FC236}">
                <a16:creationId xmlns:a16="http://schemas.microsoft.com/office/drawing/2014/main" id="{D5D4A390-ACC0-CA5E-51A2-BFAE314662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7529" y="5285642"/>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2" descr="Download Wireless Router Computer Icons Wi-fi Computer Network - Cisco  Router Icon Png PNG Image with No Background - PNGkey.com">
            <a:extLst>
              <a:ext uri="{FF2B5EF4-FFF2-40B4-BE49-F238E27FC236}">
                <a16:creationId xmlns:a16="http://schemas.microsoft.com/office/drawing/2014/main" id="{5CE62F7C-EEDA-57D3-6A54-8C4C6400E8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7482" y="5206863"/>
            <a:ext cx="301514" cy="232025"/>
          </a:xfrm>
          <a:prstGeom prst="rect">
            <a:avLst/>
          </a:prstGeom>
          <a:noFill/>
          <a:extLst>
            <a:ext uri="{909E8E84-426E-40DD-AFC4-6F175D3DCCD1}">
              <a14:hiddenFill xmlns:a14="http://schemas.microsoft.com/office/drawing/2010/main">
                <a:solidFill>
                  <a:srgbClr val="FFFFFF"/>
                </a:solidFill>
              </a14:hiddenFill>
            </a:ext>
          </a:extLst>
        </p:spPr>
      </p:pic>
      <p:cxnSp>
        <p:nvCxnSpPr>
          <p:cNvPr id="109" name="Straight Connector 108">
            <a:extLst>
              <a:ext uri="{FF2B5EF4-FFF2-40B4-BE49-F238E27FC236}">
                <a16:creationId xmlns:a16="http://schemas.microsoft.com/office/drawing/2014/main" id="{AF0A64F3-6A4D-6C9E-6ACB-CAD271CBDAE3}"/>
              </a:ext>
            </a:extLst>
          </p:cNvPr>
          <p:cNvCxnSpPr>
            <a:cxnSpLocks/>
            <a:stCxn id="2070" idx="0"/>
            <a:endCxn id="228" idx="1"/>
          </p:cNvCxnSpPr>
          <p:nvPr/>
        </p:nvCxnSpPr>
        <p:spPr>
          <a:xfrm flipV="1">
            <a:off x="2300619" y="5354856"/>
            <a:ext cx="274332" cy="196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279C7255-3057-3208-9F47-29C910C7AD44}"/>
              </a:ext>
            </a:extLst>
          </p:cNvPr>
          <p:cNvCxnSpPr>
            <a:cxnSpLocks/>
            <a:endCxn id="229" idx="0"/>
          </p:cNvCxnSpPr>
          <p:nvPr/>
        </p:nvCxnSpPr>
        <p:spPr>
          <a:xfrm>
            <a:off x="2797038" y="5470868"/>
            <a:ext cx="93648" cy="221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ADB02452-2CF5-3950-1F67-1EC62F776981}"/>
              </a:ext>
            </a:extLst>
          </p:cNvPr>
          <p:cNvCxnSpPr>
            <a:stCxn id="229" idx="0"/>
            <a:endCxn id="231" idx="1"/>
          </p:cNvCxnSpPr>
          <p:nvPr/>
        </p:nvCxnSpPr>
        <p:spPr>
          <a:xfrm flipV="1">
            <a:off x="2890686" y="5401655"/>
            <a:ext cx="426843" cy="291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50D71711-7647-9AFE-CCBA-7F686CE0006D}"/>
              </a:ext>
            </a:extLst>
          </p:cNvPr>
          <p:cNvCxnSpPr>
            <a:endCxn id="230" idx="1"/>
          </p:cNvCxnSpPr>
          <p:nvPr/>
        </p:nvCxnSpPr>
        <p:spPr>
          <a:xfrm flipV="1">
            <a:off x="2725708" y="5058871"/>
            <a:ext cx="446467" cy="2959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2522504C-0230-AF39-AF8C-4BC9D93C8246}"/>
              </a:ext>
            </a:extLst>
          </p:cNvPr>
          <p:cNvCxnSpPr>
            <a:cxnSpLocks/>
            <a:stCxn id="230" idx="0"/>
            <a:endCxn id="231" idx="0"/>
          </p:cNvCxnSpPr>
          <p:nvPr/>
        </p:nvCxnSpPr>
        <p:spPr>
          <a:xfrm>
            <a:off x="3322932" y="4942858"/>
            <a:ext cx="145354" cy="342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3EC23131-C833-4062-5EA2-0DBA5C3A145C}"/>
              </a:ext>
            </a:extLst>
          </p:cNvPr>
          <p:cNvCxnSpPr>
            <a:cxnSpLocks/>
            <a:endCxn id="232" idx="1"/>
          </p:cNvCxnSpPr>
          <p:nvPr/>
        </p:nvCxnSpPr>
        <p:spPr>
          <a:xfrm flipV="1">
            <a:off x="3520489" y="5322876"/>
            <a:ext cx="356993" cy="31781"/>
          </a:xfrm>
          <a:prstGeom prst="line">
            <a:avLst/>
          </a:prstGeom>
        </p:spPr>
        <p:style>
          <a:lnRef idx="1">
            <a:schemeClr val="accent1"/>
          </a:lnRef>
          <a:fillRef idx="0">
            <a:schemeClr val="accent1"/>
          </a:fillRef>
          <a:effectRef idx="0">
            <a:schemeClr val="accent1"/>
          </a:effectRef>
          <a:fontRef idx="minor">
            <a:schemeClr val="tx1"/>
          </a:fontRef>
        </p:style>
      </p:cxnSp>
      <p:sp>
        <p:nvSpPr>
          <p:cNvPr id="250" name="Rounded Rectangle 249">
            <a:extLst>
              <a:ext uri="{FF2B5EF4-FFF2-40B4-BE49-F238E27FC236}">
                <a16:creationId xmlns:a16="http://schemas.microsoft.com/office/drawing/2014/main" id="{DB617401-417E-40B4-A66B-D148496BB420}"/>
              </a:ext>
            </a:extLst>
          </p:cNvPr>
          <p:cNvSpPr/>
          <p:nvPr/>
        </p:nvSpPr>
        <p:spPr>
          <a:xfrm>
            <a:off x="418363" y="1676901"/>
            <a:ext cx="5039139" cy="2300629"/>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74" name="Picture 26" descr="On-button - Human With Computer Icon Transparent PNG - 1200x1200 - Free  Download on NicePNG">
            <a:extLst>
              <a:ext uri="{FF2B5EF4-FFF2-40B4-BE49-F238E27FC236}">
                <a16:creationId xmlns:a16="http://schemas.microsoft.com/office/drawing/2014/main" id="{3855005B-B703-2343-8E0A-B699C8DE15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7135" y="4833298"/>
            <a:ext cx="540254" cy="724052"/>
          </a:xfrm>
          <a:prstGeom prst="rect">
            <a:avLst/>
          </a:prstGeom>
          <a:noFill/>
          <a:extLst>
            <a:ext uri="{909E8E84-426E-40DD-AFC4-6F175D3DCCD1}">
              <a14:hiddenFill xmlns:a14="http://schemas.microsoft.com/office/drawing/2010/main">
                <a:solidFill>
                  <a:srgbClr val="FFFFFF"/>
                </a:solidFill>
              </a14:hiddenFill>
            </a:ext>
          </a:extLst>
        </p:spPr>
      </p:pic>
      <p:cxnSp>
        <p:nvCxnSpPr>
          <p:cNvPr id="253" name="Straight Connector 252">
            <a:extLst>
              <a:ext uri="{FF2B5EF4-FFF2-40B4-BE49-F238E27FC236}">
                <a16:creationId xmlns:a16="http://schemas.microsoft.com/office/drawing/2014/main" id="{766C8F5F-B1BB-DF4E-1CC6-2BAA5FB3F337}"/>
              </a:ext>
            </a:extLst>
          </p:cNvPr>
          <p:cNvCxnSpPr>
            <a:cxnSpLocks/>
          </p:cNvCxnSpPr>
          <p:nvPr/>
        </p:nvCxnSpPr>
        <p:spPr>
          <a:xfrm>
            <a:off x="4158013" y="5420301"/>
            <a:ext cx="558675"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57" name="Rounded Rectangle 256">
            <a:extLst>
              <a:ext uri="{FF2B5EF4-FFF2-40B4-BE49-F238E27FC236}">
                <a16:creationId xmlns:a16="http://schemas.microsoft.com/office/drawing/2014/main" id="{644986FF-20A7-67B3-8F46-09A53AC72755}"/>
              </a:ext>
            </a:extLst>
          </p:cNvPr>
          <p:cNvSpPr/>
          <p:nvPr/>
        </p:nvSpPr>
        <p:spPr>
          <a:xfrm>
            <a:off x="3619043" y="3004121"/>
            <a:ext cx="1108092" cy="893589"/>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ounded Rectangle 258">
            <a:extLst>
              <a:ext uri="{FF2B5EF4-FFF2-40B4-BE49-F238E27FC236}">
                <a16:creationId xmlns:a16="http://schemas.microsoft.com/office/drawing/2014/main" id="{93B2AB89-5BE8-4EAB-20C7-316D0B3A087D}"/>
              </a:ext>
            </a:extLst>
          </p:cNvPr>
          <p:cNvSpPr/>
          <p:nvPr/>
        </p:nvSpPr>
        <p:spPr>
          <a:xfrm>
            <a:off x="810454" y="2976146"/>
            <a:ext cx="2339449" cy="89477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76" name="Picture 28" descr="Hello from KNet Solutions | KNet Solutions">
            <a:extLst>
              <a:ext uri="{FF2B5EF4-FFF2-40B4-BE49-F238E27FC236}">
                <a16:creationId xmlns:a16="http://schemas.microsoft.com/office/drawing/2014/main" id="{BB20562C-CE2E-C41B-C516-C0F088BF14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5718" y="3094879"/>
            <a:ext cx="644589" cy="605691"/>
          </a:xfrm>
          <a:prstGeom prst="rect">
            <a:avLst/>
          </a:prstGeom>
          <a:noFill/>
          <a:extLst>
            <a:ext uri="{909E8E84-426E-40DD-AFC4-6F175D3DCCD1}">
              <a14:hiddenFill xmlns:a14="http://schemas.microsoft.com/office/drawing/2010/main">
                <a:solidFill>
                  <a:srgbClr val="FFFFFF"/>
                </a:solidFill>
              </a14:hiddenFill>
            </a:ext>
          </a:extLst>
        </p:spPr>
      </p:pic>
      <p:sp>
        <p:nvSpPr>
          <p:cNvPr id="238" name="Rectangle 237">
            <a:extLst>
              <a:ext uri="{FF2B5EF4-FFF2-40B4-BE49-F238E27FC236}">
                <a16:creationId xmlns:a16="http://schemas.microsoft.com/office/drawing/2014/main" id="{82DFD763-90AC-D284-0478-AEFAF26E4693}"/>
              </a:ext>
            </a:extLst>
          </p:cNvPr>
          <p:cNvSpPr/>
          <p:nvPr/>
        </p:nvSpPr>
        <p:spPr>
          <a:xfrm>
            <a:off x="1504596" y="1787958"/>
            <a:ext cx="2882758" cy="779956"/>
          </a:xfrm>
          <a:prstGeom prst="rect">
            <a:avLst/>
          </a:prstGeom>
          <a:solidFill>
            <a:srgbClr val="B4C7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Rectangle 238">
            <a:extLst>
              <a:ext uri="{FF2B5EF4-FFF2-40B4-BE49-F238E27FC236}">
                <a16:creationId xmlns:a16="http://schemas.microsoft.com/office/drawing/2014/main" id="{BEB0238A-55ED-7FEB-2005-F57C66F243F2}"/>
              </a:ext>
            </a:extLst>
          </p:cNvPr>
          <p:cNvSpPr/>
          <p:nvPr/>
        </p:nvSpPr>
        <p:spPr>
          <a:xfrm>
            <a:off x="1511802" y="640445"/>
            <a:ext cx="2875552" cy="9298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3" name="Rectangle 262">
            <a:extLst>
              <a:ext uri="{FF2B5EF4-FFF2-40B4-BE49-F238E27FC236}">
                <a16:creationId xmlns:a16="http://schemas.microsoft.com/office/drawing/2014/main" id="{EF2770B1-39C0-418D-5FD3-DC63A5278883}"/>
              </a:ext>
            </a:extLst>
          </p:cNvPr>
          <p:cNvSpPr/>
          <p:nvPr/>
        </p:nvSpPr>
        <p:spPr>
          <a:xfrm>
            <a:off x="1032891" y="3477527"/>
            <a:ext cx="1195037" cy="31797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50" dirty="0"/>
              <a:t>Neutron</a:t>
            </a:r>
          </a:p>
          <a:p>
            <a:pPr algn="ctr"/>
            <a:r>
              <a:rPr lang="en-US" sz="1050" dirty="0"/>
              <a:t>(Ryu Controller)</a:t>
            </a:r>
          </a:p>
        </p:txBody>
      </p:sp>
      <p:pic>
        <p:nvPicPr>
          <p:cNvPr id="2078" name="Picture 30" descr="What is OpenStack? - Cloud computing news">
            <a:extLst>
              <a:ext uri="{FF2B5EF4-FFF2-40B4-BE49-F238E27FC236}">
                <a16:creationId xmlns:a16="http://schemas.microsoft.com/office/drawing/2014/main" id="{CEFBBD80-7711-C4E8-4BE6-8731CA9DA3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6825" y="3004121"/>
            <a:ext cx="485824" cy="458484"/>
          </a:xfrm>
          <a:prstGeom prst="rect">
            <a:avLst/>
          </a:prstGeom>
          <a:noFill/>
          <a:extLst>
            <a:ext uri="{909E8E84-426E-40DD-AFC4-6F175D3DCCD1}">
              <a14:hiddenFill xmlns:a14="http://schemas.microsoft.com/office/drawing/2010/main">
                <a:solidFill>
                  <a:srgbClr val="FFFFFF"/>
                </a:solidFill>
              </a14:hiddenFill>
            </a:ext>
          </a:extLst>
        </p:spPr>
      </p:pic>
      <p:sp>
        <p:nvSpPr>
          <p:cNvPr id="265" name="Rectangle 264">
            <a:extLst>
              <a:ext uri="{FF2B5EF4-FFF2-40B4-BE49-F238E27FC236}">
                <a16:creationId xmlns:a16="http://schemas.microsoft.com/office/drawing/2014/main" id="{098D0B85-E8AF-8C86-12F6-3DB91FB33722}"/>
              </a:ext>
            </a:extLst>
          </p:cNvPr>
          <p:cNvSpPr/>
          <p:nvPr/>
        </p:nvSpPr>
        <p:spPr>
          <a:xfrm>
            <a:off x="2353635" y="3490579"/>
            <a:ext cx="642647" cy="31797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50" dirty="0"/>
              <a:t>Nova</a:t>
            </a:r>
          </a:p>
        </p:txBody>
      </p:sp>
      <p:pic>
        <p:nvPicPr>
          <p:cNvPr id="2080" name="Picture 32" descr="Confluence Mobile - Confluence">
            <a:extLst>
              <a:ext uri="{FF2B5EF4-FFF2-40B4-BE49-F238E27FC236}">
                <a16:creationId xmlns:a16="http://schemas.microsoft.com/office/drawing/2014/main" id="{E2EB014B-9093-7E35-73E4-F5184FC3E0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9903" y="1869800"/>
            <a:ext cx="1008110" cy="635390"/>
          </a:xfrm>
          <a:prstGeom prst="rect">
            <a:avLst/>
          </a:prstGeom>
          <a:noFill/>
          <a:extLst>
            <a:ext uri="{909E8E84-426E-40DD-AFC4-6F175D3DCCD1}">
              <a14:hiddenFill xmlns:a14="http://schemas.microsoft.com/office/drawing/2010/main">
                <a:solidFill>
                  <a:srgbClr val="FFFFFF"/>
                </a:solidFill>
              </a14:hiddenFill>
            </a:ext>
          </a:extLst>
        </p:spPr>
      </p:pic>
      <p:sp>
        <p:nvSpPr>
          <p:cNvPr id="240" name="TextBox 239">
            <a:extLst>
              <a:ext uri="{FF2B5EF4-FFF2-40B4-BE49-F238E27FC236}">
                <a16:creationId xmlns:a16="http://schemas.microsoft.com/office/drawing/2014/main" id="{5139E0C9-A1EC-318D-A107-FF12841F3F39}"/>
              </a:ext>
            </a:extLst>
          </p:cNvPr>
          <p:cNvSpPr txBox="1"/>
          <p:nvPr/>
        </p:nvSpPr>
        <p:spPr>
          <a:xfrm>
            <a:off x="1867811" y="1897637"/>
            <a:ext cx="1139947" cy="523220"/>
          </a:xfrm>
          <a:prstGeom prst="rect">
            <a:avLst/>
          </a:prstGeom>
          <a:noFill/>
        </p:spPr>
        <p:txBody>
          <a:bodyPr wrap="square" rtlCol="0">
            <a:spAutoFit/>
          </a:bodyPr>
          <a:lstStyle/>
          <a:p>
            <a:pPr algn="ctr"/>
            <a:r>
              <a:rPr lang="en-US" sz="1400" dirty="0"/>
              <a:t>Cross-layer</a:t>
            </a:r>
          </a:p>
          <a:p>
            <a:pPr algn="ctr"/>
            <a:r>
              <a:rPr lang="en-US" sz="1400" dirty="0"/>
              <a:t>Orchestrator</a:t>
            </a:r>
          </a:p>
        </p:txBody>
      </p:sp>
      <p:sp>
        <p:nvSpPr>
          <p:cNvPr id="242" name="Oval 241">
            <a:extLst>
              <a:ext uri="{FF2B5EF4-FFF2-40B4-BE49-F238E27FC236}">
                <a16:creationId xmlns:a16="http://schemas.microsoft.com/office/drawing/2014/main" id="{744870FF-ABFC-BFA9-FF0D-08FC5FEC809F}"/>
              </a:ext>
            </a:extLst>
          </p:cNvPr>
          <p:cNvSpPr/>
          <p:nvPr/>
        </p:nvSpPr>
        <p:spPr>
          <a:xfrm>
            <a:off x="2178317" y="725123"/>
            <a:ext cx="740145" cy="454821"/>
          </a:xfrm>
          <a:prstGeom prst="ellipse">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Oval 269">
            <a:extLst>
              <a:ext uri="{FF2B5EF4-FFF2-40B4-BE49-F238E27FC236}">
                <a16:creationId xmlns:a16="http://schemas.microsoft.com/office/drawing/2014/main" id="{C696CE76-96AF-0F89-2D33-8ECBD333F04F}"/>
              </a:ext>
            </a:extLst>
          </p:cNvPr>
          <p:cNvSpPr/>
          <p:nvPr/>
        </p:nvSpPr>
        <p:spPr>
          <a:xfrm>
            <a:off x="2457348" y="831737"/>
            <a:ext cx="740146" cy="522550"/>
          </a:xfrm>
          <a:prstGeom prst="ellipse">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a:extLst>
              <a:ext uri="{FF2B5EF4-FFF2-40B4-BE49-F238E27FC236}">
                <a16:creationId xmlns:a16="http://schemas.microsoft.com/office/drawing/2014/main" id="{DE56E33F-3CFD-E3D0-CF07-02F22C63BAFC}"/>
              </a:ext>
            </a:extLst>
          </p:cNvPr>
          <p:cNvSpPr/>
          <p:nvPr/>
        </p:nvSpPr>
        <p:spPr>
          <a:xfrm>
            <a:off x="2752711" y="977962"/>
            <a:ext cx="706958" cy="503438"/>
          </a:xfrm>
          <a:prstGeom prst="ellipse">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TextBox 242">
            <a:extLst>
              <a:ext uri="{FF2B5EF4-FFF2-40B4-BE49-F238E27FC236}">
                <a16:creationId xmlns:a16="http://schemas.microsoft.com/office/drawing/2014/main" id="{E3461A29-A99F-9B5B-27DC-AF3D9204DA56}"/>
              </a:ext>
            </a:extLst>
          </p:cNvPr>
          <p:cNvSpPr txBox="1"/>
          <p:nvPr/>
        </p:nvSpPr>
        <p:spPr>
          <a:xfrm>
            <a:off x="2780289" y="1098116"/>
            <a:ext cx="783771" cy="276999"/>
          </a:xfrm>
          <a:prstGeom prst="rect">
            <a:avLst/>
          </a:prstGeom>
          <a:noFill/>
        </p:spPr>
        <p:txBody>
          <a:bodyPr wrap="square" rtlCol="0">
            <a:spAutoFit/>
          </a:bodyPr>
          <a:lstStyle/>
          <a:p>
            <a:r>
              <a:rPr lang="en-US" sz="1200" dirty="0"/>
              <a:t>SERVICE</a:t>
            </a:r>
          </a:p>
        </p:txBody>
      </p:sp>
      <p:sp>
        <p:nvSpPr>
          <p:cNvPr id="244" name="Rectangle 243">
            <a:extLst>
              <a:ext uri="{FF2B5EF4-FFF2-40B4-BE49-F238E27FC236}">
                <a16:creationId xmlns:a16="http://schemas.microsoft.com/office/drawing/2014/main" id="{C802E170-BD21-CC71-11BE-3A84C8323654}"/>
              </a:ext>
            </a:extLst>
          </p:cNvPr>
          <p:cNvSpPr/>
          <p:nvPr/>
        </p:nvSpPr>
        <p:spPr>
          <a:xfrm>
            <a:off x="5693228" y="640445"/>
            <a:ext cx="3925257" cy="1330640"/>
          </a:xfrm>
          <a:prstGeom prst="rect">
            <a:avLst/>
          </a:prstGeom>
          <a:solidFill>
            <a:srgbClr val="B4C7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ectangle 244">
            <a:extLst>
              <a:ext uri="{FF2B5EF4-FFF2-40B4-BE49-F238E27FC236}">
                <a16:creationId xmlns:a16="http://schemas.microsoft.com/office/drawing/2014/main" id="{B9CD830D-62CA-B393-D934-A9FAE48F0C06}"/>
              </a:ext>
            </a:extLst>
          </p:cNvPr>
          <p:cNvSpPr/>
          <p:nvPr/>
        </p:nvSpPr>
        <p:spPr>
          <a:xfrm>
            <a:off x="6043254" y="788022"/>
            <a:ext cx="3298372" cy="59597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75" name="Rectangle 274">
            <a:extLst>
              <a:ext uri="{FF2B5EF4-FFF2-40B4-BE49-F238E27FC236}">
                <a16:creationId xmlns:a16="http://schemas.microsoft.com/office/drawing/2014/main" id="{AB1C9D5D-A19C-361F-040F-49B24E48AE98}"/>
              </a:ext>
            </a:extLst>
          </p:cNvPr>
          <p:cNvSpPr/>
          <p:nvPr/>
        </p:nvSpPr>
        <p:spPr>
          <a:xfrm>
            <a:off x="6032660" y="1375115"/>
            <a:ext cx="1711215" cy="59597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76" name="Rectangle 275">
            <a:extLst>
              <a:ext uri="{FF2B5EF4-FFF2-40B4-BE49-F238E27FC236}">
                <a16:creationId xmlns:a16="http://schemas.microsoft.com/office/drawing/2014/main" id="{9184072E-FCDA-7B0B-E4C7-458443EE8A81}"/>
              </a:ext>
            </a:extLst>
          </p:cNvPr>
          <p:cNvSpPr/>
          <p:nvPr/>
        </p:nvSpPr>
        <p:spPr>
          <a:xfrm>
            <a:off x="7747201" y="1381142"/>
            <a:ext cx="1591099" cy="589943"/>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77" name="Cloud 276">
            <a:extLst>
              <a:ext uri="{FF2B5EF4-FFF2-40B4-BE49-F238E27FC236}">
                <a16:creationId xmlns:a16="http://schemas.microsoft.com/office/drawing/2014/main" id="{39539A03-0A2D-4893-78A5-B261F0E97D1E}"/>
              </a:ext>
            </a:extLst>
          </p:cNvPr>
          <p:cNvSpPr/>
          <p:nvPr/>
        </p:nvSpPr>
        <p:spPr>
          <a:xfrm>
            <a:off x="7623760" y="4183948"/>
            <a:ext cx="1954378" cy="1101694"/>
          </a:xfrm>
          <a:prstGeom prst="cloud">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278" name="Picture 22" descr="Download Wireless Router Computer Icons Wi-fi Computer Network - Cisco  Router Icon Png PNG Image with No Background - PNGkey.com">
            <a:extLst>
              <a:ext uri="{FF2B5EF4-FFF2-40B4-BE49-F238E27FC236}">
                <a16:creationId xmlns:a16="http://schemas.microsoft.com/office/drawing/2014/main" id="{20B5B697-621B-F7BF-F2B3-5D5E6AEEC9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990" y="4686559"/>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79" name="Picture 22" descr="Download Wireless Router Computer Icons Wi-fi Computer Network - Cisco  Router Icon Png PNG Image with No Background - PNGkey.com">
            <a:extLst>
              <a:ext uri="{FF2B5EF4-FFF2-40B4-BE49-F238E27FC236}">
                <a16:creationId xmlns:a16="http://schemas.microsoft.com/office/drawing/2014/main" id="{6F44EBBD-EDC3-7544-24BD-6EE6E77D22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2562" y="4391867"/>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80" name="Picture 22" descr="Download Wireless Router Computer Icons Wi-fi Computer Network - Cisco  Router Icon Png PNG Image with No Background - PNGkey.com">
            <a:extLst>
              <a:ext uri="{FF2B5EF4-FFF2-40B4-BE49-F238E27FC236}">
                <a16:creationId xmlns:a16="http://schemas.microsoft.com/office/drawing/2014/main" id="{7278564D-9CF8-6015-3916-510B168476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982" y="4845644"/>
            <a:ext cx="301514" cy="232025"/>
          </a:xfrm>
          <a:prstGeom prst="rect">
            <a:avLst/>
          </a:prstGeom>
          <a:noFill/>
          <a:extLst>
            <a:ext uri="{909E8E84-426E-40DD-AFC4-6F175D3DCCD1}">
              <a14:hiddenFill xmlns:a14="http://schemas.microsoft.com/office/drawing/2010/main">
                <a:solidFill>
                  <a:srgbClr val="FFFFFF"/>
                </a:solidFill>
              </a14:hiddenFill>
            </a:ext>
          </a:extLst>
        </p:spPr>
      </p:pic>
      <p:cxnSp>
        <p:nvCxnSpPr>
          <p:cNvPr id="284" name="Straight Connector 283">
            <a:extLst>
              <a:ext uri="{FF2B5EF4-FFF2-40B4-BE49-F238E27FC236}">
                <a16:creationId xmlns:a16="http://schemas.microsoft.com/office/drawing/2014/main" id="{9EE1A8B8-4AC6-FCF4-7E39-0BCECAFFD580}"/>
              </a:ext>
            </a:extLst>
          </p:cNvPr>
          <p:cNvCxnSpPr>
            <a:cxnSpLocks/>
            <a:stCxn id="278" idx="0"/>
            <a:endCxn id="279" idx="1"/>
          </p:cNvCxnSpPr>
          <p:nvPr/>
        </p:nvCxnSpPr>
        <p:spPr>
          <a:xfrm flipV="1">
            <a:off x="8035747" y="4507880"/>
            <a:ext cx="906815" cy="178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32FBBD4F-8F19-9B12-D253-C8CB7C669AE7}"/>
              </a:ext>
            </a:extLst>
          </p:cNvPr>
          <p:cNvCxnSpPr>
            <a:cxnSpLocks/>
            <a:endCxn id="280" idx="3"/>
          </p:cNvCxnSpPr>
          <p:nvPr/>
        </p:nvCxnSpPr>
        <p:spPr>
          <a:xfrm flipH="1">
            <a:off x="8642496" y="4521855"/>
            <a:ext cx="455499" cy="439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E126DD3F-C235-9D9B-3588-52538E15C884}"/>
              </a:ext>
            </a:extLst>
          </p:cNvPr>
          <p:cNvCxnSpPr>
            <a:cxnSpLocks/>
            <a:endCxn id="280" idx="1"/>
          </p:cNvCxnSpPr>
          <p:nvPr/>
        </p:nvCxnSpPr>
        <p:spPr>
          <a:xfrm>
            <a:off x="7997974" y="4890558"/>
            <a:ext cx="343008" cy="71099"/>
          </a:xfrm>
          <a:prstGeom prst="line">
            <a:avLst/>
          </a:prstGeom>
        </p:spPr>
        <p:style>
          <a:lnRef idx="1">
            <a:schemeClr val="accent1"/>
          </a:lnRef>
          <a:fillRef idx="0">
            <a:schemeClr val="accent1"/>
          </a:fillRef>
          <a:effectRef idx="0">
            <a:schemeClr val="accent1"/>
          </a:effectRef>
          <a:fontRef idx="minor">
            <a:schemeClr val="tx1"/>
          </a:fontRef>
        </p:style>
      </p:cxnSp>
      <p:sp>
        <p:nvSpPr>
          <p:cNvPr id="252" name="Rectangle 251">
            <a:extLst>
              <a:ext uri="{FF2B5EF4-FFF2-40B4-BE49-F238E27FC236}">
                <a16:creationId xmlns:a16="http://schemas.microsoft.com/office/drawing/2014/main" id="{26477BF8-B3F8-8387-CF49-BA277D6A6071}"/>
              </a:ext>
            </a:extLst>
          </p:cNvPr>
          <p:cNvSpPr/>
          <p:nvPr/>
        </p:nvSpPr>
        <p:spPr>
          <a:xfrm>
            <a:off x="5720154" y="2728431"/>
            <a:ext cx="1556657" cy="144496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97" name="Rectangle 296">
            <a:extLst>
              <a:ext uri="{FF2B5EF4-FFF2-40B4-BE49-F238E27FC236}">
                <a16:creationId xmlns:a16="http://schemas.microsoft.com/office/drawing/2014/main" id="{04D7444D-3E04-9805-BE53-71B907FF5C85}"/>
              </a:ext>
            </a:extLst>
          </p:cNvPr>
          <p:cNvSpPr/>
          <p:nvPr/>
        </p:nvSpPr>
        <p:spPr>
          <a:xfrm>
            <a:off x="5717577" y="4734556"/>
            <a:ext cx="1556657" cy="144496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2082" name="Picture 34" descr="Open Network Operating System (ONOS) SDN Controller for SDN/NFV Solutions">
            <a:extLst>
              <a:ext uri="{FF2B5EF4-FFF2-40B4-BE49-F238E27FC236}">
                <a16:creationId xmlns:a16="http://schemas.microsoft.com/office/drawing/2014/main" id="{8D189C2B-90EA-2CA4-C108-1248DA8E46C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15363" y="2420857"/>
            <a:ext cx="747158" cy="486459"/>
          </a:xfrm>
          <a:prstGeom prst="rect">
            <a:avLst/>
          </a:prstGeom>
          <a:noFill/>
          <a:extLst>
            <a:ext uri="{909E8E84-426E-40DD-AFC4-6F175D3DCCD1}">
              <a14:hiddenFill xmlns:a14="http://schemas.microsoft.com/office/drawing/2010/main">
                <a:solidFill>
                  <a:srgbClr val="FFFFFF"/>
                </a:solidFill>
              </a14:hiddenFill>
            </a:ext>
          </a:extLst>
        </p:spPr>
      </p:pic>
      <p:sp>
        <p:nvSpPr>
          <p:cNvPr id="255" name="Rectangle 254">
            <a:extLst>
              <a:ext uri="{FF2B5EF4-FFF2-40B4-BE49-F238E27FC236}">
                <a16:creationId xmlns:a16="http://schemas.microsoft.com/office/drawing/2014/main" id="{CE20377F-74A1-E20D-AB40-6A5BEF3F0B45}"/>
              </a:ext>
            </a:extLst>
          </p:cNvPr>
          <p:cNvSpPr/>
          <p:nvPr/>
        </p:nvSpPr>
        <p:spPr>
          <a:xfrm>
            <a:off x="7806390" y="2400252"/>
            <a:ext cx="965104" cy="5659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84" name="Picture 36" descr="OpenSwitch Network Operating System | Brezular's Blog">
            <a:extLst>
              <a:ext uri="{FF2B5EF4-FFF2-40B4-BE49-F238E27FC236}">
                <a16:creationId xmlns:a16="http://schemas.microsoft.com/office/drawing/2014/main" id="{73770DDD-052A-7EA3-6396-1F724366046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39155" y="3595547"/>
            <a:ext cx="523629" cy="399914"/>
          </a:xfrm>
          <a:prstGeom prst="rect">
            <a:avLst/>
          </a:prstGeom>
          <a:noFill/>
          <a:extLst>
            <a:ext uri="{909E8E84-426E-40DD-AFC4-6F175D3DCCD1}">
              <a14:hiddenFill xmlns:a14="http://schemas.microsoft.com/office/drawing/2010/main">
                <a:solidFill>
                  <a:srgbClr val="FFFFFF"/>
                </a:solidFill>
              </a14:hiddenFill>
            </a:ext>
          </a:extLst>
        </p:spPr>
      </p:pic>
      <p:sp>
        <p:nvSpPr>
          <p:cNvPr id="302" name="Rectangle 301">
            <a:extLst>
              <a:ext uri="{FF2B5EF4-FFF2-40B4-BE49-F238E27FC236}">
                <a16:creationId xmlns:a16="http://schemas.microsoft.com/office/drawing/2014/main" id="{EFA04121-083B-E52F-DE5F-EE4F04F77397}"/>
              </a:ext>
            </a:extLst>
          </p:cNvPr>
          <p:cNvSpPr/>
          <p:nvPr/>
        </p:nvSpPr>
        <p:spPr>
          <a:xfrm>
            <a:off x="8761524" y="3577002"/>
            <a:ext cx="965104" cy="56592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88" name="Picture 40" descr="Blue Wireless Access Icons. Wi-Fi Icon on White Background. Vector  Illustration Stock Illustration - Illustration of button, website: 132331535">
            <a:extLst>
              <a:ext uri="{FF2B5EF4-FFF2-40B4-BE49-F238E27FC236}">
                <a16:creationId xmlns:a16="http://schemas.microsoft.com/office/drawing/2014/main" id="{B3230CA8-5C31-0460-ACB8-57A87097564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30041" y="4961657"/>
            <a:ext cx="790252" cy="1050894"/>
          </a:xfrm>
          <a:prstGeom prst="rect">
            <a:avLst/>
          </a:prstGeom>
          <a:noFill/>
          <a:extLst>
            <a:ext uri="{909E8E84-426E-40DD-AFC4-6F175D3DCCD1}">
              <a14:hiddenFill xmlns:a14="http://schemas.microsoft.com/office/drawing/2010/main">
                <a:solidFill>
                  <a:srgbClr val="FFFFFF"/>
                </a:solidFill>
              </a14:hiddenFill>
            </a:ext>
          </a:extLst>
        </p:spPr>
      </p:pic>
      <p:pic>
        <p:nvPicPr>
          <p:cNvPr id="305" name="Picture 40" descr="Blue Wireless Access Icons. Wi-Fi Icon on White Background. Vector  Illustration Stock Illustration - Illustration of button, website: 132331535">
            <a:extLst>
              <a:ext uri="{FF2B5EF4-FFF2-40B4-BE49-F238E27FC236}">
                <a16:creationId xmlns:a16="http://schemas.microsoft.com/office/drawing/2014/main" id="{3FCC5D60-68FA-9F98-E7CF-CA75FB67D84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25758" y="3614681"/>
            <a:ext cx="369693" cy="495974"/>
          </a:xfrm>
          <a:prstGeom prst="rect">
            <a:avLst/>
          </a:prstGeom>
          <a:noFill/>
          <a:extLst>
            <a:ext uri="{909E8E84-426E-40DD-AFC4-6F175D3DCCD1}">
              <a14:hiddenFill xmlns:a14="http://schemas.microsoft.com/office/drawing/2010/main">
                <a:solidFill>
                  <a:srgbClr val="FFFFFF"/>
                </a:solidFill>
              </a14:hiddenFill>
            </a:ext>
          </a:extLst>
        </p:spPr>
      </p:pic>
      <p:pic>
        <p:nvPicPr>
          <p:cNvPr id="308" name="Picture 44" descr="Wifi Vector SVG Icon (12) - SVG Repo">
            <a:extLst>
              <a:ext uri="{FF2B5EF4-FFF2-40B4-BE49-F238E27FC236}">
                <a16:creationId xmlns:a16="http://schemas.microsoft.com/office/drawing/2014/main" id="{922C411A-5772-E27A-EAA5-9CBBEB5E90F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66175" y="4898665"/>
            <a:ext cx="498523" cy="699333"/>
          </a:xfrm>
          <a:prstGeom prst="rect">
            <a:avLst/>
          </a:prstGeom>
          <a:noFill/>
          <a:extLst>
            <a:ext uri="{909E8E84-426E-40DD-AFC4-6F175D3DCCD1}">
              <a14:hiddenFill xmlns:a14="http://schemas.microsoft.com/office/drawing/2010/main">
                <a:solidFill>
                  <a:srgbClr val="FFFFFF"/>
                </a:solidFill>
              </a14:hiddenFill>
            </a:ext>
          </a:extLst>
        </p:spPr>
      </p:pic>
      <p:pic>
        <p:nvPicPr>
          <p:cNvPr id="309" name="Picture 18" descr="Data Center Icons | Download Free Vectors Icons &amp; Logos">
            <a:extLst>
              <a:ext uri="{FF2B5EF4-FFF2-40B4-BE49-F238E27FC236}">
                <a16:creationId xmlns:a16="http://schemas.microsoft.com/office/drawing/2014/main" id="{8E49CB54-88EC-7271-14A3-B53D14B55FA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06611" y="3138549"/>
            <a:ext cx="515373" cy="515373"/>
          </a:xfrm>
          <a:prstGeom prst="rect">
            <a:avLst/>
          </a:prstGeom>
          <a:noFill/>
          <a:extLst>
            <a:ext uri="{909E8E84-426E-40DD-AFC4-6F175D3DCCD1}">
              <a14:hiddenFill xmlns:a14="http://schemas.microsoft.com/office/drawing/2010/main">
                <a:solidFill>
                  <a:srgbClr val="FFFFFF"/>
                </a:solidFill>
              </a14:hiddenFill>
            </a:ext>
          </a:extLst>
        </p:spPr>
      </p:pic>
      <p:pic>
        <p:nvPicPr>
          <p:cNvPr id="310" name="Picture 44" descr="Wifi Vector SVG Icon (12) - SVG Repo">
            <a:extLst>
              <a:ext uri="{FF2B5EF4-FFF2-40B4-BE49-F238E27FC236}">
                <a16:creationId xmlns:a16="http://schemas.microsoft.com/office/drawing/2014/main" id="{55D7BE11-280F-1B8B-15AA-FA51DCEABBF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78555" y="3003184"/>
            <a:ext cx="498523" cy="699333"/>
          </a:xfrm>
          <a:prstGeom prst="rect">
            <a:avLst/>
          </a:prstGeom>
          <a:noFill/>
          <a:extLst>
            <a:ext uri="{909E8E84-426E-40DD-AFC4-6F175D3DCCD1}">
              <a14:hiddenFill xmlns:a14="http://schemas.microsoft.com/office/drawing/2010/main">
                <a:solidFill>
                  <a:srgbClr val="FFFFFF"/>
                </a:solidFill>
              </a14:hiddenFill>
            </a:ext>
          </a:extLst>
        </p:spPr>
      </p:pic>
      <p:pic>
        <p:nvPicPr>
          <p:cNvPr id="311" name="Picture 40" descr="Blue Wireless Access Icons. Wi-Fi Icon on White Background. Vector  Illustration Stock Illustration - Illustration of button, website: 132331535">
            <a:extLst>
              <a:ext uri="{FF2B5EF4-FFF2-40B4-BE49-F238E27FC236}">
                <a16:creationId xmlns:a16="http://schemas.microsoft.com/office/drawing/2014/main" id="{CF99A0C4-549C-1635-AC2F-BC8E7A86C23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88307" y="2783274"/>
            <a:ext cx="630798" cy="838849"/>
          </a:xfrm>
          <a:prstGeom prst="rect">
            <a:avLst/>
          </a:prstGeom>
          <a:noFill/>
          <a:extLst>
            <a:ext uri="{909E8E84-426E-40DD-AFC4-6F175D3DCCD1}">
              <a14:hiddenFill xmlns:a14="http://schemas.microsoft.com/office/drawing/2010/main">
                <a:solidFill>
                  <a:srgbClr val="FFFFFF"/>
                </a:solidFill>
              </a14:hiddenFill>
            </a:ext>
          </a:extLst>
        </p:spPr>
      </p:pic>
      <p:pic>
        <p:nvPicPr>
          <p:cNvPr id="2094" name="Picture 46" descr="Computer processor, cpu, cpu computer, pc processor, system unit icon -  Download on Iconfinder">
            <a:extLst>
              <a:ext uri="{FF2B5EF4-FFF2-40B4-BE49-F238E27FC236}">
                <a16:creationId xmlns:a16="http://schemas.microsoft.com/office/drawing/2014/main" id="{AF08778A-3F10-5B9C-25A3-05A10EC9343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66098" y="5482191"/>
            <a:ext cx="508136" cy="508136"/>
          </a:xfrm>
          <a:prstGeom prst="rect">
            <a:avLst/>
          </a:prstGeom>
          <a:noFill/>
          <a:extLst>
            <a:ext uri="{909E8E84-426E-40DD-AFC4-6F175D3DCCD1}">
              <a14:hiddenFill xmlns:a14="http://schemas.microsoft.com/office/drawing/2010/main">
                <a:solidFill>
                  <a:srgbClr val="FFFFFF"/>
                </a:solidFill>
              </a14:hiddenFill>
            </a:ext>
          </a:extLst>
        </p:spPr>
      </p:pic>
      <p:pic>
        <p:nvPicPr>
          <p:cNvPr id="313" name="Picture 12" descr="Router icon in Blue UI Style">
            <a:extLst>
              <a:ext uri="{FF2B5EF4-FFF2-40B4-BE49-F238E27FC236}">
                <a16:creationId xmlns:a16="http://schemas.microsoft.com/office/drawing/2014/main" id="{34858DF3-20A8-044C-FE91-253BEFAD644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62784" y="3636515"/>
            <a:ext cx="315412" cy="315412"/>
          </a:xfrm>
          <a:prstGeom prst="rect">
            <a:avLst/>
          </a:prstGeom>
          <a:noFill/>
          <a:extLst>
            <a:ext uri="{909E8E84-426E-40DD-AFC4-6F175D3DCCD1}">
              <a14:hiddenFill xmlns:a14="http://schemas.microsoft.com/office/drawing/2010/main">
                <a:solidFill>
                  <a:srgbClr val="FFFFFF"/>
                </a:solidFill>
              </a14:hiddenFill>
            </a:ext>
          </a:extLst>
        </p:spPr>
      </p:pic>
      <p:cxnSp>
        <p:nvCxnSpPr>
          <p:cNvPr id="2049" name="Straight Connector 2048">
            <a:extLst>
              <a:ext uri="{FF2B5EF4-FFF2-40B4-BE49-F238E27FC236}">
                <a16:creationId xmlns:a16="http://schemas.microsoft.com/office/drawing/2014/main" id="{E38CD494-17AE-6C53-BC84-034618CF14C2}"/>
              </a:ext>
            </a:extLst>
          </p:cNvPr>
          <p:cNvCxnSpPr>
            <a:cxnSpLocks/>
            <a:endCxn id="238" idx="0"/>
          </p:cNvCxnSpPr>
          <p:nvPr/>
        </p:nvCxnSpPr>
        <p:spPr>
          <a:xfrm>
            <a:off x="2945975" y="1354287"/>
            <a:ext cx="0" cy="43367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055" name="Straight Connector 2054">
            <a:extLst>
              <a:ext uri="{FF2B5EF4-FFF2-40B4-BE49-F238E27FC236}">
                <a16:creationId xmlns:a16="http://schemas.microsoft.com/office/drawing/2014/main" id="{34996F4B-9FD2-2976-CDFE-004D68865DC4}"/>
              </a:ext>
            </a:extLst>
          </p:cNvPr>
          <p:cNvCxnSpPr>
            <a:endCxn id="238" idx="2"/>
          </p:cNvCxnSpPr>
          <p:nvPr/>
        </p:nvCxnSpPr>
        <p:spPr>
          <a:xfrm flipV="1">
            <a:off x="1779422" y="2567914"/>
            <a:ext cx="1166553" cy="408232"/>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98801557-B9FB-516A-AB56-CEC31AD6330F}"/>
              </a:ext>
            </a:extLst>
          </p:cNvPr>
          <p:cNvCxnSpPr>
            <a:cxnSpLocks/>
            <a:endCxn id="238" idx="2"/>
          </p:cNvCxnSpPr>
          <p:nvPr/>
        </p:nvCxnSpPr>
        <p:spPr>
          <a:xfrm flipH="1" flipV="1">
            <a:off x="2945975" y="2567914"/>
            <a:ext cx="1059968" cy="37256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9BB02EA5-9657-4340-4AE8-A7A88254F44B}"/>
              </a:ext>
            </a:extLst>
          </p:cNvPr>
          <p:cNvCxnSpPr>
            <a:cxnSpLocks/>
          </p:cNvCxnSpPr>
          <p:nvPr/>
        </p:nvCxnSpPr>
        <p:spPr>
          <a:xfrm flipV="1">
            <a:off x="1041509" y="3897710"/>
            <a:ext cx="480740" cy="122499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7C6180F0-2AB1-ADFF-7A87-5735BED18EEA}"/>
              </a:ext>
            </a:extLst>
          </p:cNvPr>
          <p:cNvCxnSpPr>
            <a:cxnSpLocks/>
          </p:cNvCxnSpPr>
          <p:nvPr/>
        </p:nvCxnSpPr>
        <p:spPr>
          <a:xfrm flipV="1">
            <a:off x="2267194" y="3897710"/>
            <a:ext cx="1678151" cy="161470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29" name="Straight Connector 328">
            <a:extLst>
              <a:ext uri="{FF2B5EF4-FFF2-40B4-BE49-F238E27FC236}">
                <a16:creationId xmlns:a16="http://schemas.microsoft.com/office/drawing/2014/main" id="{52238805-2F58-EEA4-B6BF-AADB80C51C87}"/>
              </a:ext>
            </a:extLst>
          </p:cNvPr>
          <p:cNvCxnSpPr>
            <a:cxnSpLocks/>
            <a:stCxn id="228" idx="0"/>
          </p:cNvCxnSpPr>
          <p:nvPr/>
        </p:nvCxnSpPr>
        <p:spPr>
          <a:xfrm flipV="1">
            <a:off x="2725708" y="3940129"/>
            <a:ext cx="1206673" cy="129871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571BBE5C-2E55-613B-BB32-B516915696C2}"/>
              </a:ext>
            </a:extLst>
          </p:cNvPr>
          <p:cNvCxnSpPr>
            <a:cxnSpLocks/>
            <a:stCxn id="230" idx="0"/>
          </p:cNvCxnSpPr>
          <p:nvPr/>
        </p:nvCxnSpPr>
        <p:spPr>
          <a:xfrm flipV="1">
            <a:off x="3322932" y="3944509"/>
            <a:ext cx="653352" cy="99834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D59124A7-87F6-C037-6D09-7F307FC534C4}"/>
              </a:ext>
            </a:extLst>
          </p:cNvPr>
          <p:cNvCxnSpPr>
            <a:cxnSpLocks/>
            <a:stCxn id="229" idx="0"/>
            <a:endCxn id="257" idx="2"/>
          </p:cNvCxnSpPr>
          <p:nvPr/>
        </p:nvCxnSpPr>
        <p:spPr>
          <a:xfrm flipV="1">
            <a:off x="2890686" y="3897710"/>
            <a:ext cx="1282403" cy="179506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A9F82E34-6DC5-8E92-D3D1-A0A2649F68C6}"/>
              </a:ext>
            </a:extLst>
          </p:cNvPr>
          <p:cNvCxnSpPr>
            <a:cxnSpLocks/>
            <a:stCxn id="231" idx="3"/>
          </p:cNvCxnSpPr>
          <p:nvPr/>
        </p:nvCxnSpPr>
        <p:spPr>
          <a:xfrm flipV="1">
            <a:off x="3619043" y="4050110"/>
            <a:ext cx="478702" cy="1351545"/>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40" name="Straight Connector 339">
            <a:extLst>
              <a:ext uri="{FF2B5EF4-FFF2-40B4-BE49-F238E27FC236}">
                <a16:creationId xmlns:a16="http://schemas.microsoft.com/office/drawing/2014/main" id="{7A26B6F9-71FA-689B-C587-D315B813E187}"/>
              </a:ext>
            </a:extLst>
          </p:cNvPr>
          <p:cNvCxnSpPr>
            <a:cxnSpLocks/>
            <a:stCxn id="232" idx="0"/>
            <a:endCxn id="257" idx="2"/>
          </p:cNvCxnSpPr>
          <p:nvPr/>
        </p:nvCxnSpPr>
        <p:spPr>
          <a:xfrm flipV="1">
            <a:off x="4028239" y="3897710"/>
            <a:ext cx="144850" cy="130915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091" name="Curved Connector 2090">
            <a:extLst>
              <a:ext uri="{FF2B5EF4-FFF2-40B4-BE49-F238E27FC236}">
                <a16:creationId xmlns:a16="http://schemas.microsoft.com/office/drawing/2014/main" id="{CE205FE6-DD0C-BBEA-B003-DBB6B4974C43}"/>
              </a:ext>
            </a:extLst>
          </p:cNvPr>
          <p:cNvCxnSpPr>
            <a:cxnSpLocks/>
            <a:endCxn id="2074" idx="0"/>
          </p:cNvCxnSpPr>
          <p:nvPr/>
        </p:nvCxnSpPr>
        <p:spPr>
          <a:xfrm flipV="1">
            <a:off x="1143000" y="4833298"/>
            <a:ext cx="3854262" cy="405545"/>
          </a:xfrm>
          <a:prstGeom prst="curvedConnector4">
            <a:avLst>
              <a:gd name="adj1" fmla="val 46496"/>
              <a:gd name="adj2" fmla="val 156369"/>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6C7ED15C-1B20-5D1F-3C27-4C1D8311B9F4}"/>
              </a:ext>
            </a:extLst>
          </p:cNvPr>
          <p:cNvCxnSpPr>
            <a:cxnSpLocks/>
          </p:cNvCxnSpPr>
          <p:nvPr/>
        </p:nvCxnSpPr>
        <p:spPr>
          <a:xfrm flipV="1">
            <a:off x="7020166" y="1967518"/>
            <a:ext cx="132530" cy="2994138"/>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689C6CF9-E6B0-75A8-C75A-14F2E085B7C5}"/>
              </a:ext>
            </a:extLst>
          </p:cNvPr>
          <p:cNvCxnSpPr>
            <a:cxnSpLocks/>
            <a:stCxn id="309" idx="0"/>
          </p:cNvCxnSpPr>
          <p:nvPr/>
        </p:nvCxnSpPr>
        <p:spPr>
          <a:xfrm flipH="1" flipV="1">
            <a:off x="7149224" y="1999820"/>
            <a:ext cx="515074" cy="1138729"/>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64" name="Straight Connector 363">
            <a:extLst>
              <a:ext uri="{FF2B5EF4-FFF2-40B4-BE49-F238E27FC236}">
                <a16:creationId xmlns:a16="http://schemas.microsoft.com/office/drawing/2014/main" id="{298660C4-B74E-6FEC-E719-D3CDC6089F7C}"/>
              </a:ext>
            </a:extLst>
          </p:cNvPr>
          <p:cNvCxnSpPr>
            <a:cxnSpLocks/>
            <a:endCxn id="255" idx="2"/>
          </p:cNvCxnSpPr>
          <p:nvPr/>
        </p:nvCxnSpPr>
        <p:spPr>
          <a:xfrm flipV="1">
            <a:off x="7172566" y="2966174"/>
            <a:ext cx="1116376" cy="2147882"/>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367" name="Straight Connector 366">
            <a:extLst>
              <a:ext uri="{FF2B5EF4-FFF2-40B4-BE49-F238E27FC236}">
                <a16:creationId xmlns:a16="http://schemas.microsoft.com/office/drawing/2014/main" id="{72F6E971-E7E0-A128-6A5C-0684C0969000}"/>
              </a:ext>
            </a:extLst>
          </p:cNvPr>
          <p:cNvCxnSpPr>
            <a:cxnSpLocks/>
            <a:stCxn id="310" idx="2"/>
            <a:endCxn id="255" idx="2"/>
          </p:cNvCxnSpPr>
          <p:nvPr/>
        </p:nvCxnSpPr>
        <p:spPr>
          <a:xfrm flipV="1">
            <a:off x="6827817" y="2966174"/>
            <a:ext cx="1461125" cy="736343"/>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370" name="Straight Connector 369">
            <a:extLst>
              <a:ext uri="{FF2B5EF4-FFF2-40B4-BE49-F238E27FC236}">
                <a16:creationId xmlns:a16="http://schemas.microsoft.com/office/drawing/2014/main" id="{C8B4246F-0819-C582-BE31-4CE78715C5CC}"/>
              </a:ext>
            </a:extLst>
          </p:cNvPr>
          <p:cNvCxnSpPr>
            <a:cxnSpLocks/>
            <a:stCxn id="313" idx="0"/>
            <a:endCxn id="255" idx="2"/>
          </p:cNvCxnSpPr>
          <p:nvPr/>
        </p:nvCxnSpPr>
        <p:spPr>
          <a:xfrm flipH="1" flipV="1">
            <a:off x="8288942" y="2966174"/>
            <a:ext cx="1231548" cy="670341"/>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382" name="Straight Connector 381">
            <a:extLst>
              <a:ext uri="{FF2B5EF4-FFF2-40B4-BE49-F238E27FC236}">
                <a16:creationId xmlns:a16="http://schemas.microsoft.com/office/drawing/2014/main" id="{6344694B-1399-DD66-13CA-F970D9390822}"/>
              </a:ext>
            </a:extLst>
          </p:cNvPr>
          <p:cNvCxnSpPr>
            <a:cxnSpLocks/>
            <a:stCxn id="309" idx="2"/>
            <a:endCxn id="278" idx="0"/>
          </p:cNvCxnSpPr>
          <p:nvPr/>
        </p:nvCxnSpPr>
        <p:spPr>
          <a:xfrm>
            <a:off x="7664298" y="3653922"/>
            <a:ext cx="371449" cy="1032637"/>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87" name="Straight Connector 386">
            <a:extLst>
              <a:ext uri="{FF2B5EF4-FFF2-40B4-BE49-F238E27FC236}">
                <a16:creationId xmlns:a16="http://schemas.microsoft.com/office/drawing/2014/main" id="{D6982EB7-1E1C-05AA-6782-25C8BF817D66}"/>
              </a:ext>
            </a:extLst>
          </p:cNvPr>
          <p:cNvCxnSpPr>
            <a:cxnSpLocks/>
            <a:stCxn id="310" idx="2"/>
          </p:cNvCxnSpPr>
          <p:nvPr/>
        </p:nvCxnSpPr>
        <p:spPr>
          <a:xfrm flipH="1" flipV="1">
            <a:off x="6132448" y="3332494"/>
            <a:ext cx="695369" cy="370023"/>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62B9E917-361B-D1EA-F4A6-E3B44D5C7346}"/>
              </a:ext>
            </a:extLst>
          </p:cNvPr>
          <p:cNvCxnSpPr>
            <a:cxnSpLocks/>
          </p:cNvCxnSpPr>
          <p:nvPr/>
        </p:nvCxnSpPr>
        <p:spPr>
          <a:xfrm flipH="1">
            <a:off x="6132444" y="5292995"/>
            <a:ext cx="633654" cy="214769"/>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813E3786-917E-291A-9B6A-C1E925FC6B16}"/>
              </a:ext>
            </a:extLst>
          </p:cNvPr>
          <p:cNvCxnSpPr>
            <a:cxnSpLocks/>
            <a:stCxn id="278" idx="1"/>
          </p:cNvCxnSpPr>
          <p:nvPr/>
        </p:nvCxnSpPr>
        <p:spPr>
          <a:xfrm flipH="1">
            <a:off x="7184568" y="4802572"/>
            <a:ext cx="700422" cy="24441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1" name="Elbow Connector 300">
            <a:extLst>
              <a:ext uri="{FF2B5EF4-FFF2-40B4-BE49-F238E27FC236}">
                <a16:creationId xmlns:a16="http://schemas.microsoft.com/office/drawing/2014/main" id="{6B71758E-4985-ABBA-C5FF-CDECADD4B7B5}"/>
              </a:ext>
            </a:extLst>
          </p:cNvPr>
          <p:cNvCxnSpPr>
            <a:cxnSpLocks/>
            <a:stCxn id="309" idx="2"/>
            <a:endCxn id="308" idx="3"/>
          </p:cNvCxnSpPr>
          <p:nvPr/>
        </p:nvCxnSpPr>
        <p:spPr>
          <a:xfrm rot="5400000">
            <a:off x="6617293" y="4201327"/>
            <a:ext cx="1594410" cy="499600"/>
          </a:xfrm>
          <a:prstGeom prst="bentConnector2">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98" name="Straight Connector 397">
            <a:extLst>
              <a:ext uri="{FF2B5EF4-FFF2-40B4-BE49-F238E27FC236}">
                <a16:creationId xmlns:a16="http://schemas.microsoft.com/office/drawing/2014/main" id="{BA345584-D27C-8F9E-4724-FBB24AFD9C8D}"/>
              </a:ext>
            </a:extLst>
          </p:cNvPr>
          <p:cNvCxnSpPr>
            <a:cxnSpLocks/>
            <a:stCxn id="310" idx="2"/>
          </p:cNvCxnSpPr>
          <p:nvPr/>
        </p:nvCxnSpPr>
        <p:spPr>
          <a:xfrm flipH="1">
            <a:off x="6096003" y="3702517"/>
            <a:ext cx="731814" cy="257899"/>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318" name="Curved Connector 317">
            <a:extLst>
              <a:ext uri="{FF2B5EF4-FFF2-40B4-BE49-F238E27FC236}">
                <a16:creationId xmlns:a16="http://schemas.microsoft.com/office/drawing/2014/main" id="{2685B4E8-1192-3BD2-8BFF-6BAC1397DB2D}"/>
              </a:ext>
            </a:extLst>
          </p:cNvPr>
          <p:cNvCxnSpPr>
            <a:cxnSpLocks/>
            <a:endCxn id="2088" idx="1"/>
          </p:cNvCxnSpPr>
          <p:nvPr/>
        </p:nvCxnSpPr>
        <p:spPr>
          <a:xfrm rot="5400000">
            <a:off x="5145497" y="4524673"/>
            <a:ext cx="1546976" cy="377887"/>
          </a:xfrm>
          <a:prstGeom prst="curvedConnector4">
            <a:avLst>
              <a:gd name="adj1" fmla="val 33017"/>
              <a:gd name="adj2" fmla="val 160494"/>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09" name="Straight Connector 408">
            <a:extLst>
              <a:ext uri="{FF2B5EF4-FFF2-40B4-BE49-F238E27FC236}">
                <a16:creationId xmlns:a16="http://schemas.microsoft.com/office/drawing/2014/main" id="{38C718A5-46D5-04F2-317D-2166261C87C2}"/>
              </a:ext>
            </a:extLst>
          </p:cNvPr>
          <p:cNvCxnSpPr>
            <a:cxnSpLocks/>
            <a:stCxn id="302" idx="2"/>
            <a:endCxn id="279" idx="0"/>
          </p:cNvCxnSpPr>
          <p:nvPr/>
        </p:nvCxnSpPr>
        <p:spPr>
          <a:xfrm flipH="1">
            <a:off x="9093319" y="4142924"/>
            <a:ext cx="150757" cy="248943"/>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415" name="TextBox 414">
            <a:extLst>
              <a:ext uri="{FF2B5EF4-FFF2-40B4-BE49-F238E27FC236}">
                <a16:creationId xmlns:a16="http://schemas.microsoft.com/office/drawing/2014/main" id="{883BF2CF-F7AB-51D3-484A-FC01EC96527E}"/>
              </a:ext>
            </a:extLst>
          </p:cNvPr>
          <p:cNvSpPr txBox="1"/>
          <p:nvPr/>
        </p:nvSpPr>
        <p:spPr>
          <a:xfrm>
            <a:off x="6637996" y="979361"/>
            <a:ext cx="2530701" cy="369332"/>
          </a:xfrm>
          <a:prstGeom prst="rect">
            <a:avLst/>
          </a:prstGeom>
          <a:noFill/>
        </p:spPr>
        <p:txBody>
          <a:bodyPr wrap="square" rtlCol="0">
            <a:spAutoFit/>
          </a:bodyPr>
          <a:lstStyle/>
          <a:p>
            <a:pPr algn="ctr"/>
            <a:r>
              <a:rPr lang="en-US" dirty="0"/>
              <a:t>OpenSDWN Controller </a:t>
            </a:r>
          </a:p>
        </p:txBody>
      </p:sp>
      <p:sp>
        <p:nvSpPr>
          <p:cNvPr id="416" name="TextBox 415">
            <a:extLst>
              <a:ext uri="{FF2B5EF4-FFF2-40B4-BE49-F238E27FC236}">
                <a16:creationId xmlns:a16="http://schemas.microsoft.com/office/drawing/2014/main" id="{9B0041E0-F075-9206-AF11-989DCCA4DC4B}"/>
              </a:ext>
            </a:extLst>
          </p:cNvPr>
          <p:cNvSpPr txBox="1"/>
          <p:nvPr/>
        </p:nvSpPr>
        <p:spPr>
          <a:xfrm>
            <a:off x="5975520" y="1544301"/>
            <a:ext cx="1711215" cy="307777"/>
          </a:xfrm>
          <a:prstGeom prst="rect">
            <a:avLst/>
          </a:prstGeom>
          <a:noFill/>
        </p:spPr>
        <p:txBody>
          <a:bodyPr wrap="square" rtlCol="0">
            <a:spAutoFit/>
          </a:bodyPr>
          <a:lstStyle/>
          <a:p>
            <a:r>
              <a:rPr lang="en-US" sz="1400" dirty="0"/>
              <a:t>Middlebox Driver </a:t>
            </a:r>
          </a:p>
        </p:txBody>
      </p:sp>
      <p:sp>
        <p:nvSpPr>
          <p:cNvPr id="417" name="TextBox 416">
            <a:extLst>
              <a:ext uri="{FF2B5EF4-FFF2-40B4-BE49-F238E27FC236}">
                <a16:creationId xmlns:a16="http://schemas.microsoft.com/office/drawing/2014/main" id="{BEFB32F4-7750-31A4-9BFB-6633CE12BBE7}"/>
              </a:ext>
            </a:extLst>
          </p:cNvPr>
          <p:cNvSpPr txBox="1"/>
          <p:nvPr/>
        </p:nvSpPr>
        <p:spPr>
          <a:xfrm>
            <a:off x="7952412" y="1552693"/>
            <a:ext cx="1097337" cy="307777"/>
          </a:xfrm>
          <a:prstGeom prst="rect">
            <a:avLst/>
          </a:prstGeom>
          <a:noFill/>
        </p:spPr>
        <p:txBody>
          <a:bodyPr wrap="square" rtlCol="0">
            <a:spAutoFit/>
          </a:bodyPr>
          <a:lstStyle/>
          <a:p>
            <a:r>
              <a:rPr lang="en-US" sz="1400" dirty="0"/>
              <a:t>Radio Driver</a:t>
            </a:r>
          </a:p>
        </p:txBody>
      </p:sp>
      <p:cxnSp>
        <p:nvCxnSpPr>
          <p:cNvPr id="331" name="Straight Arrow Connector 330">
            <a:extLst>
              <a:ext uri="{FF2B5EF4-FFF2-40B4-BE49-F238E27FC236}">
                <a16:creationId xmlns:a16="http://schemas.microsoft.com/office/drawing/2014/main" id="{46512A66-9B2D-EC7E-B600-77CBF8F930AD}"/>
              </a:ext>
            </a:extLst>
          </p:cNvPr>
          <p:cNvCxnSpPr>
            <a:cxnSpLocks/>
          </p:cNvCxnSpPr>
          <p:nvPr/>
        </p:nvCxnSpPr>
        <p:spPr>
          <a:xfrm>
            <a:off x="8600949" y="5457039"/>
            <a:ext cx="716507"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37" name="Rectangle 336">
            <a:extLst>
              <a:ext uri="{FF2B5EF4-FFF2-40B4-BE49-F238E27FC236}">
                <a16:creationId xmlns:a16="http://schemas.microsoft.com/office/drawing/2014/main" id="{AD20F050-FB01-F786-AED5-5B77C0A2C2E0}"/>
              </a:ext>
            </a:extLst>
          </p:cNvPr>
          <p:cNvSpPr/>
          <p:nvPr/>
        </p:nvSpPr>
        <p:spPr>
          <a:xfrm>
            <a:off x="9301314" y="5304823"/>
            <a:ext cx="794065" cy="553998"/>
          </a:xfrm>
          <a:prstGeom prst="rect">
            <a:avLst/>
          </a:prstGeom>
        </p:spPr>
        <p:txBody>
          <a:bodyPr wrap="none">
            <a:spAutoFit/>
          </a:bodyPr>
          <a:lstStyle/>
          <a:p>
            <a:pPr algn="ctr"/>
            <a:r>
              <a:rPr lang="en-US" sz="1200" dirty="0"/>
              <a:t>Migration</a:t>
            </a:r>
          </a:p>
          <a:p>
            <a:pPr algn="ctr"/>
            <a:endParaRPr lang="en-US" dirty="0"/>
          </a:p>
        </p:txBody>
      </p:sp>
      <p:sp>
        <p:nvSpPr>
          <p:cNvPr id="426" name="TextBox 425">
            <a:extLst>
              <a:ext uri="{FF2B5EF4-FFF2-40B4-BE49-F238E27FC236}">
                <a16:creationId xmlns:a16="http://schemas.microsoft.com/office/drawing/2014/main" id="{92548F5E-86B0-1866-96B9-6F718F9BE320}"/>
              </a:ext>
            </a:extLst>
          </p:cNvPr>
          <p:cNvSpPr txBox="1"/>
          <p:nvPr/>
        </p:nvSpPr>
        <p:spPr>
          <a:xfrm>
            <a:off x="3096744" y="675404"/>
            <a:ext cx="1711215" cy="276999"/>
          </a:xfrm>
          <a:prstGeom prst="rect">
            <a:avLst/>
          </a:prstGeom>
          <a:noFill/>
        </p:spPr>
        <p:txBody>
          <a:bodyPr wrap="square" rtlCol="0">
            <a:spAutoFit/>
          </a:bodyPr>
          <a:lstStyle/>
          <a:p>
            <a:r>
              <a:rPr lang="en-US" sz="1200" b="1" dirty="0"/>
              <a:t>Application layer </a:t>
            </a:r>
          </a:p>
        </p:txBody>
      </p:sp>
      <p:sp>
        <p:nvSpPr>
          <p:cNvPr id="427" name="TextBox 426">
            <a:extLst>
              <a:ext uri="{FF2B5EF4-FFF2-40B4-BE49-F238E27FC236}">
                <a16:creationId xmlns:a16="http://schemas.microsoft.com/office/drawing/2014/main" id="{180FB1D7-ADE4-181C-DF12-427F82B16D5E}"/>
              </a:ext>
            </a:extLst>
          </p:cNvPr>
          <p:cNvSpPr txBox="1"/>
          <p:nvPr/>
        </p:nvSpPr>
        <p:spPr>
          <a:xfrm>
            <a:off x="4161109" y="2622923"/>
            <a:ext cx="1711215" cy="276999"/>
          </a:xfrm>
          <a:prstGeom prst="rect">
            <a:avLst/>
          </a:prstGeom>
          <a:noFill/>
        </p:spPr>
        <p:txBody>
          <a:bodyPr wrap="square" rtlCol="0">
            <a:spAutoFit/>
          </a:bodyPr>
          <a:lstStyle/>
          <a:p>
            <a:r>
              <a:rPr lang="en-US" sz="1200" b="1" dirty="0"/>
              <a:t> Controller  layer </a:t>
            </a:r>
          </a:p>
        </p:txBody>
      </p:sp>
      <p:sp>
        <p:nvSpPr>
          <p:cNvPr id="428" name="TextBox 427">
            <a:extLst>
              <a:ext uri="{FF2B5EF4-FFF2-40B4-BE49-F238E27FC236}">
                <a16:creationId xmlns:a16="http://schemas.microsoft.com/office/drawing/2014/main" id="{7B5073A2-7E42-4F4B-AD8F-82B742109671}"/>
              </a:ext>
            </a:extLst>
          </p:cNvPr>
          <p:cNvSpPr txBox="1"/>
          <p:nvPr/>
        </p:nvSpPr>
        <p:spPr>
          <a:xfrm>
            <a:off x="3895923" y="5956817"/>
            <a:ext cx="1711215" cy="276999"/>
          </a:xfrm>
          <a:prstGeom prst="rect">
            <a:avLst/>
          </a:prstGeom>
          <a:noFill/>
        </p:spPr>
        <p:txBody>
          <a:bodyPr wrap="square" rtlCol="0">
            <a:spAutoFit/>
          </a:bodyPr>
          <a:lstStyle/>
          <a:p>
            <a:r>
              <a:rPr lang="en-US" sz="1200" b="1" dirty="0" err="1"/>
              <a:t>Infrasturature</a:t>
            </a:r>
            <a:r>
              <a:rPr lang="en-US" sz="1200" b="1" dirty="0"/>
              <a:t> layer </a:t>
            </a:r>
          </a:p>
        </p:txBody>
      </p:sp>
      <p:cxnSp>
        <p:nvCxnSpPr>
          <p:cNvPr id="432" name="Curved Connector 431">
            <a:extLst>
              <a:ext uri="{FF2B5EF4-FFF2-40B4-BE49-F238E27FC236}">
                <a16:creationId xmlns:a16="http://schemas.microsoft.com/office/drawing/2014/main" id="{98BF769C-EB4A-6DAB-4BC3-8BF157C65F83}"/>
              </a:ext>
            </a:extLst>
          </p:cNvPr>
          <p:cNvCxnSpPr>
            <a:cxnSpLocks/>
            <a:endCxn id="2074" idx="2"/>
          </p:cNvCxnSpPr>
          <p:nvPr/>
        </p:nvCxnSpPr>
        <p:spPr>
          <a:xfrm>
            <a:off x="1295400" y="5391243"/>
            <a:ext cx="3701862" cy="166107"/>
          </a:xfrm>
          <a:prstGeom prst="curvedConnector4">
            <a:avLst>
              <a:gd name="adj1" fmla="val 39882"/>
              <a:gd name="adj2" fmla="val 237622"/>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436" name="TextBox 435">
            <a:extLst>
              <a:ext uri="{FF2B5EF4-FFF2-40B4-BE49-F238E27FC236}">
                <a16:creationId xmlns:a16="http://schemas.microsoft.com/office/drawing/2014/main" id="{633A572F-58A4-840E-C269-A1961FA9D153}"/>
              </a:ext>
            </a:extLst>
          </p:cNvPr>
          <p:cNvSpPr txBox="1"/>
          <p:nvPr/>
        </p:nvSpPr>
        <p:spPr>
          <a:xfrm>
            <a:off x="6608277" y="5946295"/>
            <a:ext cx="1192670" cy="230832"/>
          </a:xfrm>
          <a:prstGeom prst="rect">
            <a:avLst/>
          </a:prstGeom>
          <a:noFill/>
        </p:spPr>
        <p:txBody>
          <a:bodyPr wrap="square" rtlCol="0">
            <a:spAutoFit/>
          </a:bodyPr>
          <a:lstStyle/>
          <a:p>
            <a:r>
              <a:rPr lang="en-US" sz="900" dirty="0"/>
              <a:t>Physical AP 2</a:t>
            </a:r>
          </a:p>
        </p:txBody>
      </p:sp>
      <p:sp>
        <p:nvSpPr>
          <p:cNvPr id="437" name="TextBox 436">
            <a:extLst>
              <a:ext uri="{FF2B5EF4-FFF2-40B4-BE49-F238E27FC236}">
                <a16:creationId xmlns:a16="http://schemas.microsoft.com/office/drawing/2014/main" id="{3779DDBA-2374-C939-53F0-CB8DE94C4F16}"/>
              </a:ext>
            </a:extLst>
          </p:cNvPr>
          <p:cNvSpPr txBox="1"/>
          <p:nvPr/>
        </p:nvSpPr>
        <p:spPr>
          <a:xfrm>
            <a:off x="5764959" y="5932813"/>
            <a:ext cx="732879" cy="237945"/>
          </a:xfrm>
          <a:prstGeom prst="rect">
            <a:avLst/>
          </a:prstGeom>
          <a:noFill/>
        </p:spPr>
        <p:txBody>
          <a:bodyPr wrap="square" rtlCol="0">
            <a:spAutoFit/>
          </a:bodyPr>
          <a:lstStyle/>
          <a:p>
            <a:r>
              <a:rPr lang="en-US" sz="900" dirty="0"/>
              <a:t>VAP Bob</a:t>
            </a:r>
          </a:p>
        </p:txBody>
      </p:sp>
      <p:sp>
        <p:nvSpPr>
          <p:cNvPr id="438" name="TextBox 437">
            <a:extLst>
              <a:ext uri="{FF2B5EF4-FFF2-40B4-BE49-F238E27FC236}">
                <a16:creationId xmlns:a16="http://schemas.microsoft.com/office/drawing/2014/main" id="{D36C9DE7-523A-DE2A-6389-B7410911B8D1}"/>
              </a:ext>
            </a:extLst>
          </p:cNvPr>
          <p:cNvSpPr txBox="1"/>
          <p:nvPr/>
        </p:nvSpPr>
        <p:spPr>
          <a:xfrm>
            <a:off x="6339940" y="3867347"/>
            <a:ext cx="1192670" cy="230832"/>
          </a:xfrm>
          <a:prstGeom prst="rect">
            <a:avLst/>
          </a:prstGeom>
          <a:noFill/>
        </p:spPr>
        <p:txBody>
          <a:bodyPr wrap="square" rtlCol="0">
            <a:spAutoFit/>
          </a:bodyPr>
          <a:lstStyle/>
          <a:p>
            <a:r>
              <a:rPr lang="en-US" sz="900" dirty="0"/>
              <a:t>Physical AP 1</a:t>
            </a:r>
          </a:p>
        </p:txBody>
      </p:sp>
      <p:sp>
        <p:nvSpPr>
          <p:cNvPr id="439" name="TextBox 438">
            <a:extLst>
              <a:ext uri="{FF2B5EF4-FFF2-40B4-BE49-F238E27FC236}">
                <a16:creationId xmlns:a16="http://schemas.microsoft.com/office/drawing/2014/main" id="{FDB562C5-816C-4776-ADD1-C0A6B904620B}"/>
              </a:ext>
            </a:extLst>
          </p:cNvPr>
          <p:cNvSpPr txBox="1"/>
          <p:nvPr/>
        </p:nvSpPr>
        <p:spPr>
          <a:xfrm>
            <a:off x="5775685" y="3962228"/>
            <a:ext cx="732879" cy="237945"/>
          </a:xfrm>
          <a:prstGeom prst="rect">
            <a:avLst/>
          </a:prstGeom>
          <a:noFill/>
        </p:spPr>
        <p:txBody>
          <a:bodyPr wrap="square" rtlCol="0">
            <a:spAutoFit/>
          </a:bodyPr>
          <a:lstStyle/>
          <a:p>
            <a:r>
              <a:rPr lang="en-US" sz="900" dirty="0"/>
              <a:t>VAP Bob</a:t>
            </a:r>
          </a:p>
        </p:txBody>
      </p:sp>
      <p:sp>
        <p:nvSpPr>
          <p:cNvPr id="440" name="TextBox 439">
            <a:extLst>
              <a:ext uri="{FF2B5EF4-FFF2-40B4-BE49-F238E27FC236}">
                <a16:creationId xmlns:a16="http://schemas.microsoft.com/office/drawing/2014/main" id="{112E22B7-11A8-2A63-762E-41CF1E85E626}"/>
              </a:ext>
            </a:extLst>
          </p:cNvPr>
          <p:cNvSpPr txBox="1"/>
          <p:nvPr/>
        </p:nvSpPr>
        <p:spPr>
          <a:xfrm>
            <a:off x="5731908" y="2762270"/>
            <a:ext cx="732879" cy="237945"/>
          </a:xfrm>
          <a:prstGeom prst="rect">
            <a:avLst/>
          </a:prstGeom>
          <a:noFill/>
        </p:spPr>
        <p:txBody>
          <a:bodyPr wrap="square" rtlCol="0">
            <a:spAutoFit/>
          </a:bodyPr>
          <a:lstStyle/>
          <a:p>
            <a:r>
              <a:rPr lang="en-US" sz="900" dirty="0"/>
              <a:t>VAP May</a:t>
            </a:r>
          </a:p>
        </p:txBody>
      </p:sp>
      <p:sp>
        <p:nvSpPr>
          <p:cNvPr id="441" name="TextBox 440">
            <a:extLst>
              <a:ext uri="{FF2B5EF4-FFF2-40B4-BE49-F238E27FC236}">
                <a16:creationId xmlns:a16="http://schemas.microsoft.com/office/drawing/2014/main" id="{E192AFB5-3F9E-7F00-10DA-528547C1A1AE}"/>
              </a:ext>
            </a:extLst>
          </p:cNvPr>
          <p:cNvSpPr txBox="1"/>
          <p:nvPr/>
        </p:nvSpPr>
        <p:spPr>
          <a:xfrm>
            <a:off x="7832190" y="3597501"/>
            <a:ext cx="981892" cy="369332"/>
          </a:xfrm>
          <a:prstGeom prst="rect">
            <a:avLst/>
          </a:prstGeom>
          <a:noFill/>
        </p:spPr>
        <p:txBody>
          <a:bodyPr wrap="square" rtlCol="0">
            <a:spAutoFit/>
          </a:bodyPr>
          <a:lstStyle/>
          <a:p>
            <a:r>
              <a:rPr lang="en-US" sz="900" dirty="0"/>
              <a:t>Middlebox server</a:t>
            </a:r>
          </a:p>
        </p:txBody>
      </p:sp>
      <p:sp>
        <p:nvSpPr>
          <p:cNvPr id="99" name="TextBox 98">
            <a:extLst>
              <a:ext uri="{FF2B5EF4-FFF2-40B4-BE49-F238E27FC236}">
                <a16:creationId xmlns:a16="http://schemas.microsoft.com/office/drawing/2014/main" id="{B6FEA2DD-FBC9-D7BF-6743-CD027BAFA870}"/>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6</a:t>
            </a:r>
          </a:p>
        </p:txBody>
      </p:sp>
    </p:spTree>
    <p:extLst>
      <p:ext uri="{BB962C8B-B14F-4D97-AF65-F5344CB8AC3E}">
        <p14:creationId xmlns:p14="http://schemas.microsoft.com/office/powerpoint/2010/main" val="3396198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0417C2EE-11D4-4944-8192-5CE5CB4E9DA1}"/>
              </a:ext>
            </a:extLst>
          </p:cNvPr>
          <p:cNvSpPr/>
          <p:nvPr/>
        </p:nvSpPr>
        <p:spPr>
          <a:xfrm>
            <a:off x="2904286" y="1875755"/>
            <a:ext cx="1857829" cy="1480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5" name="Oval 4">
            <a:extLst>
              <a:ext uri="{FF2B5EF4-FFF2-40B4-BE49-F238E27FC236}">
                <a16:creationId xmlns:a16="http://schemas.microsoft.com/office/drawing/2014/main" id="{13FE1C1E-40C4-4448-8548-7919108CCFDB}"/>
              </a:ext>
            </a:extLst>
          </p:cNvPr>
          <p:cNvSpPr/>
          <p:nvPr/>
        </p:nvSpPr>
        <p:spPr>
          <a:xfrm>
            <a:off x="3070867" y="4881541"/>
            <a:ext cx="1857829" cy="1480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EASY</a:t>
            </a:r>
          </a:p>
          <a:p>
            <a:pPr algn="ctr"/>
            <a:r>
              <a:rPr lang="en-CA" sz="1400" dirty="0"/>
              <a:t>MANAGEMENT</a:t>
            </a:r>
            <a:endParaRPr lang="en-FK" sz="1400" dirty="0"/>
          </a:p>
        </p:txBody>
      </p:sp>
      <p:sp>
        <p:nvSpPr>
          <p:cNvPr id="10" name="Arrow: Curved Left 9">
            <a:extLst>
              <a:ext uri="{FF2B5EF4-FFF2-40B4-BE49-F238E27FC236}">
                <a16:creationId xmlns:a16="http://schemas.microsoft.com/office/drawing/2014/main" id="{1FE8CB1D-C705-4991-9EEB-73286AAC7097}"/>
              </a:ext>
            </a:extLst>
          </p:cNvPr>
          <p:cNvSpPr/>
          <p:nvPr/>
        </p:nvSpPr>
        <p:spPr>
          <a:xfrm flipH="1" flipV="1">
            <a:off x="1051185" y="2380650"/>
            <a:ext cx="1655095" cy="3465046"/>
          </a:xfrm>
          <a:prstGeom prst="curvedLeftArrow">
            <a:avLst/>
          </a:prstGeom>
          <a:solidFill>
            <a:schemeClr val="bg1"/>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dirty="0">
              <a:solidFill>
                <a:schemeClr val="tx1"/>
              </a:solidFill>
            </a:endParaRPr>
          </a:p>
        </p:txBody>
      </p:sp>
      <p:sp>
        <p:nvSpPr>
          <p:cNvPr id="13" name="Arrow: Curved Left 12">
            <a:extLst>
              <a:ext uri="{FF2B5EF4-FFF2-40B4-BE49-F238E27FC236}">
                <a16:creationId xmlns:a16="http://schemas.microsoft.com/office/drawing/2014/main" id="{3DC46805-0013-4CFD-89BD-F13D0150ED3C}"/>
              </a:ext>
            </a:extLst>
          </p:cNvPr>
          <p:cNvSpPr/>
          <p:nvPr/>
        </p:nvSpPr>
        <p:spPr>
          <a:xfrm>
            <a:off x="9666470" y="2615982"/>
            <a:ext cx="1655095" cy="3465046"/>
          </a:xfrm>
          <a:custGeom>
            <a:avLst/>
            <a:gdLst>
              <a:gd name="connsiteX0" fmla="*/ 0 w 465379"/>
              <a:gd name="connsiteY0" fmla="*/ 733608 h 849953"/>
              <a:gd name="connsiteX1" fmla="*/ 116345 w 465379"/>
              <a:gd name="connsiteY1" fmla="*/ 606540 h 849953"/>
              <a:gd name="connsiteX2" fmla="*/ 116345 w 465379"/>
              <a:gd name="connsiteY2" fmla="*/ 664712 h 849953"/>
              <a:gd name="connsiteX3" fmla="*/ 458423 w 465379"/>
              <a:gd name="connsiteY3" fmla="*/ 395890 h 849953"/>
              <a:gd name="connsiteX4" fmla="*/ 116345 w 465379"/>
              <a:gd name="connsiteY4" fmla="*/ 781056 h 849953"/>
              <a:gd name="connsiteX5" fmla="*/ 116345 w 465379"/>
              <a:gd name="connsiteY5" fmla="*/ 839229 h 849953"/>
              <a:gd name="connsiteX6" fmla="*/ 0 w 465379"/>
              <a:gd name="connsiteY6" fmla="*/ 733608 h 849953"/>
              <a:gd name="connsiteX0" fmla="*/ 465379 w 465379"/>
              <a:gd name="connsiteY0" fmla="*/ 454063 h 849953"/>
              <a:gd name="connsiteX1" fmla="*/ 0 w 465379"/>
              <a:gd name="connsiteY1" fmla="*/ 116345 h 849953"/>
              <a:gd name="connsiteX2" fmla="*/ 0 w 465379"/>
              <a:gd name="connsiteY2" fmla="*/ 0 h 849953"/>
              <a:gd name="connsiteX3" fmla="*/ 465379 w 465379"/>
              <a:gd name="connsiteY3" fmla="*/ 337718 h 849953"/>
              <a:gd name="connsiteX4" fmla="*/ 465379 w 465379"/>
              <a:gd name="connsiteY4" fmla="*/ 454063 h 849953"/>
              <a:gd name="connsiteX0" fmla="*/ 465379 w 465379"/>
              <a:gd name="connsiteY0" fmla="*/ 454063 h 849953"/>
              <a:gd name="connsiteX1" fmla="*/ 0 w 465379"/>
              <a:gd name="connsiteY1" fmla="*/ 116345 h 849953"/>
              <a:gd name="connsiteX2" fmla="*/ 0 w 465379"/>
              <a:gd name="connsiteY2" fmla="*/ 0 h 849953"/>
              <a:gd name="connsiteX3" fmla="*/ 465379 w 465379"/>
              <a:gd name="connsiteY3" fmla="*/ 337718 h 849953"/>
              <a:gd name="connsiteX4" fmla="*/ 465379 w 465379"/>
              <a:gd name="connsiteY4" fmla="*/ 454063 h 849953"/>
              <a:gd name="connsiteX5" fmla="*/ 116345 w 465379"/>
              <a:gd name="connsiteY5" fmla="*/ 781057 h 849953"/>
              <a:gd name="connsiteX6" fmla="*/ 116345 w 465379"/>
              <a:gd name="connsiteY6" fmla="*/ 839229 h 849953"/>
              <a:gd name="connsiteX7" fmla="*/ 0 w 465379"/>
              <a:gd name="connsiteY7" fmla="*/ 733608 h 849953"/>
              <a:gd name="connsiteX8" fmla="*/ 116345 w 465379"/>
              <a:gd name="connsiteY8" fmla="*/ 606540 h 849953"/>
              <a:gd name="connsiteX9" fmla="*/ 116345 w 465379"/>
              <a:gd name="connsiteY9" fmla="*/ 664712 h 849953"/>
              <a:gd name="connsiteX10" fmla="*/ 458423 w 465379"/>
              <a:gd name="connsiteY10" fmla="*/ 395890 h 849953"/>
              <a:gd name="connsiteX0" fmla="*/ 0 w 465439"/>
              <a:gd name="connsiteY0" fmla="*/ 733608 h 839229"/>
              <a:gd name="connsiteX1" fmla="*/ 116345 w 465439"/>
              <a:gd name="connsiteY1" fmla="*/ 606540 h 839229"/>
              <a:gd name="connsiteX2" fmla="*/ 116345 w 465439"/>
              <a:gd name="connsiteY2" fmla="*/ 664712 h 839229"/>
              <a:gd name="connsiteX3" fmla="*/ 458423 w 465439"/>
              <a:gd name="connsiteY3" fmla="*/ 395890 h 839229"/>
              <a:gd name="connsiteX4" fmla="*/ 116345 w 465439"/>
              <a:gd name="connsiteY4" fmla="*/ 781056 h 839229"/>
              <a:gd name="connsiteX5" fmla="*/ 116345 w 465439"/>
              <a:gd name="connsiteY5" fmla="*/ 839229 h 839229"/>
              <a:gd name="connsiteX6" fmla="*/ 0 w 465439"/>
              <a:gd name="connsiteY6" fmla="*/ 733608 h 839229"/>
              <a:gd name="connsiteX0" fmla="*/ 465379 w 465439"/>
              <a:gd name="connsiteY0" fmla="*/ 454063 h 839229"/>
              <a:gd name="connsiteX1" fmla="*/ 0 w 465439"/>
              <a:gd name="connsiteY1" fmla="*/ 116345 h 839229"/>
              <a:gd name="connsiteX2" fmla="*/ 0 w 465439"/>
              <a:gd name="connsiteY2" fmla="*/ 0 h 839229"/>
              <a:gd name="connsiteX3" fmla="*/ 465379 w 465439"/>
              <a:gd name="connsiteY3" fmla="*/ 337718 h 839229"/>
              <a:gd name="connsiteX4" fmla="*/ 465379 w 465439"/>
              <a:gd name="connsiteY4" fmla="*/ 454063 h 839229"/>
              <a:gd name="connsiteX0" fmla="*/ 465379 w 465439"/>
              <a:gd name="connsiteY0" fmla="*/ 454063 h 839229"/>
              <a:gd name="connsiteX1" fmla="*/ 0 w 465439"/>
              <a:gd name="connsiteY1" fmla="*/ 116345 h 839229"/>
              <a:gd name="connsiteX2" fmla="*/ 0 w 465439"/>
              <a:gd name="connsiteY2" fmla="*/ 0 h 839229"/>
              <a:gd name="connsiteX3" fmla="*/ 465379 w 465439"/>
              <a:gd name="connsiteY3" fmla="*/ 337718 h 839229"/>
              <a:gd name="connsiteX4" fmla="*/ 465379 w 465439"/>
              <a:gd name="connsiteY4" fmla="*/ 454063 h 839229"/>
              <a:gd name="connsiteX5" fmla="*/ 116345 w 465439"/>
              <a:gd name="connsiteY5" fmla="*/ 781057 h 839229"/>
              <a:gd name="connsiteX6" fmla="*/ 116345 w 465439"/>
              <a:gd name="connsiteY6" fmla="*/ 839229 h 839229"/>
              <a:gd name="connsiteX7" fmla="*/ 0 w 465439"/>
              <a:gd name="connsiteY7" fmla="*/ 733608 h 839229"/>
              <a:gd name="connsiteX8" fmla="*/ 116345 w 465439"/>
              <a:gd name="connsiteY8" fmla="*/ 606540 h 839229"/>
              <a:gd name="connsiteX9" fmla="*/ 116345 w 465439"/>
              <a:gd name="connsiteY9" fmla="*/ 664712 h 839229"/>
              <a:gd name="connsiteX10" fmla="*/ 458423 w 465439"/>
              <a:gd name="connsiteY10" fmla="*/ 395890 h 839229"/>
              <a:gd name="connsiteX11" fmla="*/ 465379 w 465439"/>
              <a:gd name="connsiteY11" fmla="*/ 454063 h 839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5439" h="839229" stroke="0" extrusionOk="0">
                <a:moveTo>
                  <a:pt x="0" y="733608"/>
                </a:moveTo>
                <a:lnTo>
                  <a:pt x="116345" y="606540"/>
                </a:lnTo>
                <a:lnTo>
                  <a:pt x="116345" y="664712"/>
                </a:lnTo>
                <a:cubicBezTo>
                  <a:pt x="293181" y="631578"/>
                  <a:pt x="426964" y="526445"/>
                  <a:pt x="458423" y="395890"/>
                </a:cubicBezTo>
                <a:cubicBezTo>
                  <a:pt x="500225" y="569365"/>
                  <a:pt x="351316" y="737030"/>
                  <a:pt x="116345" y="781056"/>
                </a:cubicBezTo>
                <a:lnTo>
                  <a:pt x="116345" y="839229"/>
                </a:lnTo>
                <a:lnTo>
                  <a:pt x="0" y="733608"/>
                </a:lnTo>
                <a:close/>
              </a:path>
              <a:path w="465439" h="839229" fill="darkenLess" stroke="0" extrusionOk="0">
                <a:moveTo>
                  <a:pt x="465379" y="454063"/>
                </a:moveTo>
                <a:cubicBezTo>
                  <a:pt x="465379" y="267546"/>
                  <a:pt x="257022" y="116345"/>
                  <a:pt x="0" y="116345"/>
                </a:cubicBezTo>
                <a:lnTo>
                  <a:pt x="0" y="0"/>
                </a:lnTo>
                <a:cubicBezTo>
                  <a:pt x="257022" y="0"/>
                  <a:pt x="465379" y="151201"/>
                  <a:pt x="465379" y="337718"/>
                </a:cubicBezTo>
                <a:lnTo>
                  <a:pt x="465379" y="454063"/>
                </a:lnTo>
                <a:close/>
              </a:path>
              <a:path w="465439" h="839229" fill="none" extrusionOk="0">
                <a:moveTo>
                  <a:pt x="465379" y="454063"/>
                </a:moveTo>
                <a:cubicBezTo>
                  <a:pt x="465379" y="267546"/>
                  <a:pt x="257022" y="116345"/>
                  <a:pt x="0" y="116345"/>
                </a:cubicBezTo>
                <a:lnTo>
                  <a:pt x="0" y="0"/>
                </a:lnTo>
                <a:cubicBezTo>
                  <a:pt x="257022" y="0"/>
                  <a:pt x="465379" y="151201"/>
                  <a:pt x="465379" y="337718"/>
                </a:cubicBezTo>
                <a:lnTo>
                  <a:pt x="465379" y="454063"/>
                </a:lnTo>
                <a:cubicBezTo>
                  <a:pt x="465379" y="608062"/>
                  <a:pt x="321818" y="742557"/>
                  <a:pt x="116345" y="781057"/>
                </a:cubicBezTo>
                <a:lnTo>
                  <a:pt x="116345" y="839229"/>
                </a:lnTo>
                <a:lnTo>
                  <a:pt x="0" y="733608"/>
                </a:lnTo>
                <a:lnTo>
                  <a:pt x="116345" y="606540"/>
                </a:lnTo>
                <a:lnTo>
                  <a:pt x="116345" y="664712"/>
                </a:lnTo>
                <a:cubicBezTo>
                  <a:pt x="293181" y="631578"/>
                  <a:pt x="426964" y="526445"/>
                  <a:pt x="458423" y="395890"/>
                </a:cubicBezTo>
                <a:lnTo>
                  <a:pt x="465379" y="454063"/>
                </a:lnTo>
                <a:close/>
              </a:path>
            </a:pathLst>
          </a:custGeom>
          <a:solidFill>
            <a:schemeClr val="bg1"/>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dirty="0">
              <a:solidFill>
                <a:schemeClr val="tx1"/>
              </a:solidFill>
            </a:endParaRPr>
          </a:p>
        </p:txBody>
      </p:sp>
      <p:sp>
        <p:nvSpPr>
          <p:cNvPr id="22" name="Oval 21">
            <a:extLst>
              <a:ext uri="{FF2B5EF4-FFF2-40B4-BE49-F238E27FC236}">
                <a16:creationId xmlns:a16="http://schemas.microsoft.com/office/drawing/2014/main" id="{14ABD2A6-781D-4924-AB51-25E79A7A1727}"/>
              </a:ext>
            </a:extLst>
          </p:cNvPr>
          <p:cNvSpPr/>
          <p:nvPr/>
        </p:nvSpPr>
        <p:spPr>
          <a:xfrm>
            <a:off x="7479876" y="4881541"/>
            <a:ext cx="1857829" cy="1480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CENTRALISED CONTROL</a:t>
            </a:r>
            <a:endParaRPr lang="en-FK" sz="1600" dirty="0"/>
          </a:p>
        </p:txBody>
      </p:sp>
      <p:sp>
        <p:nvSpPr>
          <p:cNvPr id="23" name="Oval 22">
            <a:extLst>
              <a:ext uri="{FF2B5EF4-FFF2-40B4-BE49-F238E27FC236}">
                <a16:creationId xmlns:a16="http://schemas.microsoft.com/office/drawing/2014/main" id="{3B981F5D-099D-4C13-9C3D-8BA43A8922BE}"/>
              </a:ext>
            </a:extLst>
          </p:cNvPr>
          <p:cNvSpPr/>
          <p:nvPr/>
        </p:nvSpPr>
        <p:spPr>
          <a:xfrm>
            <a:off x="7593863" y="1875753"/>
            <a:ext cx="1857829" cy="1480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AUTO CONFIGURATION &amp;</a:t>
            </a:r>
            <a:r>
              <a:rPr lang="en-CA" dirty="0"/>
              <a:t> </a:t>
            </a:r>
          </a:p>
          <a:p>
            <a:pPr algn="ctr"/>
            <a:r>
              <a:rPr lang="en-CA" sz="1400" dirty="0"/>
              <a:t>AGILITY</a:t>
            </a:r>
            <a:r>
              <a:rPr lang="en-CA" dirty="0"/>
              <a:t> </a:t>
            </a:r>
            <a:endParaRPr lang="en-FK" dirty="0"/>
          </a:p>
        </p:txBody>
      </p:sp>
      <p:sp>
        <p:nvSpPr>
          <p:cNvPr id="28" name="Oval 27">
            <a:extLst>
              <a:ext uri="{FF2B5EF4-FFF2-40B4-BE49-F238E27FC236}">
                <a16:creationId xmlns:a16="http://schemas.microsoft.com/office/drawing/2014/main" id="{AEDA92E5-3749-40E8-A64C-C374EF1EE4FC}"/>
              </a:ext>
            </a:extLst>
          </p:cNvPr>
          <p:cNvSpPr/>
          <p:nvPr/>
        </p:nvSpPr>
        <p:spPr>
          <a:xfrm>
            <a:off x="5257460" y="2868048"/>
            <a:ext cx="1857829" cy="1480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29" name="Arrow: Left 28">
            <a:extLst>
              <a:ext uri="{FF2B5EF4-FFF2-40B4-BE49-F238E27FC236}">
                <a16:creationId xmlns:a16="http://schemas.microsoft.com/office/drawing/2014/main" id="{A77A996C-D0A4-4A5C-A10F-8C601DEF9704}"/>
              </a:ext>
            </a:extLst>
          </p:cNvPr>
          <p:cNvSpPr/>
          <p:nvPr/>
        </p:nvSpPr>
        <p:spPr>
          <a:xfrm>
            <a:off x="5519206" y="5621769"/>
            <a:ext cx="1465326" cy="130802"/>
          </a:xfrm>
          <a:prstGeom prst="lef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cxnSp>
        <p:nvCxnSpPr>
          <p:cNvPr id="31" name="Straight Arrow Connector 30">
            <a:extLst>
              <a:ext uri="{FF2B5EF4-FFF2-40B4-BE49-F238E27FC236}">
                <a16:creationId xmlns:a16="http://schemas.microsoft.com/office/drawing/2014/main" id="{6FA882FF-CCEB-4309-B86D-99208966E8A3}"/>
              </a:ext>
            </a:extLst>
          </p:cNvPr>
          <p:cNvCxnSpPr>
            <a:cxnSpLocks/>
          </p:cNvCxnSpPr>
          <p:nvPr/>
        </p:nvCxnSpPr>
        <p:spPr>
          <a:xfrm flipV="1">
            <a:off x="4280452" y="4134678"/>
            <a:ext cx="1012831" cy="847570"/>
          </a:xfrm>
          <a:prstGeom prst="straightConnector1">
            <a:avLst/>
          </a:prstGeom>
          <a:ln w="38100">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C5FC396-6E3A-44B9-8E21-F1F2A72E33FB}"/>
              </a:ext>
            </a:extLst>
          </p:cNvPr>
          <p:cNvCxnSpPr>
            <a:cxnSpLocks/>
          </p:cNvCxnSpPr>
          <p:nvPr/>
        </p:nvCxnSpPr>
        <p:spPr>
          <a:xfrm>
            <a:off x="6096000" y="1875754"/>
            <a:ext cx="0" cy="840942"/>
          </a:xfrm>
          <a:prstGeom prst="straightConnector1">
            <a:avLst/>
          </a:prstGeom>
          <a:ln w="38100">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8EED377-7548-499C-B781-577A1A9A6CDD}"/>
              </a:ext>
            </a:extLst>
          </p:cNvPr>
          <p:cNvCxnSpPr>
            <a:cxnSpLocks/>
          </p:cNvCxnSpPr>
          <p:nvPr/>
        </p:nvCxnSpPr>
        <p:spPr>
          <a:xfrm>
            <a:off x="4576734" y="3135654"/>
            <a:ext cx="585541" cy="289596"/>
          </a:xfrm>
          <a:prstGeom prst="straightConnector1">
            <a:avLst/>
          </a:prstGeom>
          <a:ln w="38100">
            <a:tailEnd type="triangle"/>
          </a:ln>
          <a:effectLst>
            <a:outerShdw blurRad="50800" dist="38100" dir="2700000" algn="tl" rotWithShape="0">
              <a:prstClr val="black">
                <a:alpha val="40000"/>
              </a:prstClr>
            </a:out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16B9DB-71EC-46F8-8982-593E91D0543E}"/>
              </a:ext>
            </a:extLst>
          </p:cNvPr>
          <p:cNvCxnSpPr/>
          <p:nvPr/>
        </p:nvCxnSpPr>
        <p:spPr>
          <a:xfrm flipH="1" flipV="1">
            <a:off x="7115289" y="4134678"/>
            <a:ext cx="957148" cy="746863"/>
          </a:xfrm>
          <a:prstGeom prst="straightConnector1">
            <a:avLst/>
          </a:prstGeom>
          <a:ln w="38100">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52C10BB-038E-49CC-B528-DFD767921F3B}"/>
              </a:ext>
            </a:extLst>
          </p:cNvPr>
          <p:cNvCxnSpPr>
            <a:cxnSpLocks/>
          </p:cNvCxnSpPr>
          <p:nvPr/>
        </p:nvCxnSpPr>
        <p:spPr>
          <a:xfrm flipH="1">
            <a:off x="7223761" y="3055766"/>
            <a:ext cx="495344" cy="361220"/>
          </a:xfrm>
          <a:prstGeom prst="straightConnector1">
            <a:avLst/>
          </a:prstGeom>
          <a:ln w="38100">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ABD6FA5-1720-4172-BA75-02D066211BCE}"/>
              </a:ext>
            </a:extLst>
          </p:cNvPr>
          <p:cNvSpPr txBox="1"/>
          <p:nvPr/>
        </p:nvSpPr>
        <p:spPr>
          <a:xfrm>
            <a:off x="5350150" y="3393943"/>
            <a:ext cx="1672448" cy="369332"/>
          </a:xfrm>
          <a:prstGeom prst="rect">
            <a:avLst/>
          </a:prstGeom>
          <a:noFill/>
        </p:spPr>
        <p:txBody>
          <a:bodyPr wrap="square" rtlCol="0">
            <a:spAutoFit/>
          </a:bodyPr>
          <a:lstStyle/>
          <a:p>
            <a:pPr algn="ctr"/>
            <a:r>
              <a:rPr lang="en-CA" dirty="0">
                <a:solidFill>
                  <a:schemeClr val="bg1"/>
                </a:solidFill>
              </a:rPr>
              <a:t>Benefits of SDN</a:t>
            </a:r>
            <a:endParaRPr lang="en-FK" dirty="0">
              <a:solidFill>
                <a:schemeClr val="bg1"/>
              </a:solidFill>
            </a:endParaRPr>
          </a:p>
        </p:txBody>
      </p:sp>
      <p:sp>
        <p:nvSpPr>
          <p:cNvPr id="49" name="TextBox 48">
            <a:extLst>
              <a:ext uri="{FF2B5EF4-FFF2-40B4-BE49-F238E27FC236}">
                <a16:creationId xmlns:a16="http://schemas.microsoft.com/office/drawing/2014/main" id="{AC404C95-4888-4B17-A5AF-62CE01E8FB1D}"/>
              </a:ext>
            </a:extLst>
          </p:cNvPr>
          <p:cNvSpPr txBox="1"/>
          <p:nvPr/>
        </p:nvSpPr>
        <p:spPr>
          <a:xfrm>
            <a:off x="5830957" y="901148"/>
            <a:ext cx="265043" cy="369332"/>
          </a:xfrm>
          <a:prstGeom prst="rect">
            <a:avLst/>
          </a:prstGeom>
          <a:noFill/>
        </p:spPr>
        <p:txBody>
          <a:bodyPr wrap="square" rtlCol="0">
            <a:spAutoFit/>
          </a:bodyPr>
          <a:lstStyle/>
          <a:p>
            <a:endParaRPr lang="en-FK" dirty="0"/>
          </a:p>
        </p:txBody>
      </p:sp>
      <p:sp>
        <p:nvSpPr>
          <p:cNvPr id="50" name="TextBox 49">
            <a:extLst>
              <a:ext uri="{FF2B5EF4-FFF2-40B4-BE49-F238E27FC236}">
                <a16:creationId xmlns:a16="http://schemas.microsoft.com/office/drawing/2014/main" id="{875A34E4-BD84-4EB8-B984-DC6AE9EE1FAA}"/>
              </a:ext>
            </a:extLst>
          </p:cNvPr>
          <p:cNvSpPr txBox="1"/>
          <p:nvPr/>
        </p:nvSpPr>
        <p:spPr>
          <a:xfrm>
            <a:off x="2899015" y="2380650"/>
            <a:ext cx="1857829" cy="369332"/>
          </a:xfrm>
          <a:prstGeom prst="rect">
            <a:avLst/>
          </a:prstGeom>
          <a:noFill/>
        </p:spPr>
        <p:txBody>
          <a:bodyPr wrap="square" rtlCol="0">
            <a:spAutoFit/>
          </a:bodyPr>
          <a:lstStyle/>
          <a:p>
            <a:pPr algn="ctr"/>
            <a:r>
              <a:rPr lang="en-CA" dirty="0">
                <a:solidFill>
                  <a:schemeClr val="bg1"/>
                </a:solidFill>
              </a:rPr>
              <a:t>COST EFFECTIVE</a:t>
            </a:r>
            <a:endParaRPr lang="en-FK" dirty="0">
              <a:solidFill>
                <a:schemeClr val="bg1"/>
              </a:solidFill>
            </a:endParaRPr>
          </a:p>
        </p:txBody>
      </p:sp>
      <p:pic>
        <p:nvPicPr>
          <p:cNvPr id="52" name="Picture 51">
            <a:extLst>
              <a:ext uri="{FF2B5EF4-FFF2-40B4-BE49-F238E27FC236}">
                <a16:creationId xmlns:a16="http://schemas.microsoft.com/office/drawing/2014/main" id="{FAE6DFE8-221C-4AD6-A05B-00E1559FF853}"/>
              </a:ext>
            </a:extLst>
          </p:cNvPr>
          <p:cNvPicPr>
            <a:picLocks noChangeAspect="1"/>
          </p:cNvPicPr>
          <p:nvPr/>
        </p:nvPicPr>
        <p:blipFill>
          <a:blip r:embed="rId2"/>
          <a:stretch>
            <a:fillRect/>
          </a:stretch>
        </p:blipFill>
        <p:spPr>
          <a:xfrm>
            <a:off x="4198239" y="650014"/>
            <a:ext cx="3800475" cy="1219200"/>
          </a:xfrm>
          <a:prstGeom prst="rect">
            <a:avLst/>
          </a:prstGeom>
        </p:spPr>
      </p:pic>
      <p:cxnSp>
        <p:nvCxnSpPr>
          <p:cNvPr id="19" name="Elbow Connector 18">
            <a:extLst>
              <a:ext uri="{FF2B5EF4-FFF2-40B4-BE49-F238E27FC236}">
                <a16:creationId xmlns:a16="http://schemas.microsoft.com/office/drawing/2014/main" id="{BF8C9384-33CB-51E2-9B86-FE40E8F8E6DC}"/>
              </a:ext>
            </a:extLst>
          </p:cNvPr>
          <p:cNvCxnSpPr>
            <a:cxnSpLocks/>
          </p:cNvCxnSpPr>
          <p:nvPr/>
        </p:nvCxnSpPr>
        <p:spPr>
          <a:xfrm rot="5400000">
            <a:off x="8984401" y="5146718"/>
            <a:ext cx="715388" cy="618999"/>
          </a:xfrm>
          <a:prstGeom prst="bentConnector3">
            <a:avLst>
              <a:gd name="adj1" fmla="val -173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a:extLst>
              <a:ext uri="{FF2B5EF4-FFF2-40B4-BE49-F238E27FC236}">
                <a16:creationId xmlns:a16="http://schemas.microsoft.com/office/drawing/2014/main" id="{69B8AB64-88E6-9FF2-0083-9043E2279EA2}"/>
              </a:ext>
            </a:extLst>
          </p:cNvPr>
          <p:cNvCxnSpPr>
            <a:cxnSpLocks/>
          </p:cNvCxnSpPr>
          <p:nvPr/>
        </p:nvCxnSpPr>
        <p:spPr>
          <a:xfrm rot="5400000">
            <a:off x="9136801" y="5299118"/>
            <a:ext cx="715388" cy="618999"/>
          </a:xfrm>
          <a:prstGeom prst="bentConnector3">
            <a:avLst>
              <a:gd name="adj1" fmla="val -1736"/>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BCCCF54-BE0C-0EF4-5B41-9010BCC15DF0}"/>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7</a:t>
            </a:r>
          </a:p>
        </p:txBody>
      </p:sp>
    </p:spTree>
    <p:extLst>
      <p:ext uri="{BB962C8B-B14F-4D97-AF65-F5344CB8AC3E}">
        <p14:creationId xmlns:p14="http://schemas.microsoft.com/office/powerpoint/2010/main" val="3460261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35" name="Straight Connector 3134">
            <a:extLst>
              <a:ext uri="{FF2B5EF4-FFF2-40B4-BE49-F238E27FC236}">
                <a16:creationId xmlns:a16="http://schemas.microsoft.com/office/drawing/2014/main" id="{32D41FDD-E912-4AA4-9239-9AB5FC4D2C65}"/>
              </a:ext>
            </a:extLst>
          </p:cNvPr>
          <p:cNvCxnSpPr>
            <a:cxnSpLocks/>
          </p:cNvCxnSpPr>
          <p:nvPr/>
        </p:nvCxnSpPr>
        <p:spPr>
          <a:xfrm>
            <a:off x="1817914" y="1065914"/>
            <a:ext cx="7432103" cy="47269"/>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A780DA8-CA9B-4E35-9EE0-C2AC38652D9B}"/>
              </a:ext>
            </a:extLst>
          </p:cNvPr>
          <p:cNvCxnSpPr>
            <a:cxnSpLocks/>
          </p:cNvCxnSpPr>
          <p:nvPr/>
        </p:nvCxnSpPr>
        <p:spPr>
          <a:xfrm>
            <a:off x="1664431" y="3652240"/>
            <a:ext cx="7623896" cy="16135"/>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sp>
        <p:nvSpPr>
          <p:cNvPr id="101" name="Oval 100">
            <a:extLst>
              <a:ext uri="{FF2B5EF4-FFF2-40B4-BE49-F238E27FC236}">
                <a16:creationId xmlns:a16="http://schemas.microsoft.com/office/drawing/2014/main" id="{CD1469F4-8E97-47DE-9448-6783E796AC7A}"/>
              </a:ext>
            </a:extLst>
          </p:cNvPr>
          <p:cNvSpPr/>
          <p:nvPr/>
        </p:nvSpPr>
        <p:spPr>
          <a:xfrm>
            <a:off x="2369355" y="1113183"/>
            <a:ext cx="5674715" cy="2521469"/>
          </a:xfrm>
          <a:prstGeom prst="ellipse">
            <a:avLst/>
          </a:prstGeom>
          <a:noFill/>
          <a:ln w="3175">
            <a:prstDash val="lgDashDotDot"/>
            <a:extLst>
              <a:ext uri="{C807C97D-BFC1-408E-A445-0C87EB9F89A2}">
                <ask:lineSketchStyleProps xmlns:ask="http://schemas.microsoft.com/office/drawing/2018/sketchyshapes" xmlns="" sd="1219033472">
                  <a:custGeom>
                    <a:avLst/>
                    <a:gdLst>
                      <a:gd name="connsiteX0" fmla="*/ 0 w 6257810"/>
                      <a:gd name="connsiteY0" fmla="*/ 1260735 h 2521469"/>
                      <a:gd name="connsiteX1" fmla="*/ 3128905 w 6257810"/>
                      <a:gd name="connsiteY1" fmla="*/ 0 h 2521469"/>
                      <a:gd name="connsiteX2" fmla="*/ 6257810 w 6257810"/>
                      <a:gd name="connsiteY2" fmla="*/ 1260735 h 2521469"/>
                      <a:gd name="connsiteX3" fmla="*/ 3128905 w 6257810"/>
                      <a:gd name="connsiteY3" fmla="*/ 2521470 h 2521469"/>
                      <a:gd name="connsiteX4" fmla="*/ 0 w 6257810"/>
                      <a:gd name="connsiteY4" fmla="*/ 1260735 h 2521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7810" h="2521469" extrusionOk="0">
                        <a:moveTo>
                          <a:pt x="0" y="1260735"/>
                        </a:moveTo>
                        <a:cubicBezTo>
                          <a:pt x="-75036" y="518166"/>
                          <a:pt x="1122749" y="104379"/>
                          <a:pt x="3128905" y="0"/>
                        </a:cubicBezTo>
                        <a:cubicBezTo>
                          <a:pt x="4882226" y="5321"/>
                          <a:pt x="6080730" y="570081"/>
                          <a:pt x="6257810" y="1260735"/>
                        </a:cubicBezTo>
                        <a:cubicBezTo>
                          <a:pt x="6186763" y="2026402"/>
                          <a:pt x="4786188" y="2912607"/>
                          <a:pt x="3128905" y="2521470"/>
                        </a:cubicBezTo>
                        <a:cubicBezTo>
                          <a:pt x="1327715" y="2481452"/>
                          <a:pt x="58664" y="1985050"/>
                          <a:pt x="0" y="1260735"/>
                        </a:cubicBezTo>
                        <a:close/>
                      </a:path>
                    </a:pathLst>
                  </a:custGeom>
                  <ask:type>
                    <ask:lineSketchNon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FK" dirty="0"/>
          </a:p>
        </p:txBody>
      </p:sp>
      <p:sp>
        <p:nvSpPr>
          <p:cNvPr id="102" name="Oval 101">
            <a:extLst>
              <a:ext uri="{FF2B5EF4-FFF2-40B4-BE49-F238E27FC236}">
                <a16:creationId xmlns:a16="http://schemas.microsoft.com/office/drawing/2014/main" id="{E5F36E87-D1A8-4802-996F-29E3EF553AB7}"/>
              </a:ext>
            </a:extLst>
          </p:cNvPr>
          <p:cNvSpPr/>
          <p:nvPr/>
        </p:nvSpPr>
        <p:spPr>
          <a:xfrm>
            <a:off x="4130554" y="4941818"/>
            <a:ext cx="2593664" cy="1223044"/>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FK"/>
          </a:p>
        </p:txBody>
      </p:sp>
      <p:sp>
        <p:nvSpPr>
          <p:cNvPr id="103" name="Oval 102">
            <a:extLst>
              <a:ext uri="{FF2B5EF4-FFF2-40B4-BE49-F238E27FC236}">
                <a16:creationId xmlns:a16="http://schemas.microsoft.com/office/drawing/2014/main" id="{65B65D8D-90AC-4B49-AE44-ACD38037E84F}"/>
              </a:ext>
            </a:extLst>
          </p:cNvPr>
          <p:cNvSpPr/>
          <p:nvPr/>
        </p:nvSpPr>
        <p:spPr>
          <a:xfrm>
            <a:off x="2406460" y="1153837"/>
            <a:ext cx="5741652" cy="24984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a:solidFill>
                  <a:schemeClr val="tx1"/>
                </a:solidFill>
              </a:rPr>
              <a:t>…………</a:t>
            </a:r>
            <a:endParaRPr lang="en-FK" dirty="0">
              <a:solidFill>
                <a:schemeClr val="tx1"/>
              </a:solidFill>
            </a:endParaRPr>
          </a:p>
        </p:txBody>
      </p:sp>
      <p:sp>
        <p:nvSpPr>
          <p:cNvPr id="104" name="Cylinder 103">
            <a:extLst>
              <a:ext uri="{FF2B5EF4-FFF2-40B4-BE49-F238E27FC236}">
                <a16:creationId xmlns:a16="http://schemas.microsoft.com/office/drawing/2014/main" id="{6CA43914-6CDD-445A-AFBD-6888C06DC431}"/>
              </a:ext>
            </a:extLst>
          </p:cNvPr>
          <p:cNvSpPr/>
          <p:nvPr/>
        </p:nvSpPr>
        <p:spPr>
          <a:xfrm>
            <a:off x="3328293" y="1555824"/>
            <a:ext cx="475612" cy="51788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105" name="Cylinder 104">
            <a:extLst>
              <a:ext uri="{FF2B5EF4-FFF2-40B4-BE49-F238E27FC236}">
                <a16:creationId xmlns:a16="http://schemas.microsoft.com/office/drawing/2014/main" id="{AB082710-6748-40A7-A23D-AD943A1C9226}"/>
              </a:ext>
            </a:extLst>
          </p:cNvPr>
          <p:cNvSpPr/>
          <p:nvPr/>
        </p:nvSpPr>
        <p:spPr>
          <a:xfrm>
            <a:off x="3135205" y="1466975"/>
            <a:ext cx="436046" cy="57329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solidFill>
                  <a:schemeClr val="tx1"/>
                </a:solidFill>
              </a:rPr>
              <a:t>PCE</a:t>
            </a:r>
            <a:endParaRPr lang="en-FK" sz="1050" dirty="0">
              <a:solidFill>
                <a:schemeClr val="tx1"/>
              </a:solidFill>
            </a:endParaRPr>
          </a:p>
        </p:txBody>
      </p:sp>
      <p:sp>
        <p:nvSpPr>
          <p:cNvPr id="106" name="TextBox 105">
            <a:extLst>
              <a:ext uri="{FF2B5EF4-FFF2-40B4-BE49-F238E27FC236}">
                <a16:creationId xmlns:a16="http://schemas.microsoft.com/office/drawing/2014/main" id="{D1E5D56D-26DF-4DFB-8717-B1DEB6F93F65}"/>
              </a:ext>
            </a:extLst>
          </p:cNvPr>
          <p:cNvSpPr txBox="1"/>
          <p:nvPr/>
        </p:nvSpPr>
        <p:spPr>
          <a:xfrm>
            <a:off x="5889484" y="425221"/>
            <a:ext cx="1258332" cy="253916"/>
          </a:xfrm>
          <a:prstGeom prst="rect">
            <a:avLst/>
          </a:prstGeom>
          <a:solidFill>
            <a:schemeClr val="accent4">
              <a:lumMod val="60000"/>
              <a:lumOff val="40000"/>
            </a:schemeClr>
          </a:solidFill>
        </p:spPr>
        <p:txBody>
          <a:bodyPr wrap="square" rtlCol="0">
            <a:spAutoFit/>
          </a:bodyPr>
          <a:lstStyle/>
          <a:p>
            <a:r>
              <a:rPr lang="en-CA" sz="1050" dirty="0"/>
              <a:t>SDN ORCHESTATOR</a:t>
            </a:r>
            <a:endParaRPr lang="en-FK" sz="1050" dirty="0"/>
          </a:p>
        </p:txBody>
      </p:sp>
      <p:sp>
        <p:nvSpPr>
          <p:cNvPr id="108" name="Cloud 107">
            <a:extLst>
              <a:ext uri="{FF2B5EF4-FFF2-40B4-BE49-F238E27FC236}">
                <a16:creationId xmlns:a16="http://schemas.microsoft.com/office/drawing/2014/main" id="{6AC510DC-7E73-40D0-A92D-444025573CE0}"/>
              </a:ext>
            </a:extLst>
          </p:cNvPr>
          <p:cNvSpPr/>
          <p:nvPr/>
        </p:nvSpPr>
        <p:spPr>
          <a:xfrm>
            <a:off x="3250317" y="2307318"/>
            <a:ext cx="1570336" cy="820887"/>
          </a:xfrm>
          <a:prstGeom prst="cloud">
            <a:avLst/>
          </a:prstGeom>
          <a:solidFill>
            <a:schemeClr val="accent5"/>
          </a:solid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solidFill>
                  <a:schemeClr val="tx1"/>
                </a:solidFill>
              </a:rPr>
              <a:t>SDN CONTROLLER </a:t>
            </a:r>
            <a:endParaRPr lang="en-FK" sz="1050" dirty="0">
              <a:solidFill>
                <a:schemeClr val="tx1"/>
              </a:solidFill>
            </a:endParaRPr>
          </a:p>
        </p:txBody>
      </p:sp>
      <p:sp>
        <p:nvSpPr>
          <p:cNvPr id="110" name="TextBox 109">
            <a:extLst>
              <a:ext uri="{FF2B5EF4-FFF2-40B4-BE49-F238E27FC236}">
                <a16:creationId xmlns:a16="http://schemas.microsoft.com/office/drawing/2014/main" id="{4CD36954-444C-4F02-A1CE-B92D0A7E356B}"/>
              </a:ext>
            </a:extLst>
          </p:cNvPr>
          <p:cNvSpPr txBox="1"/>
          <p:nvPr/>
        </p:nvSpPr>
        <p:spPr>
          <a:xfrm>
            <a:off x="4753551" y="6338560"/>
            <a:ext cx="2034851" cy="276999"/>
          </a:xfrm>
          <a:prstGeom prst="rect">
            <a:avLst/>
          </a:prstGeom>
          <a:noFill/>
        </p:spPr>
        <p:txBody>
          <a:bodyPr wrap="square" rtlCol="0">
            <a:spAutoFit/>
          </a:bodyPr>
          <a:lstStyle/>
          <a:p>
            <a:r>
              <a:rPr lang="en-CA" sz="1200" dirty="0"/>
              <a:t>Network elements</a:t>
            </a:r>
            <a:endParaRPr lang="en-FK" sz="1200" dirty="0"/>
          </a:p>
        </p:txBody>
      </p:sp>
      <p:sp>
        <p:nvSpPr>
          <p:cNvPr id="114" name="TextBox 113">
            <a:extLst>
              <a:ext uri="{FF2B5EF4-FFF2-40B4-BE49-F238E27FC236}">
                <a16:creationId xmlns:a16="http://schemas.microsoft.com/office/drawing/2014/main" id="{E8309F88-5393-4739-B93B-086BC14F4F2C}"/>
              </a:ext>
            </a:extLst>
          </p:cNvPr>
          <p:cNvSpPr txBox="1"/>
          <p:nvPr/>
        </p:nvSpPr>
        <p:spPr>
          <a:xfrm>
            <a:off x="2609343" y="4102316"/>
            <a:ext cx="1406734" cy="246221"/>
          </a:xfrm>
          <a:prstGeom prst="rect">
            <a:avLst/>
          </a:prstGeom>
          <a:noFill/>
        </p:spPr>
        <p:txBody>
          <a:bodyPr wrap="square" rtlCol="0">
            <a:spAutoFit/>
          </a:bodyPr>
          <a:lstStyle/>
          <a:p>
            <a:r>
              <a:rPr lang="en-CA" sz="1000" dirty="0">
                <a:solidFill>
                  <a:schemeClr val="accent4"/>
                </a:solidFill>
              </a:rPr>
              <a:t>OPENFLOW  SWITCH</a:t>
            </a:r>
            <a:r>
              <a:rPr lang="en-CA" sz="1000" dirty="0"/>
              <a:t> </a:t>
            </a:r>
            <a:endParaRPr lang="en-FK" sz="1000" dirty="0"/>
          </a:p>
        </p:txBody>
      </p:sp>
      <p:sp>
        <p:nvSpPr>
          <p:cNvPr id="122" name="TextBox 121">
            <a:extLst>
              <a:ext uri="{FF2B5EF4-FFF2-40B4-BE49-F238E27FC236}">
                <a16:creationId xmlns:a16="http://schemas.microsoft.com/office/drawing/2014/main" id="{1B12C44A-0983-4E6B-8172-B48A6009426F}"/>
              </a:ext>
            </a:extLst>
          </p:cNvPr>
          <p:cNvSpPr txBox="1"/>
          <p:nvPr/>
        </p:nvSpPr>
        <p:spPr>
          <a:xfrm rot="5400000">
            <a:off x="306543" y="526493"/>
            <a:ext cx="1130893" cy="415498"/>
          </a:xfrm>
          <a:prstGeom prst="rect">
            <a:avLst/>
          </a:prstGeom>
          <a:solidFill>
            <a:schemeClr val="accent1"/>
          </a:solidFill>
        </p:spPr>
        <p:txBody>
          <a:bodyPr wrap="square" rtlCol="0">
            <a:spAutoFit/>
          </a:bodyPr>
          <a:lstStyle/>
          <a:p>
            <a:pPr algn="ctr"/>
            <a:r>
              <a:rPr lang="en-CA" sz="1050" dirty="0">
                <a:solidFill>
                  <a:schemeClr val="bg1"/>
                </a:solidFill>
              </a:rPr>
              <a:t>ORCHESTRATION  PLANE</a:t>
            </a:r>
            <a:endParaRPr lang="en-FK" sz="1050" dirty="0">
              <a:solidFill>
                <a:schemeClr val="bg1"/>
              </a:solidFill>
            </a:endParaRPr>
          </a:p>
        </p:txBody>
      </p:sp>
      <p:sp>
        <p:nvSpPr>
          <p:cNvPr id="123" name="TextBox 122">
            <a:extLst>
              <a:ext uri="{FF2B5EF4-FFF2-40B4-BE49-F238E27FC236}">
                <a16:creationId xmlns:a16="http://schemas.microsoft.com/office/drawing/2014/main" id="{2E7FA6BE-8DF5-46E5-97C0-A2A74358E4B0}"/>
              </a:ext>
            </a:extLst>
          </p:cNvPr>
          <p:cNvSpPr txBox="1"/>
          <p:nvPr/>
        </p:nvSpPr>
        <p:spPr>
          <a:xfrm rot="5400000">
            <a:off x="-171528" y="2247063"/>
            <a:ext cx="2037319" cy="311949"/>
          </a:xfrm>
          <a:prstGeom prst="rect">
            <a:avLst/>
          </a:prstGeom>
          <a:solidFill>
            <a:schemeClr val="accent1"/>
          </a:solidFill>
        </p:spPr>
        <p:txBody>
          <a:bodyPr wrap="square" rtlCol="0">
            <a:spAutoFit/>
          </a:bodyPr>
          <a:lstStyle/>
          <a:p>
            <a:r>
              <a:rPr lang="en-CA" sz="1400" dirty="0">
                <a:solidFill>
                  <a:schemeClr val="bg1"/>
                </a:solidFill>
              </a:rPr>
              <a:t>CONTROL  PLANE</a:t>
            </a:r>
            <a:endParaRPr lang="en-FK" sz="1400" dirty="0">
              <a:solidFill>
                <a:schemeClr val="bg1"/>
              </a:solidFill>
            </a:endParaRPr>
          </a:p>
        </p:txBody>
      </p:sp>
      <p:sp>
        <p:nvSpPr>
          <p:cNvPr id="124" name="TextBox 123">
            <a:extLst>
              <a:ext uri="{FF2B5EF4-FFF2-40B4-BE49-F238E27FC236}">
                <a16:creationId xmlns:a16="http://schemas.microsoft.com/office/drawing/2014/main" id="{E8BA9D62-8F00-45A1-9EE7-ED9AB75DFB77}"/>
              </a:ext>
            </a:extLst>
          </p:cNvPr>
          <p:cNvSpPr txBox="1"/>
          <p:nvPr/>
        </p:nvSpPr>
        <p:spPr>
          <a:xfrm rot="5400000">
            <a:off x="-218185" y="4888226"/>
            <a:ext cx="2163354" cy="307709"/>
          </a:xfrm>
          <a:prstGeom prst="rect">
            <a:avLst/>
          </a:prstGeom>
          <a:solidFill>
            <a:schemeClr val="accent1"/>
          </a:solidFill>
        </p:spPr>
        <p:txBody>
          <a:bodyPr wrap="square" rtlCol="0">
            <a:spAutoFit/>
          </a:bodyPr>
          <a:lstStyle/>
          <a:p>
            <a:pPr algn="ctr"/>
            <a:r>
              <a:rPr lang="en-CA" sz="1400" dirty="0">
                <a:solidFill>
                  <a:schemeClr val="bg1"/>
                </a:solidFill>
              </a:rPr>
              <a:t>DATA  PLANE</a:t>
            </a:r>
            <a:endParaRPr lang="en-FK" sz="1400" dirty="0">
              <a:solidFill>
                <a:schemeClr val="bg1"/>
              </a:solidFill>
            </a:endParaRPr>
          </a:p>
        </p:txBody>
      </p:sp>
      <p:sp>
        <p:nvSpPr>
          <p:cNvPr id="125" name="Cube 124">
            <a:extLst>
              <a:ext uri="{FF2B5EF4-FFF2-40B4-BE49-F238E27FC236}">
                <a16:creationId xmlns:a16="http://schemas.microsoft.com/office/drawing/2014/main" id="{986A21D7-09F7-477F-A313-F5162BE5D6D8}"/>
              </a:ext>
            </a:extLst>
          </p:cNvPr>
          <p:cNvSpPr/>
          <p:nvPr/>
        </p:nvSpPr>
        <p:spPr>
          <a:xfrm>
            <a:off x="4876519" y="47121"/>
            <a:ext cx="755655" cy="110659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pic>
        <p:nvPicPr>
          <p:cNvPr id="126" name="Picture 10" descr="Person Icon">
            <a:extLst>
              <a:ext uri="{FF2B5EF4-FFF2-40B4-BE49-F238E27FC236}">
                <a16:creationId xmlns:a16="http://schemas.microsoft.com/office/drawing/2014/main" id="{EA33E662-D3E0-4D63-A7D4-805916B1C9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7109" y="600716"/>
            <a:ext cx="461506" cy="331501"/>
          </a:xfrm>
          <a:prstGeom prst="rect">
            <a:avLst/>
          </a:prstGeom>
          <a:noFill/>
          <a:extLst>
            <a:ext uri="{909E8E84-426E-40DD-AFC4-6F175D3DCCD1}">
              <a14:hiddenFill xmlns:a14="http://schemas.microsoft.com/office/drawing/2010/main">
                <a:solidFill>
                  <a:srgbClr val="FFFFFF"/>
                </a:solidFill>
              </a14:hiddenFill>
            </a:ext>
          </a:extLst>
        </p:spPr>
      </p:pic>
      <p:sp>
        <p:nvSpPr>
          <p:cNvPr id="127" name="Cloud 126">
            <a:extLst>
              <a:ext uri="{FF2B5EF4-FFF2-40B4-BE49-F238E27FC236}">
                <a16:creationId xmlns:a16="http://schemas.microsoft.com/office/drawing/2014/main" id="{AFB393D4-6D6B-409A-8115-EE64725C792B}"/>
              </a:ext>
            </a:extLst>
          </p:cNvPr>
          <p:cNvSpPr/>
          <p:nvPr/>
        </p:nvSpPr>
        <p:spPr>
          <a:xfrm>
            <a:off x="5516422" y="2256687"/>
            <a:ext cx="1629699" cy="890427"/>
          </a:xfrm>
          <a:prstGeom prst="cloud">
            <a:avLst/>
          </a:prstGeom>
          <a:solidFill>
            <a:schemeClr val="accent5"/>
          </a:solid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solidFill>
                  <a:schemeClr val="tx1"/>
                </a:solidFill>
              </a:rPr>
              <a:t>SDN CONTROLLER</a:t>
            </a:r>
            <a:endParaRPr lang="en-FK" sz="1050" dirty="0">
              <a:solidFill>
                <a:schemeClr val="tx1"/>
              </a:solidFill>
            </a:endParaRPr>
          </a:p>
        </p:txBody>
      </p:sp>
      <p:cxnSp>
        <p:nvCxnSpPr>
          <p:cNvPr id="139" name="Straight Arrow Connector 138">
            <a:extLst>
              <a:ext uri="{FF2B5EF4-FFF2-40B4-BE49-F238E27FC236}">
                <a16:creationId xmlns:a16="http://schemas.microsoft.com/office/drawing/2014/main" id="{41D05BBD-36C4-4870-AAA6-EC7506E6F749}"/>
              </a:ext>
            </a:extLst>
          </p:cNvPr>
          <p:cNvCxnSpPr>
            <a:cxnSpLocks/>
            <a:stCxn id="125" idx="3"/>
            <a:endCxn id="108" idx="3"/>
          </p:cNvCxnSpPr>
          <p:nvPr/>
        </p:nvCxnSpPr>
        <p:spPr>
          <a:xfrm flipH="1">
            <a:off x="4035485" y="1153714"/>
            <a:ext cx="1124405" cy="120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74495D98-9C5B-4E0B-BA8C-AB21BDD2C060}"/>
              </a:ext>
            </a:extLst>
          </p:cNvPr>
          <p:cNvCxnSpPr>
            <a:cxnSpLocks/>
          </p:cNvCxnSpPr>
          <p:nvPr/>
        </p:nvCxnSpPr>
        <p:spPr>
          <a:xfrm>
            <a:off x="5137862" y="1135818"/>
            <a:ext cx="1266230" cy="110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BA76404D-0383-456D-A5AE-4BE5AA6156FD}"/>
              </a:ext>
            </a:extLst>
          </p:cNvPr>
          <p:cNvSpPr txBox="1"/>
          <p:nvPr/>
        </p:nvSpPr>
        <p:spPr>
          <a:xfrm>
            <a:off x="3487142" y="1587553"/>
            <a:ext cx="482241" cy="369332"/>
          </a:xfrm>
          <a:prstGeom prst="rect">
            <a:avLst/>
          </a:prstGeom>
          <a:noFill/>
        </p:spPr>
        <p:txBody>
          <a:bodyPr wrap="square" rtlCol="0">
            <a:spAutoFit/>
          </a:bodyPr>
          <a:lstStyle/>
          <a:p>
            <a:r>
              <a:rPr lang="en-CA" sz="1050" dirty="0"/>
              <a:t>DB</a:t>
            </a:r>
            <a:r>
              <a:rPr lang="en-CA" dirty="0"/>
              <a:t> </a:t>
            </a:r>
            <a:endParaRPr lang="en-FK" dirty="0"/>
          </a:p>
        </p:txBody>
      </p:sp>
      <p:cxnSp>
        <p:nvCxnSpPr>
          <p:cNvPr id="149" name="Straight Arrow Connector 148">
            <a:extLst>
              <a:ext uri="{FF2B5EF4-FFF2-40B4-BE49-F238E27FC236}">
                <a16:creationId xmlns:a16="http://schemas.microsoft.com/office/drawing/2014/main" id="{82927DC9-3834-4C12-82FA-43615FAD365D}"/>
              </a:ext>
            </a:extLst>
          </p:cNvPr>
          <p:cNvCxnSpPr>
            <a:cxnSpLocks/>
          </p:cNvCxnSpPr>
          <p:nvPr/>
        </p:nvCxnSpPr>
        <p:spPr>
          <a:xfrm flipV="1">
            <a:off x="3875112" y="871262"/>
            <a:ext cx="1031170" cy="7161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2" name="Right Brace 151">
            <a:extLst>
              <a:ext uri="{FF2B5EF4-FFF2-40B4-BE49-F238E27FC236}">
                <a16:creationId xmlns:a16="http://schemas.microsoft.com/office/drawing/2014/main" id="{AC7D1331-A79E-47E3-B2DC-F9E06F20E047}"/>
              </a:ext>
            </a:extLst>
          </p:cNvPr>
          <p:cNvSpPr/>
          <p:nvPr/>
        </p:nvSpPr>
        <p:spPr>
          <a:xfrm rot="5400000">
            <a:off x="5164138" y="4792676"/>
            <a:ext cx="643829" cy="244793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FK"/>
          </a:p>
        </p:txBody>
      </p:sp>
      <p:sp>
        <p:nvSpPr>
          <p:cNvPr id="14" name="TextBox 13">
            <a:extLst>
              <a:ext uri="{FF2B5EF4-FFF2-40B4-BE49-F238E27FC236}">
                <a16:creationId xmlns:a16="http://schemas.microsoft.com/office/drawing/2014/main" id="{DF50EEA7-23F1-4112-B049-EB250DA38E0F}"/>
              </a:ext>
            </a:extLst>
          </p:cNvPr>
          <p:cNvSpPr txBox="1"/>
          <p:nvPr/>
        </p:nvSpPr>
        <p:spPr>
          <a:xfrm>
            <a:off x="2995359" y="3674896"/>
            <a:ext cx="1088723" cy="276999"/>
          </a:xfrm>
          <a:prstGeom prst="rect">
            <a:avLst/>
          </a:prstGeom>
          <a:noFill/>
        </p:spPr>
        <p:txBody>
          <a:bodyPr wrap="square" rtlCol="0">
            <a:spAutoFit/>
          </a:bodyPr>
          <a:lstStyle/>
          <a:p>
            <a:r>
              <a:rPr lang="en-CA" sz="1200" dirty="0"/>
              <a:t>host 1</a:t>
            </a:r>
            <a:endParaRPr lang="en-FK" sz="4400" dirty="0"/>
          </a:p>
        </p:txBody>
      </p:sp>
      <p:sp>
        <p:nvSpPr>
          <p:cNvPr id="98" name="TextBox 97">
            <a:extLst>
              <a:ext uri="{FF2B5EF4-FFF2-40B4-BE49-F238E27FC236}">
                <a16:creationId xmlns:a16="http://schemas.microsoft.com/office/drawing/2014/main" id="{96D73785-5052-49DD-954E-C91B3653F03E}"/>
              </a:ext>
            </a:extLst>
          </p:cNvPr>
          <p:cNvSpPr txBox="1"/>
          <p:nvPr/>
        </p:nvSpPr>
        <p:spPr>
          <a:xfrm>
            <a:off x="2627478" y="3275071"/>
            <a:ext cx="795740" cy="369332"/>
          </a:xfrm>
          <a:prstGeom prst="rect">
            <a:avLst/>
          </a:prstGeom>
          <a:noFill/>
        </p:spPr>
        <p:txBody>
          <a:bodyPr wrap="square" rtlCol="0">
            <a:spAutoFit/>
          </a:bodyPr>
          <a:lstStyle/>
          <a:p>
            <a:r>
              <a:rPr lang="en-CA" dirty="0">
                <a:solidFill>
                  <a:srgbClr val="7030A0"/>
                </a:solidFill>
              </a:rPr>
              <a:t>REST</a:t>
            </a:r>
            <a:endParaRPr lang="en-FK" dirty="0">
              <a:solidFill>
                <a:srgbClr val="7030A0"/>
              </a:solidFill>
            </a:endParaRPr>
          </a:p>
        </p:txBody>
      </p:sp>
      <p:sp>
        <p:nvSpPr>
          <p:cNvPr id="70" name="TextBox 69">
            <a:extLst>
              <a:ext uri="{FF2B5EF4-FFF2-40B4-BE49-F238E27FC236}">
                <a16:creationId xmlns:a16="http://schemas.microsoft.com/office/drawing/2014/main" id="{16015637-7059-42B6-95ED-35D0CBD7F7FE}"/>
              </a:ext>
            </a:extLst>
          </p:cNvPr>
          <p:cNvSpPr txBox="1"/>
          <p:nvPr/>
        </p:nvSpPr>
        <p:spPr>
          <a:xfrm>
            <a:off x="7728196" y="3238882"/>
            <a:ext cx="825421" cy="369332"/>
          </a:xfrm>
          <a:prstGeom prst="rect">
            <a:avLst/>
          </a:prstGeom>
          <a:noFill/>
        </p:spPr>
        <p:txBody>
          <a:bodyPr wrap="square">
            <a:spAutoFit/>
          </a:bodyPr>
          <a:lstStyle/>
          <a:p>
            <a:r>
              <a:rPr lang="en-CA" dirty="0">
                <a:solidFill>
                  <a:srgbClr val="7030A0"/>
                </a:solidFill>
              </a:rPr>
              <a:t>REST</a:t>
            </a:r>
            <a:endParaRPr lang="en-FK" dirty="0">
              <a:solidFill>
                <a:srgbClr val="7030A0"/>
              </a:solidFill>
            </a:endParaRPr>
          </a:p>
        </p:txBody>
      </p:sp>
      <p:sp>
        <p:nvSpPr>
          <p:cNvPr id="71" name="TextBox 70">
            <a:extLst>
              <a:ext uri="{FF2B5EF4-FFF2-40B4-BE49-F238E27FC236}">
                <a16:creationId xmlns:a16="http://schemas.microsoft.com/office/drawing/2014/main" id="{719F8D18-144D-4A0D-9DEA-BB81036751F5}"/>
              </a:ext>
            </a:extLst>
          </p:cNvPr>
          <p:cNvSpPr txBox="1"/>
          <p:nvPr/>
        </p:nvSpPr>
        <p:spPr>
          <a:xfrm>
            <a:off x="4957405" y="3172693"/>
            <a:ext cx="795740" cy="369332"/>
          </a:xfrm>
          <a:prstGeom prst="rect">
            <a:avLst/>
          </a:prstGeom>
          <a:noFill/>
        </p:spPr>
        <p:txBody>
          <a:bodyPr wrap="square" rtlCol="0">
            <a:spAutoFit/>
          </a:bodyPr>
          <a:lstStyle/>
          <a:p>
            <a:r>
              <a:rPr lang="en-CA" dirty="0">
                <a:solidFill>
                  <a:srgbClr val="7030A0"/>
                </a:solidFill>
              </a:rPr>
              <a:t>PCEP</a:t>
            </a:r>
            <a:endParaRPr lang="en-FK" dirty="0">
              <a:solidFill>
                <a:srgbClr val="7030A0"/>
              </a:solidFill>
            </a:endParaRPr>
          </a:p>
        </p:txBody>
      </p:sp>
      <p:cxnSp>
        <p:nvCxnSpPr>
          <p:cNvPr id="46" name="Straight Connector 45">
            <a:extLst>
              <a:ext uri="{FF2B5EF4-FFF2-40B4-BE49-F238E27FC236}">
                <a16:creationId xmlns:a16="http://schemas.microsoft.com/office/drawing/2014/main" id="{B4C00F50-5F9C-5F6D-1E09-637D29C21637}"/>
              </a:ext>
            </a:extLst>
          </p:cNvPr>
          <p:cNvCxnSpPr>
            <a:cxnSpLocks/>
          </p:cNvCxnSpPr>
          <p:nvPr/>
        </p:nvCxnSpPr>
        <p:spPr>
          <a:xfrm>
            <a:off x="1621201" y="4729180"/>
            <a:ext cx="7623896" cy="0"/>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sp>
        <p:nvSpPr>
          <p:cNvPr id="50" name="Cloud 49">
            <a:extLst>
              <a:ext uri="{FF2B5EF4-FFF2-40B4-BE49-F238E27FC236}">
                <a16:creationId xmlns:a16="http://schemas.microsoft.com/office/drawing/2014/main" id="{B5FB5A35-AAF6-5F7A-E0C7-F589C1D5D974}"/>
              </a:ext>
            </a:extLst>
          </p:cNvPr>
          <p:cNvSpPr/>
          <p:nvPr/>
        </p:nvSpPr>
        <p:spPr>
          <a:xfrm>
            <a:off x="7025773" y="4796202"/>
            <a:ext cx="1637953" cy="981663"/>
          </a:xfrm>
          <a:prstGeom prst="cloud">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7" name="Picture 22" descr="Download Wireless Router Computer Icons Wi-fi Computer Network - Cisco  Router Icon Png PNG Image with No Background - PNGkey.com">
            <a:extLst>
              <a:ext uri="{FF2B5EF4-FFF2-40B4-BE49-F238E27FC236}">
                <a16:creationId xmlns:a16="http://schemas.microsoft.com/office/drawing/2014/main" id="{0C0D86E2-E3CB-379A-941B-FB00AC1108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2772" y="4970970"/>
            <a:ext cx="301514" cy="232025"/>
          </a:xfrm>
          <a:prstGeom prst="rect">
            <a:avLst/>
          </a:prstGeom>
          <a:noFill/>
          <a:extLst>
            <a:ext uri="{909E8E84-426E-40DD-AFC4-6F175D3DCCD1}">
              <a14:hiddenFill xmlns:a14="http://schemas.microsoft.com/office/drawing/2010/main">
                <a:solidFill>
                  <a:srgbClr val="FFFFFF"/>
                </a:solidFill>
              </a14:hiddenFill>
            </a:ext>
          </a:extLst>
        </p:spPr>
      </p:pic>
      <p:cxnSp>
        <p:nvCxnSpPr>
          <p:cNvPr id="67" name="Straight Connector 66">
            <a:extLst>
              <a:ext uri="{FF2B5EF4-FFF2-40B4-BE49-F238E27FC236}">
                <a16:creationId xmlns:a16="http://schemas.microsoft.com/office/drawing/2014/main" id="{2F377172-226D-9EAD-5C9D-C19DEACE377A}"/>
              </a:ext>
            </a:extLst>
          </p:cNvPr>
          <p:cNvCxnSpPr>
            <a:cxnSpLocks/>
            <a:stCxn id="222" idx="3"/>
          </p:cNvCxnSpPr>
          <p:nvPr/>
        </p:nvCxnSpPr>
        <p:spPr>
          <a:xfrm flipV="1">
            <a:off x="3225835" y="3123599"/>
            <a:ext cx="602561" cy="2368095"/>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16DA738-4DB2-A65C-AA23-0F3001B51A77}"/>
              </a:ext>
            </a:extLst>
          </p:cNvPr>
          <p:cNvCxnSpPr>
            <a:cxnSpLocks/>
            <a:stCxn id="222" idx="0"/>
          </p:cNvCxnSpPr>
          <p:nvPr/>
        </p:nvCxnSpPr>
        <p:spPr>
          <a:xfrm flipV="1">
            <a:off x="3075078" y="3041952"/>
            <a:ext cx="810319" cy="233372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E86B79C-1F7A-9818-2058-4EB89CC142C1}"/>
              </a:ext>
            </a:extLst>
          </p:cNvPr>
          <p:cNvCxnSpPr>
            <a:cxnSpLocks/>
            <a:stCxn id="221" idx="0"/>
          </p:cNvCxnSpPr>
          <p:nvPr/>
        </p:nvCxnSpPr>
        <p:spPr>
          <a:xfrm flipV="1">
            <a:off x="3736696" y="3023451"/>
            <a:ext cx="253170" cy="215773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81" name="Picture 22" descr="Download Wireless Router Computer Icons Wi-fi Computer Network - Cisco  Router Icon Png PNG Image with No Background - PNGkey.com">
            <a:extLst>
              <a:ext uri="{FF2B5EF4-FFF2-40B4-BE49-F238E27FC236}">
                <a16:creationId xmlns:a16="http://schemas.microsoft.com/office/drawing/2014/main" id="{D7A0229C-846B-55DA-83F6-576999FB92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1028" y="5259668"/>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22" descr="Download Wireless Router Computer Icons Wi-fi Computer Network - Cisco  Router Icon Png PNG Image with No Background - PNGkey.com">
            <a:extLst>
              <a:ext uri="{FF2B5EF4-FFF2-40B4-BE49-F238E27FC236}">
                <a16:creationId xmlns:a16="http://schemas.microsoft.com/office/drawing/2014/main" id="{C2274F31-6946-595F-CC58-4C15FF29AB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5025" y="5411089"/>
            <a:ext cx="301514" cy="232025"/>
          </a:xfrm>
          <a:prstGeom prst="rect">
            <a:avLst/>
          </a:prstGeom>
          <a:noFill/>
          <a:extLst>
            <a:ext uri="{909E8E84-426E-40DD-AFC4-6F175D3DCCD1}">
              <a14:hiddenFill xmlns:a14="http://schemas.microsoft.com/office/drawing/2010/main">
                <a:solidFill>
                  <a:srgbClr val="FFFFFF"/>
                </a:solidFill>
              </a14:hiddenFill>
            </a:ext>
          </a:extLst>
        </p:spPr>
      </p:pic>
      <p:cxnSp>
        <p:nvCxnSpPr>
          <p:cNvPr id="88" name="Straight Connector 87">
            <a:extLst>
              <a:ext uri="{FF2B5EF4-FFF2-40B4-BE49-F238E27FC236}">
                <a16:creationId xmlns:a16="http://schemas.microsoft.com/office/drawing/2014/main" id="{447E902B-D12E-0BA3-5209-B4EEB5250275}"/>
              </a:ext>
            </a:extLst>
          </p:cNvPr>
          <p:cNvCxnSpPr>
            <a:cxnSpLocks/>
            <a:endCxn id="82" idx="0"/>
          </p:cNvCxnSpPr>
          <p:nvPr/>
        </p:nvCxnSpPr>
        <p:spPr>
          <a:xfrm flipH="1">
            <a:off x="7605782" y="5160691"/>
            <a:ext cx="162518" cy="250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E11783A2-604B-F6E0-9D51-C50AA809C38A}"/>
              </a:ext>
            </a:extLst>
          </p:cNvPr>
          <p:cNvCxnSpPr>
            <a:cxnSpLocks/>
            <a:stCxn id="81" idx="1"/>
          </p:cNvCxnSpPr>
          <p:nvPr/>
        </p:nvCxnSpPr>
        <p:spPr>
          <a:xfrm flipH="1" flipV="1">
            <a:off x="7899603" y="5075637"/>
            <a:ext cx="291425" cy="3000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1414A552-138D-8910-DD2B-EC58ED631C3D}"/>
              </a:ext>
            </a:extLst>
          </p:cNvPr>
          <p:cNvCxnSpPr>
            <a:cxnSpLocks/>
            <a:endCxn id="81" idx="1"/>
          </p:cNvCxnSpPr>
          <p:nvPr/>
        </p:nvCxnSpPr>
        <p:spPr>
          <a:xfrm flipV="1">
            <a:off x="7626055" y="5375681"/>
            <a:ext cx="564973" cy="123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CC348247-5174-359C-BFB8-052298BC5393}"/>
              </a:ext>
            </a:extLst>
          </p:cNvPr>
          <p:cNvCxnSpPr>
            <a:cxnSpLocks/>
            <a:stCxn id="81" idx="0"/>
          </p:cNvCxnSpPr>
          <p:nvPr/>
        </p:nvCxnSpPr>
        <p:spPr>
          <a:xfrm flipH="1" flipV="1">
            <a:off x="7091173" y="2845345"/>
            <a:ext cx="1250612" cy="241432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DC598E7A-FEB9-05F4-A9A6-FF3F4AD01111}"/>
              </a:ext>
            </a:extLst>
          </p:cNvPr>
          <p:cNvCxnSpPr>
            <a:cxnSpLocks/>
            <a:stCxn id="82" idx="2"/>
          </p:cNvCxnSpPr>
          <p:nvPr/>
        </p:nvCxnSpPr>
        <p:spPr>
          <a:xfrm flipH="1" flipV="1">
            <a:off x="6762785" y="3023451"/>
            <a:ext cx="842997" cy="261966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821368DE-671C-60DE-5A10-E8AEFF3217A1}"/>
              </a:ext>
            </a:extLst>
          </p:cNvPr>
          <p:cNvCxnSpPr>
            <a:cxnSpLocks/>
            <a:stCxn id="57" idx="0"/>
          </p:cNvCxnSpPr>
          <p:nvPr/>
        </p:nvCxnSpPr>
        <p:spPr>
          <a:xfrm flipH="1" flipV="1">
            <a:off x="6909419" y="3023451"/>
            <a:ext cx="884110" cy="194751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85" name="Rounded Rectangle 184">
            <a:extLst>
              <a:ext uri="{FF2B5EF4-FFF2-40B4-BE49-F238E27FC236}">
                <a16:creationId xmlns:a16="http://schemas.microsoft.com/office/drawing/2014/main" id="{E6F45C10-20D6-0684-64E2-848B08C99DE5}"/>
              </a:ext>
            </a:extLst>
          </p:cNvPr>
          <p:cNvSpPr/>
          <p:nvPr/>
        </p:nvSpPr>
        <p:spPr>
          <a:xfrm>
            <a:off x="1369127" y="4729180"/>
            <a:ext cx="1208293" cy="1404706"/>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a:extLst>
              <a:ext uri="{FF2B5EF4-FFF2-40B4-BE49-F238E27FC236}">
                <a16:creationId xmlns:a16="http://schemas.microsoft.com/office/drawing/2014/main" id="{9CA8E17A-0CA4-F075-FB7B-77A0EFA230C6}"/>
              </a:ext>
            </a:extLst>
          </p:cNvPr>
          <p:cNvSpPr/>
          <p:nvPr/>
        </p:nvSpPr>
        <p:spPr>
          <a:xfrm>
            <a:off x="1665749" y="4944024"/>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188" name="Rounded Rectangle 187">
            <a:extLst>
              <a:ext uri="{FF2B5EF4-FFF2-40B4-BE49-F238E27FC236}">
                <a16:creationId xmlns:a16="http://schemas.microsoft.com/office/drawing/2014/main" id="{073C0FE2-B0A1-9E8E-74A1-328A76E6333D}"/>
              </a:ext>
            </a:extLst>
          </p:cNvPr>
          <p:cNvSpPr/>
          <p:nvPr/>
        </p:nvSpPr>
        <p:spPr>
          <a:xfrm>
            <a:off x="1493342" y="5775962"/>
            <a:ext cx="455435" cy="269427"/>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ovs</a:t>
            </a:r>
          </a:p>
        </p:txBody>
      </p:sp>
      <p:sp>
        <p:nvSpPr>
          <p:cNvPr id="199" name="Rectangle 198">
            <a:extLst>
              <a:ext uri="{FF2B5EF4-FFF2-40B4-BE49-F238E27FC236}">
                <a16:creationId xmlns:a16="http://schemas.microsoft.com/office/drawing/2014/main" id="{AF52764A-9739-09FC-149B-72A44C4722B9}"/>
              </a:ext>
            </a:extLst>
          </p:cNvPr>
          <p:cNvSpPr/>
          <p:nvPr/>
        </p:nvSpPr>
        <p:spPr>
          <a:xfrm>
            <a:off x="1660259" y="5220000"/>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200" name="Rectangle 199">
            <a:extLst>
              <a:ext uri="{FF2B5EF4-FFF2-40B4-BE49-F238E27FC236}">
                <a16:creationId xmlns:a16="http://schemas.microsoft.com/office/drawing/2014/main" id="{98D09519-7FCB-9A06-E548-BA0C704593BC}"/>
              </a:ext>
            </a:extLst>
          </p:cNvPr>
          <p:cNvSpPr/>
          <p:nvPr/>
        </p:nvSpPr>
        <p:spPr>
          <a:xfrm>
            <a:off x="1665269" y="5491305"/>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N</a:t>
            </a:r>
          </a:p>
        </p:txBody>
      </p:sp>
      <p:sp>
        <p:nvSpPr>
          <p:cNvPr id="201" name="Rounded Rectangle 200">
            <a:extLst>
              <a:ext uri="{FF2B5EF4-FFF2-40B4-BE49-F238E27FC236}">
                <a16:creationId xmlns:a16="http://schemas.microsoft.com/office/drawing/2014/main" id="{D9AAB355-E047-EDDE-8A18-199F958E1BD4}"/>
              </a:ext>
            </a:extLst>
          </p:cNvPr>
          <p:cNvSpPr/>
          <p:nvPr/>
        </p:nvSpPr>
        <p:spPr>
          <a:xfrm>
            <a:off x="1335610" y="3021652"/>
            <a:ext cx="1208293" cy="1404706"/>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a:extLst>
              <a:ext uri="{FF2B5EF4-FFF2-40B4-BE49-F238E27FC236}">
                <a16:creationId xmlns:a16="http://schemas.microsoft.com/office/drawing/2014/main" id="{D96F1567-861A-ABF1-7324-A2B612DFC0A3}"/>
              </a:ext>
            </a:extLst>
          </p:cNvPr>
          <p:cNvSpPr/>
          <p:nvPr/>
        </p:nvSpPr>
        <p:spPr>
          <a:xfrm>
            <a:off x="1632232" y="3236496"/>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203" name="Rounded Rectangle 202">
            <a:extLst>
              <a:ext uri="{FF2B5EF4-FFF2-40B4-BE49-F238E27FC236}">
                <a16:creationId xmlns:a16="http://schemas.microsoft.com/office/drawing/2014/main" id="{C063B945-9DD2-8D87-DC0E-5B1F04A8AC4F}"/>
              </a:ext>
            </a:extLst>
          </p:cNvPr>
          <p:cNvSpPr/>
          <p:nvPr/>
        </p:nvSpPr>
        <p:spPr>
          <a:xfrm>
            <a:off x="1558124" y="4079110"/>
            <a:ext cx="455435" cy="269427"/>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ovs</a:t>
            </a:r>
          </a:p>
        </p:txBody>
      </p:sp>
      <p:sp>
        <p:nvSpPr>
          <p:cNvPr id="204" name="Rectangle 203">
            <a:extLst>
              <a:ext uri="{FF2B5EF4-FFF2-40B4-BE49-F238E27FC236}">
                <a16:creationId xmlns:a16="http://schemas.microsoft.com/office/drawing/2014/main" id="{0AE503C2-D657-3BB8-602F-B867B8C34E82}"/>
              </a:ext>
            </a:extLst>
          </p:cNvPr>
          <p:cNvSpPr/>
          <p:nvPr/>
        </p:nvSpPr>
        <p:spPr>
          <a:xfrm>
            <a:off x="1626742" y="3512472"/>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205" name="Rectangle 204">
            <a:extLst>
              <a:ext uri="{FF2B5EF4-FFF2-40B4-BE49-F238E27FC236}">
                <a16:creationId xmlns:a16="http://schemas.microsoft.com/office/drawing/2014/main" id="{714DD895-3A12-8CDB-46A7-392E04188EBB}"/>
              </a:ext>
            </a:extLst>
          </p:cNvPr>
          <p:cNvSpPr/>
          <p:nvPr/>
        </p:nvSpPr>
        <p:spPr>
          <a:xfrm>
            <a:off x="1631752" y="3783777"/>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N</a:t>
            </a:r>
          </a:p>
        </p:txBody>
      </p:sp>
      <p:sp>
        <p:nvSpPr>
          <p:cNvPr id="206" name="Rounded Rectangle 205">
            <a:extLst>
              <a:ext uri="{FF2B5EF4-FFF2-40B4-BE49-F238E27FC236}">
                <a16:creationId xmlns:a16="http://schemas.microsoft.com/office/drawing/2014/main" id="{EA465BF5-E4C0-92C2-6A80-9138CBAD57AE}"/>
              </a:ext>
            </a:extLst>
          </p:cNvPr>
          <p:cNvSpPr/>
          <p:nvPr/>
        </p:nvSpPr>
        <p:spPr>
          <a:xfrm>
            <a:off x="8720240" y="4781481"/>
            <a:ext cx="1208293" cy="1404706"/>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a:extLst>
              <a:ext uri="{FF2B5EF4-FFF2-40B4-BE49-F238E27FC236}">
                <a16:creationId xmlns:a16="http://schemas.microsoft.com/office/drawing/2014/main" id="{0B260185-FB44-E6CE-6FCB-8180098BFFCD}"/>
              </a:ext>
            </a:extLst>
          </p:cNvPr>
          <p:cNvSpPr/>
          <p:nvPr/>
        </p:nvSpPr>
        <p:spPr>
          <a:xfrm>
            <a:off x="9197891" y="4985077"/>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208" name="Rounded Rectangle 207">
            <a:extLst>
              <a:ext uri="{FF2B5EF4-FFF2-40B4-BE49-F238E27FC236}">
                <a16:creationId xmlns:a16="http://schemas.microsoft.com/office/drawing/2014/main" id="{5FBB541C-A08E-0A4C-F032-B2F8D1278573}"/>
              </a:ext>
            </a:extLst>
          </p:cNvPr>
          <p:cNvSpPr/>
          <p:nvPr/>
        </p:nvSpPr>
        <p:spPr>
          <a:xfrm>
            <a:off x="8912844" y="5824880"/>
            <a:ext cx="455435" cy="269427"/>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ovs</a:t>
            </a:r>
          </a:p>
        </p:txBody>
      </p:sp>
      <p:sp>
        <p:nvSpPr>
          <p:cNvPr id="209" name="Rectangle 208">
            <a:extLst>
              <a:ext uri="{FF2B5EF4-FFF2-40B4-BE49-F238E27FC236}">
                <a16:creationId xmlns:a16="http://schemas.microsoft.com/office/drawing/2014/main" id="{4B80FAFE-2F60-0A6A-DF79-BA13EC7D1C1B}"/>
              </a:ext>
            </a:extLst>
          </p:cNvPr>
          <p:cNvSpPr/>
          <p:nvPr/>
        </p:nvSpPr>
        <p:spPr>
          <a:xfrm>
            <a:off x="9192401" y="5261053"/>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210" name="Rectangle 209">
            <a:extLst>
              <a:ext uri="{FF2B5EF4-FFF2-40B4-BE49-F238E27FC236}">
                <a16:creationId xmlns:a16="http://schemas.microsoft.com/office/drawing/2014/main" id="{121E17C9-D210-BB1A-AFB8-DEADC7184041}"/>
              </a:ext>
            </a:extLst>
          </p:cNvPr>
          <p:cNvSpPr/>
          <p:nvPr/>
        </p:nvSpPr>
        <p:spPr>
          <a:xfrm>
            <a:off x="9197411" y="5532358"/>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N</a:t>
            </a:r>
          </a:p>
        </p:txBody>
      </p:sp>
      <p:sp>
        <p:nvSpPr>
          <p:cNvPr id="211" name="Rounded Rectangle 210">
            <a:extLst>
              <a:ext uri="{FF2B5EF4-FFF2-40B4-BE49-F238E27FC236}">
                <a16:creationId xmlns:a16="http://schemas.microsoft.com/office/drawing/2014/main" id="{61E1E1B5-1F5B-87F0-AA95-B9E080799601}"/>
              </a:ext>
            </a:extLst>
          </p:cNvPr>
          <p:cNvSpPr/>
          <p:nvPr/>
        </p:nvSpPr>
        <p:spPr>
          <a:xfrm>
            <a:off x="8750686" y="3106490"/>
            <a:ext cx="1208293" cy="1404706"/>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a:extLst>
              <a:ext uri="{FF2B5EF4-FFF2-40B4-BE49-F238E27FC236}">
                <a16:creationId xmlns:a16="http://schemas.microsoft.com/office/drawing/2014/main" id="{B109E159-54A8-2ECC-DB3C-80D9969F74A9}"/>
              </a:ext>
            </a:extLst>
          </p:cNvPr>
          <p:cNvSpPr/>
          <p:nvPr/>
        </p:nvSpPr>
        <p:spPr>
          <a:xfrm>
            <a:off x="9060755" y="3309792"/>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213" name="Rounded Rectangle 212">
            <a:extLst>
              <a:ext uri="{FF2B5EF4-FFF2-40B4-BE49-F238E27FC236}">
                <a16:creationId xmlns:a16="http://schemas.microsoft.com/office/drawing/2014/main" id="{3270CC9E-D593-1ACA-514B-24C457270501}"/>
              </a:ext>
            </a:extLst>
          </p:cNvPr>
          <p:cNvSpPr/>
          <p:nvPr/>
        </p:nvSpPr>
        <p:spPr>
          <a:xfrm>
            <a:off x="8790303" y="4184971"/>
            <a:ext cx="455435" cy="269427"/>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ovs</a:t>
            </a:r>
          </a:p>
        </p:txBody>
      </p:sp>
      <p:sp>
        <p:nvSpPr>
          <p:cNvPr id="214" name="Rectangle 213">
            <a:extLst>
              <a:ext uri="{FF2B5EF4-FFF2-40B4-BE49-F238E27FC236}">
                <a16:creationId xmlns:a16="http://schemas.microsoft.com/office/drawing/2014/main" id="{B2D458B5-7CCB-9347-7530-31A1FAAECABC}"/>
              </a:ext>
            </a:extLst>
          </p:cNvPr>
          <p:cNvSpPr/>
          <p:nvPr/>
        </p:nvSpPr>
        <p:spPr>
          <a:xfrm>
            <a:off x="9055265" y="3585768"/>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1</a:t>
            </a:r>
          </a:p>
        </p:txBody>
      </p:sp>
      <p:sp>
        <p:nvSpPr>
          <p:cNvPr id="215" name="Rectangle 214">
            <a:extLst>
              <a:ext uri="{FF2B5EF4-FFF2-40B4-BE49-F238E27FC236}">
                <a16:creationId xmlns:a16="http://schemas.microsoft.com/office/drawing/2014/main" id="{39ED715A-BAEE-465F-D195-EE71E8B8F0AD}"/>
              </a:ext>
            </a:extLst>
          </p:cNvPr>
          <p:cNvSpPr/>
          <p:nvPr/>
        </p:nvSpPr>
        <p:spPr>
          <a:xfrm>
            <a:off x="9060275" y="3857073"/>
            <a:ext cx="566058" cy="18563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VM N</a:t>
            </a:r>
          </a:p>
        </p:txBody>
      </p:sp>
      <p:sp>
        <p:nvSpPr>
          <p:cNvPr id="219" name="Cloud 218">
            <a:extLst>
              <a:ext uri="{FF2B5EF4-FFF2-40B4-BE49-F238E27FC236}">
                <a16:creationId xmlns:a16="http://schemas.microsoft.com/office/drawing/2014/main" id="{CF449F02-1648-EEFF-3072-6B4FD19ADA55}"/>
              </a:ext>
            </a:extLst>
          </p:cNvPr>
          <p:cNvSpPr/>
          <p:nvPr/>
        </p:nvSpPr>
        <p:spPr>
          <a:xfrm>
            <a:off x="2522752" y="4767119"/>
            <a:ext cx="1540429" cy="981663"/>
          </a:xfrm>
          <a:prstGeom prst="cloud">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220" name="Picture 22" descr="Download Wireless Router Computer Icons Wi-fi Computer Network - Cisco  Router Icon Png PNG Image with No Background - PNGkey.com">
            <a:extLst>
              <a:ext uri="{FF2B5EF4-FFF2-40B4-BE49-F238E27FC236}">
                <a16:creationId xmlns:a16="http://schemas.microsoft.com/office/drawing/2014/main" id="{221DB9DD-1B6C-8770-ED6D-17BB011ADC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7683" y="4892486"/>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21" name="Picture 22" descr="Download Wireless Router Computer Icons Wi-fi Computer Network - Cisco  Router Icon Png PNG Image with No Background - PNGkey.com">
            <a:extLst>
              <a:ext uri="{FF2B5EF4-FFF2-40B4-BE49-F238E27FC236}">
                <a16:creationId xmlns:a16="http://schemas.microsoft.com/office/drawing/2014/main" id="{D86EB8E9-1BD1-A784-3AA7-24B4F626B9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5939" y="5181184"/>
            <a:ext cx="301514" cy="232025"/>
          </a:xfrm>
          <a:prstGeom prst="rect">
            <a:avLst/>
          </a:prstGeom>
          <a:noFill/>
          <a:extLst>
            <a:ext uri="{909E8E84-426E-40DD-AFC4-6F175D3DCCD1}">
              <a14:hiddenFill xmlns:a14="http://schemas.microsoft.com/office/drawing/2010/main">
                <a:solidFill>
                  <a:srgbClr val="FFFFFF"/>
                </a:solidFill>
              </a14:hiddenFill>
            </a:ext>
          </a:extLst>
        </p:spPr>
      </p:pic>
      <p:pic>
        <p:nvPicPr>
          <p:cNvPr id="222" name="Picture 22" descr="Download Wireless Router Computer Icons Wi-fi Computer Network - Cisco  Router Icon Png PNG Image with No Background - PNGkey.com">
            <a:extLst>
              <a:ext uri="{FF2B5EF4-FFF2-40B4-BE49-F238E27FC236}">
                <a16:creationId xmlns:a16="http://schemas.microsoft.com/office/drawing/2014/main" id="{CBD20DC2-3894-9967-503D-18A070550B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4321" y="5375681"/>
            <a:ext cx="301514" cy="232025"/>
          </a:xfrm>
          <a:prstGeom prst="rect">
            <a:avLst/>
          </a:prstGeom>
          <a:noFill/>
          <a:extLst>
            <a:ext uri="{909E8E84-426E-40DD-AFC4-6F175D3DCCD1}">
              <a14:hiddenFill xmlns:a14="http://schemas.microsoft.com/office/drawing/2010/main">
                <a:solidFill>
                  <a:srgbClr val="FFFFFF"/>
                </a:solidFill>
              </a14:hiddenFill>
            </a:ext>
          </a:extLst>
        </p:spPr>
      </p:pic>
      <p:cxnSp>
        <p:nvCxnSpPr>
          <p:cNvPr id="223" name="Straight Connector 222">
            <a:extLst>
              <a:ext uri="{FF2B5EF4-FFF2-40B4-BE49-F238E27FC236}">
                <a16:creationId xmlns:a16="http://schemas.microsoft.com/office/drawing/2014/main" id="{F8EC48BC-DEC1-9ACA-F6F8-40C882BDC63F}"/>
              </a:ext>
            </a:extLst>
          </p:cNvPr>
          <p:cNvCxnSpPr>
            <a:cxnSpLocks/>
            <a:endCxn id="222" idx="0"/>
          </p:cNvCxnSpPr>
          <p:nvPr/>
        </p:nvCxnSpPr>
        <p:spPr>
          <a:xfrm flipH="1">
            <a:off x="3075078" y="5125283"/>
            <a:ext cx="162518" cy="250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8834882B-37EC-E69B-B1C5-03D149ACCB51}"/>
              </a:ext>
            </a:extLst>
          </p:cNvPr>
          <p:cNvCxnSpPr>
            <a:cxnSpLocks/>
            <a:stCxn id="221" idx="1"/>
          </p:cNvCxnSpPr>
          <p:nvPr/>
        </p:nvCxnSpPr>
        <p:spPr>
          <a:xfrm flipH="1" flipV="1">
            <a:off x="3294514" y="4997153"/>
            <a:ext cx="291425" cy="3000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415FFEE4-A133-0CA0-2D98-D6565477AB9A}"/>
              </a:ext>
            </a:extLst>
          </p:cNvPr>
          <p:cNvCxnSpPr>
            <a:cxnSpLocks/>
            <a:endCxn id="221" idx="1"/>
          </p:cNvCxnSpPr>
          <p:nvPr/>
        </p:nvCxnSpPr>
        <p:spPr>
          <a:xfrm flipV="1">
            <a:off x="3020966" y="5297197"/>
            <a:ext cx="564973" cy="123293"/>
          </a:xfrm>
          <a:prstGeom prst="line">
            <a:avLst/>
          </a:prstGeom>
        </p:spPr>
        <p:style>
          <a:lnRef idx="1">
            <a:schemeClr val="accent1"/>
          </a:lnRef>
          <a:fillRef idx="0">
            <a:schemeClr val="accent1"/>
          </a:fillRef>
          <a:effectRef idx="0">
            <a:schemeClr val="accent1"/>
          </a:effectRef>
          <a:fontRef idx="minor">
            <a:schemeClr val="tx1"/>
          </a:fontRef>
        </p:style>
      </p:cxnSp>
      <p:sp>
        <p:nvSpPr>
          <p:cNvPr id="233" name="Rounded Rectangle 232">
            <a:extLst>
              <a:ext uri="{FF2B5EF4-FFF2-40B4-BE49-F238E27FC236}">
                <a16:creationId xmlns:a16="http://schemas.microsoft.com/office/drawing/2014/main" id="{6FCEF891-956C-AF2A-7D1A-A3F8C378F464}"/>
              </a:ext>
            </a:extLst>
          </p:cNvPr>
          <p:cNvSpPr/>
          <p:nvPr/>
        </p:nvSpPr>
        <p:spPr>
          <a:xfrm>
            <a:off x="4510409" y="4257399"/>
            <a:ext cx="620486" cy="12506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GMPLS</a:t>
            </a:r>
          </a:p>
        </p:txBody>
      </p:sp>
      <p:sp>
        <p:nvSpPr>
          <p:cNvPr id="236" name="Rounded Rectangle 235">
            <a:extLst>
              <a:ext uri="{FF2B5EF4-FFF2-40B4-BE49-F238E27FC236}">
                <a16:creationId xmlns:a16="http://schemas.microsoft.com/office/drawing/2014/main" id="{D89198F6-0474-1EE7-B855-215340242391}"/>
              </a:ext>
            </a:extLst>
          </p:cNvPr>
          <p:cNvSpPr/>
          <p:nvPr/>
        </p:nvSpPr>
        <p:spPr>
          <a:xfrm>
            <a:off x="4997052" y="3675225"/>
            <a:ext cx="882848" cy="24622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AS-PCE</a:t>
            </a:r>
          </a:p>
        </p:txBody>
      </p:sp>
      <p:sp>
        <p:nvSpPr>
          <p:cNvPr id="237" name="Rounded Rectangle 236">
            <a:extLst>
              <a:ext uri="{FF2B5EF4-FFF2-40B4-BE49-F238E27FC236}">
                <a16:creationId xmlns:a16="http://schemas.microsoft.com/office/drawing/2014/main" id="{8260771D-98BB-6221-FB1E-59CDFDDBFEFC}"/>
              </a:ext>
            </a:extLst>
          </p:cNvPr>
          <p:cNvSpPr/>
          <p:nvPr/>
        </p:nvSpPr>
        <p:spPr>
          <a:xfrm>
            <a:off x="4967043" y="4039784"/>
            <a:ext cx="620486" cy="12506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GMPLS</a:t>
            </a:r>
          </a:p>
        </p:txBody>
      </p:sp>
      <p:sp>
        <p:nvSpPr>
          <p:cNvPr id="238" name="Rounded Rectangle 237">
            <a:extLst>
              <a:ext uri="{FF2B5EF4-FFF2-40B4-BE49-F238E27FC236}">
                <a16:creationId xmlns:a16="http://schemas.microsoft.com/office/drawing/2014/main" id="{4D736D86-E049-7A8F-DD80-30FD61D20500}"/>
              </a:ext>
            </a:extLst>
          </p:cNvPr>
          <p:cNvSpPr/>
          <p:nvPr/>
        </p:nvSpPr>
        <p:spPr>
          <a:xfrm>
            <a:off x="5190504" y="4420339"/>
            <a:ext cx="620486" cy="12506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GMPLS</a:t>
            </a:r>
          </a:p>
        </p:txBody>
      </p:sp>
      <p:sp>
        <p:nvSpPr>
          <p:cNvPr id="239" name="Rounded Rectangle 238">
            <a:extLst>
              <a:ext uri="{FF2B5EF4-FFF2-40B4-BE49-F238E27FC236}">
                <a16:creationId xmlns:a16="http://schemas.microsoft.com/office/drawing/2014/main" id="{94F0BD28-6507-48AE-3412-B9F48C4D2ABF}"/>
              </a:ext>
            </a:extLst>
          </p:cNvPr>
          <p:cNvSpPr/>
          <p:nvPr/>
        </p:nvSpPr>
        <p:spPr>
          <a:xfrm>
            <a:off x="5689180" y="4136450"/>
            <a:ext cx="620486" cy="12506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GMPLS</a:t>
            </a:r>
          </a:p>
        </p:txBody>
      </p:sp>
      <p:pic>
        <p:nvPicPr>
          <p:cNvPr id="242" name="Picture 241" descr="Logo, company name&#10;&#10;Description automatically generated">
            <a:extLst>
              <a:ext uri="{FF2B5EF4-FFF2-40B4-BE49-F238E27FC236}">
                <a16:creationId xmlns:a16="http://schemas.microsoft.com/office/drawing/2014/main" id="{3AFEDBA3-F503-EEDA-3420-FCD01D484B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7065" y="5220412"/>
            <a:ext cx="1299689" cy="762915"/>
          </a:xfrm>
          <a:prstGeom prst="rect">
            <a:avLst/>
          </a:prstGeom>
        </p:spPr>
      </p:pic>
      <p:cxnSp>
        <p:nvCxnSpPr>
          <p:cNvPr id="243" name="Straight Connector 242">
            <a:extLst>
              <a:ext uri="{FF2B5EF4-FFF2-40B4-BE49-F238E27FC236}">
                <a16:creationId xmlns:a16="http://schemas.microsoft.com/office/drawing/2014/main" id="{3CE34906-F2AF-A616-9A2B-17E639CDAEF6}"/>
              </a:ext>
            </a:extLst>
          </p:cNvPr>
          <p:cNvCxnSpPr>
            <a:cxnSpLocks/>
            <a:stCxn id="203" idx="3"/>
          </p:cNvCxnSpPr>
          <p:nvPr/>
        </p:nvCxnSpPr>
        <p:spPr>
          <a:xfrm flipV="1">
            <a:off x="2013559" y="3138881"/>
            <a:ext cx="1755458" cy="107494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F3E64AD6-D660-2C40-457A-2F0FF615F6A5}"/>
              </a:ext>
            </a:extLst>
          </p:cNvPr>
          <p:cNvCxnSpPr>
            <a:cxnSpLocks/>
            <a:stCxn id="188" idx="3"/>
          </p:cNvCxnSpPr>
          <p:nvPr/>
        </p:nvCxnSpPr>
        <p:spPr>
          <a:xfrm flipV="1">
            <a:off x="1948777" y="3075398"/>
            <a:ext cx="1863114" cy="283527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5307661C-1DBC-1718-56A1-BBAB07742207}"/>
              </a:ext>
            </a:extLst>
          </p:cNvPr>
          <p:cNvCxnSpPr>
            <a:cxnSpLocks/>
          </p:cNvCxnSpPr>
          <p:nvPr/>
        </p:nvCxnSpPr>
        <p:spPr>
          <a:xfrm flipH="1" flipV="1">
            <a:off x="7069583" y="2872030"/>
            <a:ext cx="1818344" cy="134235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FFC5CE4C-45E2-712A-F7DF-719E686E5C2E}"/>
              </a:ext>
            </a:extLst>
          </p:cNvPr>
          <p:cNvCxnSpPr>
            <a:cxnSpLocks/>
            <a:stCxn id="208" idx="1"/>
          </p:cNvCxnSpPr>
          <p:nvPr/>
        </p:nvCxnSpPr>
        <p:spPr>
          <a:xfrm flipH="1" flipV="1">
            <a:off x="6720143" y="2896002"/>
            <a:ext cx="2192701" cy="3063592"/>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036097C3-16A7-120E-E491-8B44A5A777FC}"/>
              </a:ext>
            </a:extLst>
          </p:cNvPr>
          <p:cNvCxnSpPr>
            <a:stCxn id="233" idx="2"/>
          </p:cNvCxnSpPr>
          <p:nvPr/>
        </p:nvCxnSpPr>
        <p:spPr>
          <a:xfrm>
            <a:off x="4820652" y="4382464"/>
            <a:ext cx="0" cy="62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1D5838C4-2F0B-DB4C-9B0D-3704B73FA2DC}"/>
              </a:ext>
            </a:extLst>
          </p:cNvPr>
          <p:cNvCxnSpPr>
            <a:cxnSpLocks/>
            <a:endCxn id="102" idx="0"/>
          </p:cNvCxnSpPr>
          <p:nvPr/>
        </p:nvCxnSpPr>
        <p:spPr>
          <a:xfrm>
            <a:off x="5417644" y="4607679"/>
            <a:ext cx="9742" cy="3341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652EB0F1-9FC2-2DFA-1AE1-4329B5AE3E8D}"/>
              </a:ext>
            </a:extLst>
          </p:cNvPr>
          <p:cNvCxnSpPr>
            <a:cxnSpLocks/>
            <a:stCxn id="237" idx="2"/>
          </p:cNvCxnSpPr>
          <p:nvPr/>
        </p:nvCxnSpPr>
        <p:spPr>
          <a:xfrm>
            <a:off x="5277286" y="4164849"/>
            <a:ext cx="10433" cy="776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534DA508-F728-1B6C-44D3-7B95C93528A0}"/>
              </a:ext>
            </a:extLst>
          </p:cNvPr>
          <p:cNvCxnSpPr>
            <a:cxnSpLocks/>
          </p:cNvCxnSpPr>
          <p:nvPr/>
        </p:nvCxnSpPr>
        <p:spPr>
          <a:xfrm>
            <a:off x="5995533" y="4237237"/>
            <a:ext cx="11369" cy="7712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D9023333-6984-8D32-1E17-B15A266D4AEB}"/>
              </a:ext>
            </a:extLst>
          </p:cNvPr>
          <p:cNvCxnSpPr>
            <a:cxnSpLocks/>
            <a:endCxn id="233" idx="0"/>
          </p:cNvCxnSpPr>
          <p:nvPr/>
        </p:nvCxnSpPr>
        <p:spPr>
          <a:xfrm flipH="1">
            <a:off x="4820652" y="3779424"/>
            <a:ext cx="184866" cy="477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9AEC70BD-FD8D-D081-C71C-4B6373CCCC99}"/>
              </a:ext>
            </a:extLst>
          </p:cNvPr>
          <p:cNvCxnSpPr>
            <a:cxnSpLocks/>
            <a:endCxn id="237" idx="0"/>
          </p:cNvCxnSpPr>
          <p:nvPr/>
        </p:nvCxnSpPr>
        <p:spPr>
          <a:xfrm flipH="1">
            <a:off x="5277286" y="3937474"/>
            <a:ext cx="35030" cy="10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2D0009EE-9518-A909-BCA3-8F4049E917B7}"/>
              </a:ext>
            </a:extLst>
          </p:cNvPr>
          <p:cNvCxnSpPr>
            <a:cxnSpLocks/>
            <a:stCxn id="236" idx="2"/>
            <a:endCxn id="239" idx="0"/>
          </p:cNvCxnSpPr>
          <p:nvPr/>
        </p:nvCxnSpPr>
        <p:spPr>
          <a:xfrm>
            <a:off x="5438476" y="3921446"/>
            <a:ext cx="560947" cy="215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987B8DCF-F6E0-079E-F3D0-0906FBD5F861}"/>
              </a:ext>
            </a:extLst>
          </p:cNvPr>
          <p:cNvCxnSpPr>
            <a:cxnSpLocks/>
            <a:stCxn id="236" idx="2"/>
          </p:cNvCxnSpPr>
          <p:nvPr/>
        </p:nvCxnSpPr>
        <p:spPr>
          <a:xfrm>
            <a:off x="5438476" y="3921446"/>
            <a:ext cx="186751" cy="50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45E7F3BD-3FF5-9A6A-8F44-3A7901CC8464}"/>
              </a:ext>
            </a:extLst>
          </p:cNvPr>
          <p:cNvCxnSpPr>
            <a:cxnSpLocks/>
          </p:cNvCxnSpPr>
          <p:nvPr/>
        </p:nvCxnSpPr>
        <p:spPr>
          <a:xfrm>
            <a:off x="5590876" y="4073846"/>
            <a:ext cx="560947" cy="215004"/>
          </a:xfrm>
          <a:prstGeom prst="line">
            <a:avLst/>
          </a:prstGeom>
        </p:spPr>
        <p:style>
          <a:lnRef idx="1">
            <a:schemeClr val="accent1"/>
          </a:lnRef>
          <a:fillRef idx="0">
            <a:schemeClr val="accent1"/>
          </a:fillRef>
          <a:effectRef idx="0">
            <a:schemeClr val="accent1"/>
          </a:effectRef>
          <a:fontRef idx="minor">
            <a:schemeClr val="tx1"/>
          </a:fontRef>
        </p:style>
      </p:cxnSp>
      <p:sp>
        <p:nvSpPr>
          <p:cNvPr id="281" name="TextBox 280">
            <a:extLst>
              <a:ext uri="{FF2B5EF4-FFF2-40B4-BE49-F238E27FC236}">
                <a16:creationId xmlns:a16="http://schemas.microsoft.com/office/drawing/2014/main" id="{21686AEE-F52F-E368-33FD-E7317778A6EA}"/>
              </a:ext>
            </a:extLst>
          </p:cNvPr>
          <p:cNvSpPr txBox="1"/>
          <p:nvPr/>
        </p:nvSpPr>
        <p:spPr>
          <a:xfrm>
            <a:off x="3301293" y="5666485"/>
            <a:ext cx="853938" cy="230832"/>
          </a:xfrm>
          <a:prstGeom prst="rect">
            <a:avLst/>
          </a:prstGeom>
          <a:noFill/>
        </p:spPr>
        <p:txBody>
          <a:bodyPr wrap="square" rtlCol="0">
            <a:spAutoFit/>
          </a:bodyPr>
          <a:lstStyle/>
          <a:p>
            <a:r>
              <a:rPr lang="en-CA" sz="900" dirty="0"/>
              <a:t>ETHERNET</a:t>
            </a:r>
            <a:endParaRPr lang="en-FK" sz="2800" dirty="0"/>
          </a:p>
        </p:txBody>
      </p:sp>
      <p:sp>
        <p:nvSpPr>
          <p:cNvPr id="283" name="TextBox 282">
            <a:extLst>
              <a:ext uri="{FF2B5EF4-FFF2-40B4-BE49-F238E27FC236}">
                <a16:creationId xmlns:a16="http://schemas.microsoft.com/office/drawing/2014/main" id="{77EDC780-32CF-9377-F2F6-180F0E2EA013}"/>
              </a:ext>
            </a:extLst>
          </p:cNvPr>
          <p:cNvSpPr txBox="1"/>
          <p:nvPr/>
        </p:nvSpPr>
        <p:spPr>
          <a:xfrm>
            <a:off x="7837836" y="5675176"/>
            <a:ext cx="853938" cy="230832"/>
          </a:xfrm>
          <a:prstGeom prst="rect">
            <a:avLst/>
          </a:prstGeom>
          <a:noFill/>
        </p:spPr>
        <p:txBody>
          <a:bodyPr wrap="square" rtlCol="0">
            <a:spAutoFit/>
          </a:bodyPr>
          <a:lstStyle/>
          <a:p>
            <a:r>
              <a:rPr lang="en-CA" sz="900" dirty="0"/>
              <a:t>ETHERNET</a:t>
            </a:r>
            <a:endParaRPr lang="en-FK" sz="2800" dirty="0"/>
          </a:p>
        </p:txBody>
      </p:sp>
      <p:sp>
        <p:nvSpPr>
          <p:cNvPr id="284" name="TextBox 283">
            <a:extLst>
              <a:ext uri="{FF2B5EF4-FFF2-40B4-BE49-F238E27FC236}">
                <a16:creationId xmlns:a16="http://schemas.microsoft.com/office/drawing/2014/main" id="{D6EEB81D-92D7-0275-B630-52B073BCE655}"/>
              </a:ext>
            </a:extLst>
          </p:cNvPr>
          <p:cNvSpPr txBox="1"/>
          <p:nvPr/>
        </p:nvSpPr>
        <p:spPr>
          <a:xfrm>
            <a:off x="2636859" y="5196463"/>
            <a:ext cx="423986" cy="232025"/>
          </a:xfrm>
          <a:prstGeom prst="rect">
            <a:avLst/>
          </a:prstGeom>
          <a:noFill/>
        </p:spPr>
        <p:txBody>
          <a:bodyPr wrap="square" rtlCol="0">
            <a:spAutoFit/>
          </a:bodyPr>
          <a:lstStyle/>
          <a:p>
            <a:r>
              <a:rPr lang="en-CA" sz="900" dirty="0">
                <a:solidFill>
                  <a:srgbClr val="00B0F0"/>
                </a:solidFill>
              </a:rPr>
              <a:t>OFS</a:t>
            </a:r>
            <a:endParaRPr lang="en-FK" sz="2800" dirty="0">
              <a:solidFill>
                <a:srgbClr val="00B0F0"/>
              </a:solidFill>
            </a:endParaRPr>
          </a:p>
        </p:txBody>
      </p:sp>
      <p:sp>
        <p:nvSpPr>
          <p:cNvPr id="286" name="TextBox 285">
            <a:extLst>
              <a:ext uri="{FF2B5EF4-FFF2-40B4-BE49-F238E27FC236}">
                <a16:creationId xmlns:a16="http://schemas.microsoft.com/office/drawing/2014/main" id="{D4A6CE6B-72EF-C02E-2DAC-45930FA66933}"/>
              </a:ext>
            </a:extLst>
          </p:cNvPr>
          <p:cNvSpPr txBox="1"/>
          <p:nvPr/>
        </p:nvSpPr>
        <p:spPr>
          <a:xfrm>
            <a:off x="3322480" y="5369844"/>
            <a:ext cx="423986" cy="232025"/>
          </a:xfrm>
          <a:prstGeom prst="rect">
            <a:avLst/>
          </a:prstGeom>
          <a:noFill/>
        </p:spPr>
        <p:txBody>
          <a:bodyPr wrap="square" rtlCol="0">
            <a:spAutoFit/>
          </a:bodyPr>
          <a:lstStyle/>
          <a:p>
            <a:r>
              <a:rPr lang="en-CA" sz="900" dirty="0">
                <a:solidFill>
                  <a:srgbClr val="00B0F0"/>
                </a:solidFill>
              </a:rPr>
              <a:t>OFS</a:t>
            </a:r>
            <a:endParaRPr lang="en-FK" sz="2800" dirty="0">
              <a:solidFill>
                <a:srgbClr val="00B0F0"/>
              </a:solidFill>
            </a:endParaRPr>
          </a:p>
        </p:txBody>
      </p:sp>
      <p:sp>
        <p:nvSpPr>
          <p:cNvPr id="287" name="TextBox 286">
            <a:extLst>
              <a:ext uri="{FF2B5EF4-FFF2-40B4-BE49-F238E27FC236}">
                <a16:creationId xmlns:a16="http://schemas.microsoft.com/office/drawing/2014/main" id="{744BACF7-135D-6538-7D11-E7679C698B66}"/>
              </a:ext>
            </a:extLst>
          </p:cNvPr>
          <p:cNvSpPr txBox="1"/>
          <p:nvPr/>
        </p:nvSpPr>
        <p:spPr>
          <a:xfrm>
            <a:off x="3378589" y="4869064"/>
            <a:ext cx="423986" cy="232025"/>
          </a:xfrm>
          <a:prstGeom prst="rect">
            <a:avLst/>
          </a:prstGeom>
          <a:noFill/>
        </p:spPr>
        <p:txBody>
          <a:bodyPr wrap="square" rtlCol="0">
            <a:spAutoFit/>
          </a:bodyPr>
          <a:lstStyle/>
          <a:p>
            <a:r>
              <a:rPr lang="en-CA" sz="900" dirty="0">
                <a:solidFill>
                  <a:srgbClr val="00B0F0"/>
                </a:solidFill>
              </a:rPr>
              <a:t>OFS</a:t>
            </a:r>
            <a:endParaRPr lang="en-FK" sz="2800" dirty="0">
              <a:solidFill>
                <a:srgbClr val="00B0F0"/>
              </a:solidFill>
            </a:endParaRPr>
          </a:p>
        </p:txBody>
      </p:sp>
      <p:sp>
        <p:nvSpPr>
          <p:cNvPr id="288" name="TextBox 287">
            <a:extLst>
              <a:ext uri="{FF2B5EF4-FFF2-40B4-BE49-F238E27FC236}">
                <a16:creationId xmlns:a16="http://schemas.microsoft.com/office/drawing/2014/main" id="{445E5894-61C1-3787-DEB4-4B764A8CB179}"/>
              </a:ext>
            </a:extLst>
          </p:cNvPr>
          <p:cNvSpPr txBox="1"/>
          <p:nvPr/>
        </p:nvSpPr>
        <p:spPr>
          <a:xfrm>
            <a:off x="7305167" y="5032548"/>
            <a:ext cx="423986" cy="232025"/>
          </a:xfrm>
          <a:prstGeom prst="rect">
            <a:avLst/>
          </a:prstGeom>
          <a:noFill/>
        </p:spPr>
        <p:txBody>
          <a:bodyPr wrap="square" rtlCol="0">
            <a:spAutoFit/>
          </a:bodyPr>
          <a:lstStyle/>
          <a:p>
            <a:r>
              <a:rPr lang="en-CA" sz="900" dirty="0">
                <a:solidFill>
                  <a:srgbClr val="00B0F0"/>
                </a:solidFill>
              </a:rPr>
              <a:t>OFS</a:t>
            </a:r>
            <a:endParaRPr lang="en-FK" sz="2800" dirty="0">
              <a:solidFill>
                <a:srgbClr val="00B0F0"/>
              </a:solidFill>
            </a:endParaRPr>
          </a:p>
        </p:txBody>
      </p:sp>
      <p:sp>
        <p:nvSpPr>
          <p:cNvPr id="289" name="TextBox 288">
            <a:extLst>
              <a:ext uri="{FF2B5EF4-FFF2-40B4-BE49-F238E27FC236}">
                <a16:creationId xmlns:a16="http://schemas.microsoft.com/office/drawing/2014/main" id="{00527901-00E3-2BDE-77DA-362C4D7CFB14}"/>
              </a:ext>
            </a:extLst>
          </p:cNvPr>
          <p:cNvSpPr txBox="1"/>
          <p:nvPr/>
        </p:nvSpPr>
        <p:spPr>
          <a:xfrm>
            <a:off x="7884654" y="5413209"/>
            <a:ext cx="423986" cy="232025"/>
          </a:xfrm>
          <a:prstGeom prst="rect">
            <a:avLst/>
          </a:prstGeom>
          <a:noFill/>
        </p:spPr>
        <p:txBody>
          <a:bodyPr wrap="square" rtlCol="0">
            <a:spAutoFit/>
          </a:bodyPr>
          <a:lstStyle/>
          <a:p>
            <a:r>
              <a:rPr lang="en-CA" sz="900" dirty="0">
                <a:solidFill>
                  <a:srgbClr val="00B0F0"/>
                </a:solidFill>
              </a:rPr>
              <a:t>OFS</a:t>
            </a:r>
            <a:endParaRPr lang="en-FK" sz="2800" dirty="0">
              <a:solidFill>
                <a:srgbClr val="00B0F0"/>
              </a:solidFill>
            </a:endParaRPr>
          </a:p>
        </p:txBody>
      </p:sp>
      <p:sp>
        <p:nvSpPr>
          <p:cNvPr id="290" name="TextBox 289">
            <a:extLst>
              <a:ext uri="{FF2B5EF4-FFF2-40B4-BE49-F238E27FC236}">
                <a16:creationId xmlns:a16="http://schemas.microsoft.com/office/drawing/2014/main" id="{5E52D7E4-1939-16F7-6B3B-04961A58A624}"/>
              </a:ext>
            </a:extLst>
          </p:cNvPr>
          <p:cNvSpPr txBox="1"/>
          <p:nvPr/>
        </p:nvSpPr>
        <p:spPr>
          <a:xfrm>
            <a:off x="7883091" y="4892486"/>
            <a:ext cx="423986" cy="232025"/>
          </a:xfrm>
          <a:prstGeom prst="rect">
            <a:avLst/>
          </a:prstGeom>
          <a:noFill/>
        </p:spPr>
        <p:txBody>
          <a:bodyPr wrap="square" rtlCol="0">
            <a:spAutoFit/>
          </a:bodyPr>
          <a:lstStyle/>
          <a:p>
            <a:r>
              <a:rPr lang="en-CA" sz="900" dirty="0">
                <a:solidFill>
                  <a:srgbClr val="00B0F0"/>
                </a:solidFill>
              </a:rPr>
              <a:t>OFS</a:t>
            </a:r>
            <a:endParaRPr lang="en-FK" sz="2800" dirty="0">
              <a:solidFill>
                <a:srgbClr val="00B0F0"/>
              </a:solidFill>
            </a:endParaRPr>
          </a:p>
        </p:txBody>
      </p:sp>
      <p:cxnSp>
        <p:nvCxnSpPr>
          <p:cNvPr id="277" name="Elbow Connector 276">
            <a:extLst>
              <a:ext uri="{FF2B5EF4-FFF2-40B4-BE49-F238E27FC236}">
                <a16:creationId xmlns:a16="http://schemas.microsoft.com/office/drawing/2014/main" id="{13CC88A0-ABE1-3395-E8F1-48D74496A32A}"/>
              </a:ext>
            </a:extLst>
          </p:cNvPr>
          <p:cNvCxnSpPr>
            <a:stCxn id="187" idx="1"/>
            <a:endCxn id="188" idx="1"/>
          </p:cNvCxnSpPr>
          <p:nvPr/>
        </p:nvCxnSpPr>
        <p:spPr>
          <a:xfrm rot="10800000" flipV="1">
            <a:off x="1493343" y="5036842"/>
            <a:ext cx="172407" cy="873833"/>
          </a:xfrm>
          <a:prstGeom prst="bentConnector3">
            <a:avLst>
              <a:gd name="adj1" fmla="val 12525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5" name="Elbow Connector 294">
            <a:extLst>
              <a:ext uri="{FF2B5EF4-FFF2-40B4-BE49-F238E27FC236}">
                <a16:creationId xmlns:a16="http://schemas.microsoft.com/office/drawing/2014/main" id="{24F8E270-6068-00D4-5E0E-6BDE65000571}"/>
              </a:ext>
            </a:extLst>
          </p:cNvPr>
          <p:cNvCxnSpPr>
            <a:cxnSpLocks/>
          </p:cNvCxnSpPr>
          <p:nvPr/>
        </p:nvCxnSpPr>
        <p:spPr>
          <a:xfrm rot="5400000">
            <a:off x="1083042" y="3767199"/>
            <a:ext cx="968756" cy="133676"/>
          </a:xfrm>
          <a:prstGeom prst="bentConnector3">
            <a:avLst>
              <a:gd name="adj1" fmla="val -281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6" name="Elbow Connector 295">
            <a:extLst>
              <a:ext uri="{FF2B5EF4-FFF2-40B4-BE49-F238E27FC236}">
                <a16:creationId xmlns:a16="http://schemas.microsoft.com/office/drawing/2014/main" id="{A18D0763-6FDC-C0CD-1A03-62D4C45EEC83}"/>
              </a:ext>
            </a:extLst>
          </p:cNvPr>
          <p:cNvCxnSpPr>
            <a:cxnSpLocks/>
          </p:cNvCxnSpPr>
          <p:nvPr/>
        </p:nvCxnSpPr>
        <p:spPr>
          <a:xfrm rot="5400000">
            <a:off x="8984401" y="5146718"/>
            <a:ext cx="715388" cy="618999"/>
          </a:xfrm>
          <a:prstGeom prst="bentConnector3">
            <a:avLst>
              <a:gd name="adj1" fmla="val -173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2" name="Elbow Connector 301">
            <a:extLst>
              <a:ext uri="{FF2B5EF4-FFF2-40B4-BE49-F238E27FC236}">
                <a16:creationId xmlns:a16="http://schemas.microsoft.com/office/drawing/2014/main" id="{9B3FE52B-9ABF-3F36-B677-24C760A1CA22}"/>
              </a:ext>
            </a:extLst>
          </p:cNvPr>
          <p:cNvCxnSpPr>
            <a:cxnSpLocks/>
          </p:cNvCxnSpPr>
          <p:nvPr/>
        </p:nvCxnSpPr>
        <p:spPr>
          <a:xfrm rot="5400000">
            <a:off x="9136801" y="5299118"/>
            <a:ext cx="715388" cy="618999"/>
          </a:xfrm>
          <a:prstGeom prst="bentConnector3">
            <a:avLst>
              <a:gd name="adj1" fmla="val -173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3" name="Elbow Connector 302">
            <a:extLst>
              <a:ext uri="{FF2B5EF4-FFF2-40B4-BE49-F238E27FC236}">
                <a16:creationId xmlns:a16="http://schemas.microsoft.com/office/drawing/2014/main" id="{88C5B2F0-E71F-CFA6-6A4B-2256CE712F59}"/>
              </a:ext>
            </a:extLst>
          </p:cNvPr>
          <p:cNvCxnSpPr>
            <a:cxnSpLocks/>
          </p:cNvCxnSpPr>
          <p:nvPr/>
        </p:nvCxnSpPr>
        <p:spPr>
          <a:xfrm rot="5400000">
            <a:off x="8830543" y="3469892"/>
            <a:ext cx="715388" cy="618999"/>
          </a:xfrm>
          <a:prstGeom prst="bentConnector3">
            <a:avLst>
              <a:gd name="adj1" fmla="val -1737"/>
            </a:avLst>
          </a:prstGeom>
          <a:ln>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29C157B5-656A-EBA2-F8D0-17FA61A4D28C}"/>
              </a:ext>
            </a:extLst>
          </p:cNvPr>
          <p:cNvSpPr txBox="1"/>
          <p:nvPr/>
        </p:nvSpPr>
        <p:spPr>
          <a:xfrm>
            <a:off x="7038573" y="207237"/>
            <a:ext cx="1868556" cy="338554"/>
          </a:xfrm>
          <a:prstGeom prst="rect">
            <a:avLst/>
          </a:prstGeom>
          <a:noFill/>
        </p:spPr>
        <p:txBody>
          <a:bodyPr wrap="square" rtlCol="0">
            <a:spAutoFit/>
          </a:bodyPr>
          <a:lstStyle/>
          <a:p>
            <a:pPr algn="ctr"/>
            <a:r>
              <a:rPr lang="en-US" sz="1600" dirty="0"/>
              <a:t>Figure 8</a:t>
            </a:r>
          </a:p>
        </p:txBody>
      </p:sp>
    </p:spTree>
    <p:extLst>
      <p:ext uri="{BB962C8B-B14F-4D97-AF65-F5344CB8AC3E}">
        <p14:creationId xmlns:p14="http://schemas.microsoft.com/office/powerpoint/2010/main" val="2241487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Extract 2">
            <a:extLst>
              <a:ext uri="{FF2B5EF4-FFF2-40B4-BE49-F238E27FC236}">
                <a16:creationId xmlns:a16="http://schemas.microsoft.com/office/drawing/2014/main" id="{D6F73818-C7DC-4361-ABA7-D332359CF9B6}"/>
              </a:ext>
            </a:extLst>
          </p:cNvPr>
          <p:cNvSpPr/>
          <p:nvPr/>
        </p:nvSpPr>
        <p:spPr>
          <a:xfrm>
            <a:off x="2731368" y="551859"/>
            <a:ext cx="6042991" cy="5208105"/>
          </a:xfrm>
          <a:prstGeom prst="flowChartExtra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K"/>
          </a:p>
        </p:txBody>
      </p:sp>
      <p:sp>
        <p:nvSpPr>
          <p:cNvPr id="4" name="Rectangle: Rounded Corners 3">
            <a:extLst>
              <a:ext uri="{FF2B5EF4-FFF2-40B4-BE49-F238E27FC236}">
                <a16:creationId xmlns:a16="http://schemas.microsoft.com/office/drawing/2014/main" id="{371D0A15-3030-490A-8457-2EC01E3E42D9}"/>
              </a:ext>
            </a:extLst>
          </p:cNvPr>
          <p:cNvSpPr/>
          <p:nvPr/>
        </p:nvSpPr>
        <p:spPr>
          <a:xfrm>
            <a:off x="3804794" y="4922384"/>
            <a:ext cx="3816626" cy="494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sz="1400" dirty="0"/>
              <a:t>DATA PLANE</a:t>
            </a:r>
          </a:p>
          <a:p>
            <a:pPr algn="ctr"/>
            <a:r>
              <a:rPr lang="en-CA" sz="1400" dirty="0"/>
              <a:t>(data transmission ,routing ,data processing etc.</a:t>
            </a:r>
            <a:endParaRPr lang="en-FK" sz="1400" dirty="0"/>
          </a:p>
        </p:txBody>
      </p:sp>
      <p:sp>
        <p:nvSpPr>
          <p:cNvPr id="5" name="Rectangle: Rounded Corners 4">
            <a:extLst>
              <a:ext uri="{FF2B5EF4-FFF2-40B4-BE49-F238E27FC236}">
                <a16:creationId xmlns:a16="http://schemas.microsoft.com/office/drawing/2014/main" id="{3527610B-3649-423C-B313-532609BD6475}"/>
              </a:ext>
            </a:extLst>
          </p:cNvPr>
          <p:cNvSpPr/>
          <p:nvPr/>
        </p:nvSpPr>
        <p:spPr>
          <a:xfrm>
            <a:off x="4202359" y="3857487"/>
            <a:ext cx="3021496" cy="66149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sz="1400" dirty="0"/>
              <a:t>CONTROL PLANE</a:t>
            </a:r>
          </a:p>
          <a:p>
            <a:pPr algn="ctr"/>
            <a:r>
              <a:rPr lang="en-CA" sz="1400" dirty="0"/>
              <a:t>(Adaptability ,switching controls ,RWA Network elements etc.</a:t>
            </a:r>
            <a:endParaRPr lang="en-FK" sz="1400" dirty="0"/>
          </a:p>
        </p:txBody>
      </p:sp>
      <p:sp>
        <p:nvSpPr>
          <p:cNvPr id="6" name="Rectangle: Rounded Corners 5">
            <a:extLst>
              <a:ext uri="{FF2B5EF4-FFF2-40B4-BE49-F238E27FC236}">
                <a16:creationId xmlns:a16="http://schemas.microsoft.com/office/drawing/2014/main" id="{82572682-B83C-4D14-B302-EE0F20DCA46F}"/>
              </a:ext>
            </a:extLst>
          </p:cNvPr>
          <p:cNvSpPr/>
          <p:nvPr/>
        </p:nvSpPr>
        <p:spPr>
          <a:xfrm>
            <a:off x="4553542" y="2624026"/>
            <a:ext cx="2438399" cy="83005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sz="1400" dirty="0"/>
              <a:t>MANAGEMENT PLANE</a:t>
            </a:r>
          </a:p>
          <a:p>
            <a:pPr algn="ctr"/>
            <a:r>
              <a:rPr lang="en-CA" sz="1400" dirty="0"/>
              <a:t>(Operation and network administration .etc.</a:t>
            </a:r>
            <a:endParaRPr lang="en-FK" sz="1400" dirty="0"/>
          </a:p>
        </p:txBody>
      </p:sp>
      <p:cxnSp>
        <p:nvCxnSpPr>
          <p:cNvPr id="9" name="Straight Arrow Connector 8">
            <a:extLst>
              <a:ext uri="{FF2B5EF4-FFF2-40B4-BE49-F238E27FC236}">
                <a16:creationId xmlns:a16="http://schemas.microsoft.com/office/drawing/2014/main" id="{7A275708-D65D-4389-87A6-FD23E48C91B3}"/>
              </a:ext>
            </a:extLst>
          </p:cNvPr>
          <p:cNvCxnSpPr>
            <a:cxnSpLocks/>
          </p:cNvCxnSpPr>
          <p:nvPr/>
        </p:nvCxnSpPr>
        <p:spPr>
          <a:xfrm>
            <a:off x="5713107" y="3454084"/>
            <a:ext cx="1" cy="40340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7906555D-0B07-4158-8613-09D919A305B0}"/>
              </a:ext>
            </a:extLst>
          </p:cNvPr>
          <p:cNvCxnSpPr>
            <a:endCxn id="4" idx="0"/>
          </p:cNvCxnSpPr>
          <p:nvPr/>
        </p:nvCxnSpPr>
        <p:spPr>
          <a:xfrm>
            <a:off x="5713107" y="4518980"/>
            <a:ext cx="0" cy="40340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988624EC-0AE6-2195-1CA1-AF71826A5E92}"/>
              </a:ext>
            </a:extLst>
          </p:cNvPr>
          <p:cNvSpPr txBox="1"/>
          <p:nvPr/>
        </p:nvSpPr>
        <p:spPr>
          <a:xfrm>
            <a:off x="5396948" y="148460"/>
            <a:ext cx="1868556" cy="338554"/>
          </a:xfrm>
          <a:prstGeom prst="rect">
            <a:avLst/>
          </a:prstGeom>
          <a:noFill/>
        </p:spPr>
        <p:txBody>
          <a:bodyPr wrap="square" rtlCol="0">
            <a:spAutoFit/>
          </a:bodyPr>
          <a:lstStyle/>
          <a:p>
            <a:pPr algn="ctr"/>
            <a:r>
              <a:rPr lang="en-US" sz="1600" dirty="0"/>
              <a:t>Figure 9</a:t>
            </a:r>
          </a:p>
        </p:txBody>
      </p:sp>
    </p:spTree>
    <p:extLst>
      <p:ext uri="{BB962C8B-B14F-4D97-AF65-F5344CB8AC3E}">
        <p14:creationId xmlns:p14="http://schemas.microsoft.com/office/powerpoint/2010/main" val="4115199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1210</TotalTime>
  <Words>626</Words>
  <Application>Microsoft Office PowerPoint</Application>
  <PresentationFormat>Widescreen</PresentationFormat>
  <Paragraphs>347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Abadi MT Condensed Light</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Nsafoa-Yeboah</dc:creator>
  <cp:lastModifiedBy>Selorm</cp:lastModifiedBy>
  <cp:revision>3</cp:revision>
  <dcterms:created xsi:type="dcterms:W3CDTF">2022-07-10T11:03:08Z</dcterms:created>
  <dcterms:modified xsi:type="dcterms:W3CDTF">2022-07-11T09:04:32Z</dcterms:modified>
</cp:coreProperties>
</file>