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autoAdjust="0"/>
    <p:restoredTop sz="94660"/>
  </p:normalViewPr>
  <p:slideViewPr>
    <p:cSldViewPr snapToGrid="0">
      <p:cViewPr varScale="1">
        <p:scale>
          <a:sx n="93" d="100"/>
          <a:sy n="93" d="100"/>
        </p:scale>
        <p:origin x="3312"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E78DB2C-A260-48A2-B740-82AF656C8B43}" type="datetimeFigureOut">
              <a:rPr lang="de-CH" smtClean="0"/>
              <a:t>14.09.21</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D1233C71-4E79-48DE-B423-6162153BE37A}" type="slidenum">
              <a:rPr lang="de-CH" smtClean="0"/>
              <a:t>‹Nr.›</a:t>
            </a:fld>
            <a:endParaRPr lang="de-CH"/>
          </a:p>
        </p:txBody>
      </p:sp>
    </p:spTree>
    <p:extLst>
      <p:ext uri="{BB962C8B-B14F-4D97-AF65-F5344CB8AC3E}">
        <p14:creationId xmlns:p14="http://schemas.microsoft.com/office/powerpoint/2010/main" val="3659966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78DB2C-A260-48A2-B740-82AF656C8B43}" type="datetimeFigureOut">
              <a:rPr lang="de-CH" smtClean="0"/>
              <a:t>14.09.21</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D1233C71-4E79-48DE-B423-6162153BE37A}" type="slidenum">
              <a:rPr lang="de-CH" smtClean="0"/>
              <a:t>‹Nr.›</a:t>
            </a:fld>
            <a:endParaRPr lang="de-CH"/>
          </a:p>
        </p:txBody>
      </p:sp>
    </p:spTree>
    <p:extLst>
      <p:ext uri="{BB962C8B-B14F-4D97-AF65-F5344CB8AC3E}">
        <p14:creationId xmlns:p14="http://schemas.microsoft.com/office/powerpoint/2010/main" val="2810127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78DB2C-A260-48A2-B740-82AF656C8B43}" type="datetimeFigureOut">
              <a:rPr lang="de-CH" smtClean="0"/>
              <a:t>14.09.21</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D1233C71-4E79-48DE-B423-6162153BE37A}" type="slidenum">
              <a:rPr lang="de-CH" smtClean="0"/>
              <a:t>‹Nr.›</a:t>
            </a:fld>
            <a:endParaRPr lang="de-CH"/>
          </a:p>
        </p:txBody>
      </p:sp>
    </p:spTree>
    <p:extLst>
      <p:ext uri="{BB962C8B-B14F-4D97-AF65-F5344CB8AC3E}">
        <p14:creationId xmlns:p14="http://schemas.microsoft.com/office/powerpoint/2010/main" val="3387245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78DB2C-A260-48A2-B740-82AF656C8B43}" type="datetimeFigureOut">
              <a:rPr lang="de-CH" smtClean="0"/>
              <a:t>14.09.21</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D1233C71-4E79-48DE-B423-6162153BE37A}" type="slidenum">
              <a:rPr lang="de-CH" smtClean="0"/>
              <a:t>‹Nr.›</a:t>
            </a:fld>
            <a:endParaRPr lang="de-CH"/>
          </a:p>
        </p:txBody>
      </p:sp>
    </p:spTree>
    <p:extLst>
      <p:ext uri="{BB962C8B-B14F-4D97-AF65-F5344CB8AC3E}">
        <p14:creationId xmlns:p14="http://schemas.microsoft.com/office/powerpoint/2010/main" val="3737719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E78DB2C-A260-48A2-B740-82AF656C8B43}" type="datetimeFigureOut">
              <a:rPr lang="de-CH" smtClean="0"/>
              <a:t>14.09.21</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D1233C71-4E79-48DE-B423-6162153BE37A}" type="slidenum">
              <a:rPr lang="de-CH" smtClean="0"/>
              <a:t>‹Nr.›</a:t>
            </a:fld>
            <a:endParaRPr lang="de-CH"/>
          </a:p>
        </p:txBody>
      </p:sp>
    </p:spTree>
    <p:extLst>
      <p:ext uri="{BB962C8B-B14F-4D97-AF65-F5344CB8AC3E}">
        <p14:creationId xmlns:p14="http://schemas.microsoft.com/office/powerpoint/2010/main" val="2241066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E78DB2C-A260-48A2-B740-82AF656C8B43}" type="datetimeFigureOut">
              <a:rPr lang="de-CH" smtClean="0"/>
              <a:t>14.09.21</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D1233C71-4E79-48DE-B423-6162153BE37A}" type="slidenum">
              <a:rPr lang="de-CH" smtClean="0"/>
              <a:t>‹Nr.›</a:t>
            </a:fld>
            <a:endParaRPr lang="de-CH"/>
          </a:p>
        </p:txBody>
      </p:sp>
    </p:spTree>
    <p:extLst>
      <p:ext uri="{BB962C8B-B14F-4D97-AF65-F5344CB8AC3E}">
        <p14:creationId xmlns:p14="http://schemas.microsoft.com/office/powerpoint/2010/main" val="1236412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E78DB2C-A260-48A2-B740-82AF656C8B43}" type="datetimeFigureOut">
              <a:rPr lang="de-CH" smtClean="0"/>
              <a:t>14.09.21</a:t>
            </a:fld>
            <a:endParaRPr lang="de-CH"/>
          </a:p>
        </p:txBody>
      </p:sp>
      <p:sp>
        <p:nvSpPr>
          <p:cNvPr id="8" name="Footer Placeholder 7"/>
          <p:cNvSpPr>
            <a:spLocks noGrp="1"/>
          </p:cNvSpPr>
          <p:nvPr>
            <p:ph type="ftr" sz="quarter" idx="11"/>
          </p:nvPr>
        </p:nvSpPr>
        <p:spPr/>
        <p:txBody>
          <a:bodyPr/>
          <a:lstStyle/>
          <a:p>
            <a:endParaRPr lang="de-CH"/>
          </a:p>
        </p:txBody>
      </p:sp>
      <p:sp>
        <p:nvSpPr>
          <p:cNvPr id="9" name="Slide Number Placeholder 8"/>
          <p:cNvSpPr>
            <a:spLocks noGrp="1"/>
          </p:cNvSpPr>
          <p:nvPr>
            <p:ph type="sldNum" sz="quarter" idx="12"/>
          </p:nvPr>
        </p:nvSpPr>
        <p:spPr/>
        <p:txBody>
          <a:bodyPr/>
          <a:lstStyle/>
          <a:p>
            <a:fld id="{D1233C71-4E79-48DE-B423-6162153BE37A}" type="slidenum">
              <a:rPr lang="de-CH" smtClean="0"/>
              <a:t>‹Nr.›</a:t>
            </a:fld>
            <a:endParaRPr lang="de-CH"/>
          </a:p>
        </p:txBody>
      </p:sp>
    </p:spTree>
    <p:extLst>
      <p:ext uri="{BB962C8B-B14F-4D97-AF65-F5344CB8AC3E}">
        <p14:creationId xmlns:p14="http://schemas.microsoft.com/office/powerpoint/2010/main" val="1982004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E78DB2C-A260-48A2-B740-82AF656C8B43}" type="datetimeFigureOut">
              <a:rPr lang="de-CH" smtClean="0"/>
              <a:t>14.09.21</a:t>
            </a:fld>
            <a:endParaRPr lang="de-CH"/>
          </a:p>
        </p:txBody>
      </p:sp>
      <p:sp>
        <p:nvSpPr>
          <p:cNvPr id="4" name="Footer Placeholder 3"/>
          <p:cNvSpPr>
            <a:spLocks noGrp="1"/>
          </p:cNvSpPr>
          <p:nvPr>
            <p:ph type="ftr" sz="quarter" idx="11"/>
          </p:nvPr>
        </p:nvSpPr>
        <p:spPr/>
        <p:txBody>
          <a:bodyPr/>
          <a:lstStyle/>
          <a:p>
            <a:endParaRPr lang="de-CH"/>
          </a:p>
        </p:txBody>
      </p:sp>
      <p:sp>
        <p:nvSpPr>
          <p:cNvPr id="5" name="Slide Number Placeholder 4"/>
          <p:cNvSpPr>
            <a:spLocks noGrp="1"/>
          </p:cNvSpPr>
          <p:nvPr>
            <p:ph type="sldNum" sz="quarter" idx="12"/>
          </p:nvPr>
        </p:nvSpPr>
        <p:spPr/>
        <p:txBody>
          <a:bodyPr/>
          <a:lstStyle/>
          <a:p>
            <a:fld id="{D1233C71-4E79-48DE-B423-6162153BE37A}" type="slidenum">
              <a:rPr lang="de-CH" smtClean="0"/>
              <a:t>‹Nr.›</a:t>
            </a:fld>
            <a:endParaRPr lang="de-CH"/>
          </a:p>
        </p:txBody>
      </p:sp>
    </p:spTree>
    <p:extLst>
      <p:ext uri="{BB962C8B-B14F-4D97-AF65-F5344CB8AC3E}">
        <p14:creationId xmlns:p14="http://schemas.microsoft.com/office/powerpoint/2010/main" val="4170091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78DB2C-A260-48A2-B740-82AF656C8B43}" type="datetimeFigureOut">
              <a:rPr lang="de-CH" smtClean="0"/>
              <a:t>14.09.21</a:t>
            </a:fld>
            <a:endParaRPr lang="de-CH"/>
          </a:p>
        </p:txBody>
      </p:sp>
      <p:sp>
        <p:nvSpPr>
          <p:cNvPr id="3" name="Footer Placeholder 2"/>
          <p:cNvSpPr>
            <a:spLocks noGrp="1"/>
          </p:cNvSpPr>
          <p:nvPr>
            <p:ph type="ftr" sz="quarter" idx="11"/>
          </p:nvPr>
        </p:nvSpPr>
        <p:spPr/>
        <p:txBody>
          <a:bodyPr/>
          <a:lstStyle/>
          <a:p>
            <a:endParaRPr lang="de-CH"/>
          </a:p>
        </p:txBody>
      </p:sp>
      <p:sp>
        <p:nvSpPr>
          <p:cNvPr id="4" name="Slide Number Placeholder 3"/>
          <p:cNvSpPr>
            <a:spLocks noGrp="1"/>
          </p:cNvSpPr>
          <p:nvPr>
            <p:ph type="sldNum" sz="quarter" idx="12"/>
          </p:nvPr>
        </p:nvSpPr>
        <p:spPr/>
        <p:txBody>
          <a:bodyPr/>
          <a:lstStyle/>
          <a:p>
            <a:fld id="{D1233C71-4E79-48DE-B423-6162153BE37A}" type="slidenum">
              <a:rPr lang="de-CH" smtClean="0"/>
              <a:t>‹Nr.›</a:t>
            </a:fld>
            <a:endParaRPr lang="de-CH"/>
          </a:p>
        </p:txBody>
      </p:sp>
    </p:spTree>
    <p:extLst>
      <p:ext uri="{BB962C8B-B14F-4D97-AF65-F5344CB8AC3E}">
        <p14:creationId xmlns:p14="http://schemas.microsoft.com/office/powerpoint/2010/main" val="1507339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E78DB2C-A260-48A2-B740-82AF656C8B43}" type="datetimeFigureOut">
              <a:rPr lang="de-CH" smtClean="0"/>
              <a:t>14.09.21</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D1233C71-4E79-48DE-B423-6162153BE37A}" type="slidenum">
              <a:rPr lang="de-CH" smtClean="0"/>
              <a:t>‹Nr.›</a:t>
            </a:fld>
            <a:endParaRPr lang="de-CH"/>
          </a:p>
        </p:txBody>
      </p:sp>
    </p:spTree>
    <p:extLst>
      <p:ext uri="{BB962C8B-B14F-4D97-AF65-F5344CB8AC3E}">
        <p14:creationId xmlns:p14="http://schemas.microsoft.com/office/powerpoint/2010/main" val="2495020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E78DB2C-A260-48A2-B740-82AF656C8B43}" type="datetimeFigureOut">
              <a:rPr lang="de-CH" smtClean="0"/>
              <a:t>14.09.21</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D1233C71-4E79-48DE-B423-6162153BE37A}" type="slidenum">
              <a:rPr lang="de-CH" smtClean="0"/>
              <a:t>‹Nr.›</a:t>
            </a:fld>
            <a:endParaRPr lang="de-CH"/>
          </a:p>
        </p:txBody>
      </p:sp>
    </p:spTree>
    <p:extLst>
      <p:ext uri="{BB962C8B-B14F-4D97-AF65-F5344CB8AC3E}">
        <p14:creationId xmlns:p14="http://schemas.microsoft.com/office/powerpoint/2010/main" val="2598694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5E78DB2C-A260-48A2-B740-82AF656C8B43}" type="datetimeFigureOut">
              <a:rPr lang="de-CH" smtClean="0"/>
              <a:t>14.09.21</a:t>
            </a:fld>
            <a:endParaRPr lang="de-CH"/>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CH"/>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D1233C71-4E79-48DE-B423-6162153BE37A}" type="slidenum">
              <a:rPr lang="de-CH" smtClean="0"/>
              <a:t>‹Nr.›</a:t>
            </a:fld>
            <a:endParaRPr lang="de-CH"/>
          </a:p>
        </p:txBody>
      </p:sp>
    </p:spTree>
    <p:extLst>
      <p:ext uri="{BB962C8B-B14F-4D97-AF65-F5344CB8AC3E}">
        <p14:creationId xmlns:p14="http://schemas.microsoft.com/office/powerpoint/2010/main" val="29836995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 Id="rId5" Type="http://schemas.openxmlformats.org/officeDocument/2006/relationships/image" Target="../media/image4.tiff"/><Relationship Id="rId4" Type="http://schemas.openxmlformats.org/officeDocument/2006/relationships/image" Target="../media/image3.tiff"/></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8.png"/><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14.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tif"/><Relationship Id="rId5" Type="http://schemas.microsoft.com/office/2007/relationships/hdphoto" Target="../media/hdphoto6.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8.wdp"/><Relationship Id="rId4" Type="http://schemas.openxmlformats.org/officeDocument/2006/relationships/image" Target="../media/image16.png"/><Relationship Id="rId9" Type="http://schemas.microsoft.com/office/2007/relationships/hdphoto" Target="../media/hdphoto10.wdp"/></Relationships>
</file>

<file path=ppt/slides/_rels/slide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8999" y="4037731"/>
            <a:ext cx="6299999" cy="400110"/>
          </a:xfrm>
          <a:prstGeom prst="rect">
            <a:avLst/>
          </a:prstGeom>
          <a:noFill/>
        </p:spPr>
        <p:txBody>
          <a:bodyPr wrap="square" rtlCol="0">
            <a:spAutoFit/>
          </a:bodyPr>
          <a:lstStyle/>
          <a:p>
            <a:pPr algn="just"/>
            <a:r>
              <a:rPr lang="en-US" sz="1000" b="1" dirty="0"/>
              <a:t>Supplementary </a:t>
            </a:r>
            <a:r>
              <a:rPr lang="en-US" sz="1000" b="1"/>
              <a:t>file 1. </a:t>
            </a:r>
            <a:r>
              <a:rPr lang="en-US" sz="1000" dirty="0"/>
              <a:t>IC</a:t>
            </a:r>
            <a:r>
              <a:rPr lang="en-US" sz="700" dirty="0"/>
              <a:t>50</a:t>
            </a:r>
            <a:r>
              <a:rPr lang="en-US" sz="1000" dirty="0"/>
              <a:t> dose-response curves for </a:t>
            </a:r>
            <a:r>
              <a:rPr lang="en-US" sz="1000" i="1" dirty="0"/>
              <a:t>T. gondii </a:t>
            </a:r>
            <a:r>
              <a:rPr lang="de-CH" sz="1000" dirty="0"/>
              <a:t>tachyzoites grown in HFF treated with DCQ (A), RMB054 (B), RMB055 (C) and RMB060 (D). Compounds were either added prior or 3h after infection with Tg-</a:t>
            </a:r>
            <a:r>
              <a:rPr lang="el-GR" sz="1000" dirty="0"/>
              <a:t>β-</a:t>
            </a:r>
            <a:r>
              <a:rPr lang="de-CH" sz="1000" dirty="0"/>
              <a:t>gal.</a:t>
            </a:r>
            <a:endParaRPr lang="de-CH" sz="600" dirty="0"/>
          </a:p>
        </p:txBody>
      </p:sp>
      <p:sp>
        <p:nvSpPr>
          <p:cNvPr id="3" name="Rectangle 2"/>
          <p:cNvSpPr>
            <a:spLocks noChangeArrowheads="1"/>
          </p:cNvSpPr>
          <p:nvPr/>
        </p:nvSpPr>
        <p:spPr bwMode="auto">
          <a:xfrm>
            <a:off x="532932" y="503485"/>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sp>
        <p:nvSpPr>
          <p:cNvPr id="11" name="Rectangle 4"/>
          <p:cNvSpPr>
            <a:spLocks noChangeArrowheads="1"/>
          </p:cNvSpPr>
          <p:nvPr/>
        </p:nvSpPr>
        <p:spPr bwMode="auto">
          <a:xfrm>
            <a:off x="3389200" y="503485"/>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sp>
        <p:nvSpPr>
          <p:cNvPr id="13" name="Rectangle 6"/>
          <p:cNvSpPr>
            <a:spLocks noChangeArrowheads="1"/>
          </p:cNvSpPr>
          <p:nvPr/>
        </p:nvSpPr>
        <p:spPr bwMode="auto">
          <a:xfrm>
            <a:off x="532932" y="1875112"/>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sp>
        <p:nvSpPr>
          <p:cNvPr id="15" name="Rectangle 8"/>
          <p:cNvSpPr>
            <a:spLocks noChangeArrowheads="1"/>
          </p:cNvSpPr>
          <p:nvPr/>
        </p:nvSpPr>
        <p:spPr bwMode="auto">
          <a:xfrm>
            <a:off x="3389200" y="1875112"/>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grpSp>
        <p:nvGrpSpPr>
          <p:cNvPr id="6" name="Group 5"/>
          <p:cNvGrpSpPr>
            <a:grpSpLocks noChangeAspect="1"/>
          </p:cNvGrpSpPr>
          <p:nvPr/>
        </p:nvGrpSpPr>
        <p:grpSpPr>
          <a:xfrm>
            <a:off x="279000" y="288000"/>
            <a:ext cx="6300000" cy="3521440"/>
            <a:chOff x="164614" y="217592"/>
            <a:chExt cx="6316494" cy="3530659"/>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547" y="371481"/>
              <a:ext cx="2885411" cy="154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5696" y="371481"/>
              <a:ext cx="2885411" cy="1548000"/>
            </a:xfrm>
            <a:prstGeom prst="rect">
              <a:avLst/>
            </a:prstGeom>
          </p:spPr>
        </p:pic>
        <p:sp>
          <p:nvSpPr>
            <p:cNvPr id="8" name="TextBox 7"/>
            <p:cNvSpPr txBox="1"/>
            <p:nvPr/>
          </p:nvSpPr>
          <p:spPr>
            <a:xfrm>
              <a:off x="164614" y="223097"/>
              <a:ext cx="280491" cy="307777"/>
            </a:xfrm>
            <a:prstGeom prst="rect">
              <a:avLst/>
            </a:prstGeom>
            <a:noFill/>
          </p:spPr>
          <p:txBody>
            <a:bodyPr wrap="square" rtlCol="0">
              <a:spAutoFit/>
            </a:bodyPr>
            <a:lstStyle/>
            <a:p>
              <a:r>
                <a:rPr lang="de-CH" sz="1400" b="1" dirty="0"/>
                <a:t>A</a:t>
              </a:r>
            </a:p>
          </p:txBody>
        </p:sp>
        <p:sp>
          <p:nvSpPr>
            <p:cNvPr id="17" name="TextBox 16"/>
            <p:cNvSpPr txBox="1"/>
            <p:nvPr/>
          </p:nvSpPr>
          <p:spPr>
            <a:xfrm>
              <a:off x="3469669" y="217592"/>
              <a:ext cx="280491" cy="307777"/>
            </a:xfrm>
            <a:prstGeom prst="rect">
              <a:avLst/>
            </a:prstGeom>
            <a:noFill/>
          </p:spPr>
          <p:txBody>
            <a:bodyPr wrap="square" rtlCol="0">
              <a:spAutoFit/>
            </a:bodyPr>
            <a:lstStyle/>
            <a:p>
              <a:r>
                <a:rPr lang="de-CH" sz="1400" b="1" dirty="0"/>
                <a:t>B</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546" y="2200251"/>
              <a:ext cx="2885412" cy="1548000"/>
            </a:xfrm>
            <a:prstGeom prst="rect">
              <a:avLst/>
            </a:prstGeom>
          </p:spPr>
        </p:pic>
        <p:sp>
          <p:nvSpPr>
            <p:cNvPr id="9" name="TextBox 8"/>
            <p:cNvSpPr txBox="1"/>
            <p:nvPr/>
          </p:nvSpPr>
          <p:spPr>
            <a:xfrm>
              <a:off x="164614" y="2067865"/>
              <a:ext cx="280491" cy="307777"/>
            </a:xfrm>
            <a:prstGeom prst="rect">
              <a:avLst/>
            </a:prstGeom>
            <a:noFill/>
          </p:spPr>
          <p:txBody>
            <a:bodyPr wrap="square" rtlCol="0">
              <a:spAutoFit/>
            </a:bodyPr>
            <a:lstStyle/>
            <a:p>
              <a:r>
                <a:rPr lang="de-CH" sz="1400" b="1" dirty="0"/>
                <a:t>C</a:t>
              </a: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5696" y="2197491"/>
              <a:ext cx="2885412" cy="1548000"/>
            </a:xfrm>
            <a:prstGeom prst="rect">
              <a:avLst/>
            </a:prstGeom>
          </p:spPr>
        </p:pic>
        <p:sp>
          <p:nvSpPr>
            <p:cNvPr id="10" name="TextBox 9"/>
            <p:cNvSpPr txBox="1"/>
            <p:nvPr/>
          </p:nvSpPr>
          <p:spPr>
            <a:xfrm>
              <a:off x="3469669" y="2061825"/>
              <a:ext cx="280491" cy="307777"/>
            </a:xfrm>
            <a:prstGeom prst="rect">
              <a:avLst/>
            </a:prstGeom>
            <a:noFill/>
          </p:spPr>
          <p:txBody>
            <a:bodyPr wrap="square" rtlCol="0">
              <a:spAutoFit/>
            </a:bodyPr>
            <a:lstStyle/>
            <a:p>
              <a:r>
                <a:rPr lang="de-CH" sz="1400" b="1" dirty="0"/>
                <a:t>D</a:t>
              </a:r>
            </a:p>
          </p:txBody>
        </p:sp>
      </p:grpSp>
    </p:spTree>
    <p:extLst>
      <p:ext uri="{BB962C8B-B14F-4D97-AF65-F5344CB8AC3E}">
        <p14:creationId xmlns:p14="http://schemas.microsoft.com/office/powerpoint/2010/main" val="833620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9000" y="2420466"/>
            <a:ext cx="6300000" cy="707886"/>
          </a:xfrm>
          <a:prstGeom prst="rect">
            <a:avLst/>
          </a:prstGeom>
          <a:noFill/>
        </p:spPr>
        <p:txBody>
          <a:bodyPr wrap="square" rtlCol="0">
            <a:spAutoFit/>
          </a:bodyPr>
          <a:lstStyle/>
          <a:p>
            <a:pPr algn="just"/>
            <a:r>
              <a:rPr lang="en-US" sz="1000" b="1" dirty="0"/>
              <a:t>Supplementary file 2. </a:t>
            </a:r>
            <a:r>
              <a:rPr lang="en-US" sz="1000" i="1" dirty="0"/>
              <a:t>T. gondii </a:t>
            </a:r>
            <a:r>
              <a:rPr lang="en-US" sz="1000" dirty="0"/>
              <a:t>IgG antibody titers of non-pregnant mice (A) and dams (B) measured from serum collected at the end of the experiment. Results are depicted as the mean of RIPC (relative index per cent) compared to the positive control (C+). In non-pregnant mice and dams, no statistically significant differences in the IgG antibody titers were observed between DCQ-treated mice compared to the C+ group.</a:t>
            </a:r>
            <a:endParaRPr lang="de-CH" sz="600" dirty="0"/>
          </a:p>
        </p:txBody>
      </p:sp>
      <p:sp>
        <p:nvSpPr>
          <p:cNvPr id="3" name="Rectangle 2"/>
          <p:cNvSpPr>
            <a:spLocks noChangeArrowheads="1"/>
          </p:cNvSpPr>
          <p:nvPr/>
        </p:nvSpPr>
        <p:spPr bwMode="auto">
          <a:xfrm>
            <a:off x="532932" y="503485"/>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sp>
        <p:nvSpPr>
          <p:cNvPr id="11" name="Rectangle 4"/>
          <p:cNvSpPr>
            <a:spLocks noChangeArrowheads="1"/>
          </p:cNvSpPr>
          <p:nvPr/>
        </p:nvSpPr>
        <p:spPr bwMode="auto">
          <a:xfrm>
            <a:off x="3389200" y="503485"/>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sp>
        <p:nvSpPr>
          <p:cNvPr id="13" name="Rectangle 6"/>
          <p:cNvSpPr>
            <a:spLocks noChangeArrowheads="1"/>
          </p:cNvSpPr>
          <p:nvPr/>
        </p:nvSpPr>
        <p:spPr bwMode="auto">
          <a:xfrm>
            <a:off x="532932" y="1875112"/>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sp>
        <p:nvSpPr>
          <p:cNvPr id="15" name="Rectangle 8"/>
          <p:cNvSpPr>
            <a:spLocks noChangeArrowheads="1"/>
          </p:cNvSpPr>
          <p:nvPr/>
        </p:nvSpPr>
        <p:spPr bwMode="auto">
          <a:xfrm>
            <a:off x="3389200" y="1875112"/>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grpSp>
        <p:nvGrpSpPr>
          <p:cNvPr id="4" name="Group 3"/>
          <p:cNvGrpSpPr>
            <a:grpSpLocks noChangeAspect="1"/>
          </p:cNvGrpSpPr>
          <p:nvPr/>
        </p:nvGrpSpPr>
        <p:grpSpPr>
          <a:xfrm>
            <a:off x="279000" y="288000"/>
            <a:ext cx="6300000" cy="1800596"/>
            <a:chOff x="164614" y="217592"/>
            <a:chExt cx="6121563" cy="1749598"/>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9199" y="311190"/>
              <a:ext cx="2896978" cy="1656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977" y="311190"/>
              <a:ext cx="2896978" cy="1656000"/>
            </a:xfrm>
            <a:prstGeom prst="rect">
              <a:avLst/>
            </a:prstGeom>
          </p:spPr>
        </p:pic>
        <p:sp>
          <p:nvSpPr>
            <p:cNvPr id="8" name="TextBox 7"/>
            <p:cNvSpPr txBox="1"/>
            <p:nvPr/>
          </p:nvSpPr>
          <p:spPr>
            <a:xfrm>
              <a:off x="164614" y="223097"/>
              <a:ext cx="280491" cy="307777"/>
            </a:xfrm>
            <a:prstGeom prst="rect">
              <a:avLst/>
            </a:prstGeom>
            <a:noFill/>
          </p:spPr>
          <p:txBody>
            <a:bodyPr wrap="square" rtlCol="0">
              <a:spAutoFit/>
            </a:bodyPr>
            <a:lstStyle/>
            <a:p>
              <a:r>
                <a:rPr lang="de-CH" sz="1400" b="1" dirty="0"/>
                <a:t>A</a:t>
              </a:r>
            </a:p>
          </p:txBody>
        </p:sp>
        <p:sp>
          <p:nvSpPr>
            <p:cNvPr id="17" name="TextBox 16"/>
            <p:cNvSpPr txBox="1"/>
            <p:nvPr/>
          </p:nvSpPr>
          <p:spPr>
            <a:xfrm>
              <a:off x="3302690" y="217592"/>
              <a:ext cx="280491" cy="307777"/>
            </a:xfrm>
            <a:prstGeom prst="rect">
              <a:avLst/>
            </a:prstGeom>
            <a:noFill/>
          </p:spPr>
          <p:txBody>
            <a:bodyPr wrap="square" rtlCol="0">
              <a:spAutoFit/>
            </a:bodyPr>
            <a:lstStyle/>
            <a:p>
              <a:r>
                <a:rPr lang="de-CH" sz="1400" b="1" dirty="0"/>
                <a:t>B</a:t>
              </a:r>
            </a:p>
          </p:txBody>
        </p:sp>
      </p:grpSp>
    </p:spTree>
    <p:extLst>
      <p:ext uri="{BB962C8B-B14F-4D97-AF65-F5344CB8AC3E}">
        <p14:creationId xmlns:p14="http://schemas.microsoft.com/office/powerpoint/2010/main" val="1447367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extBox 120"/>
          <p:cNvSpPr txBox="1"/>
          <p:nvPr/>
        </p:nvSpPr>
        <p:spPr>
          <a:xfrm>
            <a:off x="134999" y="6012000"/>
            <a:ext cx="6588001" cy="861774"/>
          </a:xfrm>
          <a:prstGeom prst="rect">
            <a:avLst/>
          </a:prstGeom>
          <a:noFill/>
        </p:spPr>
        <p:txBody>
          <a:bodyPr wrap="square" rtlCol="0">
            <a:spAutoFit/>
          </a:bodyPr>
          <a:lstStyle/>
          <a:p>
            <a:pPr algn="just"/>
            <a:r>
              <a:rPr lang="de-CH" sz="1000" b="1" dirty="0"/>
              <a:t>Supplementary file 3, Figure 1.</a:t>
            </a:r>
            <a:r>
              <a:rPr lang="de-CH" sz="1000" dirty="0"/>
              <a:t> </a:t>
            </a:r>
            <a:r>
              <a:rPr lang="en-US" sz="1000" dirty="0"/>
              <a:t>TEM of </a:t>
            </a:r>
            <a:r>
              <a:rPr lang="en-US" sz="1000" i="1" dirty="0"/>
              <a:t>T. gondii </a:t>
            </a:r>
            <a:r>
              <a:rPr lang="en-US" sz="1000" dirty="0"/>
              <a:t>Me49 tachyzoites cultured </a:t>
            </a:r>
            <a:r>
              <a:rPr lang="en-US" sz="1000" i="1" dirty="0"/>
              <a:t>in vitro </a:t>
            </a:r>
            <a:r>
              <a:rPr lang="en-US" sz="1000" dirty="0"/>
              <a:t>in HFF host cells. HFF monolayers were infected with </a:t>
            </a:r>
            <a:r>
              <a:rPr lang="en-US" sz="1000" i="1" dirty="0"/>
              <a:t>T. gondii </a:t>
            </a:r>
            <a:r>
              <a:rPr lang="en-US" sz="1000" dirty="0"/>
              <a:t>tachyzoites and drug treatment was initiated 3h later. TgMe49 treated with 0.5 µM DCQ for 6h are shown in (A), 24h in (B), 48h in (C) and 72h in (D). </a:t>
            </a:r>
            <a:r>
              <a:rPr lang="de-CH" sz="1000" dirty="0"/>
              <a:t>con = conoid; dg = dense granules; mic = micronemes; mito = mitochondrion; n = nucleus; hnuc = host cell nucleus; PVM = parasitophorous vacuole membrane; rhop = rhoptries; vac = cytoplasmic vacuole. Bars in (A) = 0.4 µm; (B) = 0.4 µm; (C) = 2.2 µm; (D) = 1.8 µm.</a:t>
            </a:r>
          </a:p>
        </p:txBody>
      </p:sp>
      <p:grpSp>
        <p:nvGrpSpPr>
          <p:cNvPr id="3" name="Group 2"/>
          <p:cNvGrpSpPr>
            <a:grpSpLocks noChangeAspect="1"/>
          </p:cNvGrpSpPr>
          <p:nvPr/>
        </p:nvGrpSpPr>
        <p:grpSpPr>
          <a:xfrm>
            <a:off x="135000" y="108000"/>
            <a:ext cx="6588000" cy="5729986"/>
            <a:chOff x="147600" y="90000"/>
            <a:chExt cx="6595601" cy="5736597"/>
          </a:xfrm>
        </p:grpSpPr>
        <p:pic>
          <p:nvPicPr>
            <p:cNvPr id="2" name="Picture 1"/>
            <p:cNvPicPr>
              <a:picLocks/>
            </p:cNvPicPr>
            <p:nvPr/>
          </p:nvPicPr>
          <p:blipFill rotWithShape="1">
            <a:blip r:embed="rId2" cstate="print">
              <a:extLst>
                <a:ext uri="{BEBA8EAE-BF5A-486C-A8C5-ECC9F3942E4B}">
                  <a14:imgProps xmlns:a14="http://schemas.microsoft.com/office/drawing/2010/main">
                    <a14:imgLayer r:embed="rId3">
                      <a14:imgEffect>
                        <a14:brightnessContrast bright="-5000" contrast="5000"/>
                      </a14:imgEffect>
                    </a14:imgLayer>
                  </a14:imgProps>
                </a:ext>
                <a:ext uri="{28A0092B-C50C-407E-A947-70E740481C1C}">
                  <a14:useLocalDpi xmlns:a14="http://schemas.microsoft.com/office/drawing/2010/main" val="0"/>
                </a:ext>
              </a:extLst>
            </a:blip>
            <a:srcRect b="3443"/>
            <a:stretch/>
          </p:blipFill>
          <p:spPr>
            <a:xfrm>
              <a:off x="147600" y="90000"/>
              <a:ext cx="3259368" cy="3366000"/>
            </a:xfrm>
            <a:prstGeom prst="rect">
              <a:avLst/>
            </a:prstGeom>
          </p:spPr>
        </p:pic>
        <p:pic>
          <p:nvPicPr>
            <p:cNvPr id="4" name="Picture 3"/>
            <p:cNvPicPr>
              <a:picLocks/>
            </p:cNvPicPr>
            <p:nvPr/>
          </p:nvPicPr>
          <p:blipFill rotWithShape="1">
            <a:blip r:embed="rId4">
              <a:extLst>
                <a:ext uri="{BEBA8EAE-BF5A-486C-A8C5-ECC9F3942E4B}">
                  <a14:imgProps xmlns:a14="http://schemas.microsoft.com/office/drawing/2010/main">
                    <a14:imgLayer r:embed="rId5">
                      <a14:imgEffect>
                        <a14:brightnessContrast bright="2000" contrast="5000"/>
                      </a14:imgEffect>
                    </a14:imgLayer>
                  </a14:imgProps>
                </a:ext>
              </a:extLst>
            </a:blip>
            <a:srcRect b="3307"/>
            <a:stretch/>
          </p:blipFill>
          <p:spPr>
            <a:xfrm>
              <a:off x="3475272" y="90000"/>
              <a:ext cx="3258000" cy="3366000"/>
            </a:xfrm>
            <a:prstGeom prst="rect">
              <a:avLst/>
            </a:prstGeom>
          </p:spPr>
        </p:pic>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 contrast="5000"/>
                      </a14:imgEffect>
                    </a14:imgLayer>
                  </a14:imgProps>
                </a:ext>
                <a:ext uri="{28A0092B-C50C-407E-A947-70E740481C1C}">
                  <a14:useLocalDpi xmlns:a14="http://schemas.microsoft.com/office/drawing/2010/main" val="0"/>
                </a:ext>
              </a:extLst>
            </a:blip>
            <a:stretch>
              <a:fillRect/>
            </a:stretch>
          </p:blipFill>
          <p:spPr>
            <a:xfrm>
              <a:off x="148454" y="3522597"/>
              <a:ext cx="3258514" cy="2304000"/>
            </a:xfrm>
            <a:prstGeom prst="rect">
              <a:avLst/>
            </a:prstGeom>
          </p:spPr>
        </p:pic>
        <p:pic>
          <p:nvPicPr>
            <p:cNvPr id="6" name="Picture 5"/>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2000" contrast="10000"/>
                      </a14:imgEffect>
                    </a14:imgLayer>
                  </a14:imgProps>
                </a:ext>
                <a:ext uri="{28A0092B-C50C-407E-A947-70E740481C1C}">
                  <a14:useLocalDpi xmlns:a14="http://schemas.microsoft.com/office/drawing/2010/main" val="0"/>
                </a:ext>
              </a:extLst>
            </a:blip>
            <a:stretch>
              <a:fillRect/>
            </a:stretch>
          </p:blipFill>
          <p:spPr>
            <a:xfrm>
              <a:off x="3474758" y="3522597"/>
              <a:ext cx="3258514" cy="2304000"/>
            </a:xfrm>
            <a:prstGeom prst="rect">
              <a:avLst/>
            </a:prstGeom>
          </p:spPr>
        </p:pic>
        <p:sp>
          <p:nvSpPr>
            <p:cNvPr id="117" name="TextBox 116"/>
            <p:cNvSpPr txBox="1"/>
            <p:nvPr/>
          </p:nvSpPr>
          <p:spPr>
            <a:xfrm>
              <a:off x="211309" y="150725"/>
              <a:ext cx="324000" cy="309600"/>
            </a:xfrm>
            <a:prstGeom prst="rect">
              <a:avLst/>
            </a:prstGeom>
            <a:solidFill>
              <a:schemeClr val="bg1"/>
            </a:solidFill>
            <a:ln>
              <a:solidFill>
                <a:schemeClr val="tx1"/>
              </a:solidFill>
            </a:ln>
          </p:spPr>
          <p:txBody>
            <a:bodyPr wrap="square" rtlCol="0">
              <a:spAutoFit/>
            </a:bodyPr>
            <a:lstStyle/>
            <a:p>
              <a:pPr algn="ctr"/>
              <a:r>
                <a:rPr lang="de-CH" sz="1400" b="1" dirty="0"/>
                <a:t>A</a:t>
              </a:r>
            </a:p>
          </p:txBody>
        </p:sp>
        <p:sp>
          <p:nvSpPr>
            <p:cNvPr id="118" name="TextBox 117"/>
            <p:cNvSpPr txBox="1"/>
            <p:nvPr/>
          </p:nvSpPr>
          <p:spPr>
            <a:xfrm>
              <a:off x="3538287" y="152548"/>
              <a:ext cx="324000" cy="307777"/>
            </a:xfrm>
            <a:prstGeom prst="rect">
              <a:avLst/>
            </a:prstGeom>
            <a:solidFill>
              <a:schemeClr val="bg1"/>
            </a:solidFill>
            <a:ln>
              <a:solidFill>
                <a:schemeClr val="tx1"/>
              </a:solidFill>
            </a:ln>
          </p:spPr>
          <p:txBody>
            <a:bodyPr wrap="square" rtlCol="0">
              <a:spAutoFit/>
            </a:bodyPr>
            <a:lstStyle/>
            <a:p>
              <a:pPr algn="ctr"/>
              <a:r>
                <a:rPr lang="de-CH" sz="1400" b="1" dirty="0"/>
                <a:t>B</a:t>
              </a:r>
            </a:p>
          </p:txBody>
        </p:sp>
        <p:sp>
          <p:nvSpPr>
            <p:cNvPr id="119" name="TextBox 118"/>
            <p:cNvSpPr txBox="1"/>
            <p:nvPr/>
          </p:nvSpPr>
          <p:spPr>
            <a:xfrm>
              <a:off x="211309" y="3589404"/>
              <a:ext cx="324000" cy="307777"/>
            </a:xfrm>
            <a:prstGeom prst="rect">
              <a:avLst/>
            </a:prstGeom>
            <a:solidFill>
              <a:schemeClr val="bg1"/>
            </a:solidFill>
            <a:ln>
              <a:solidFill>
                <a:schemeClr val="tx1"/>
              </a:solidFill>
            </a:ln>
          </p:spPr>
          <p:txBody>
            <a:bodyPr wrap="square" rtlCol="0">
              <a:spAutoFit/>
            </a:bodyPr>
            <a:lstStyle/>
            <a:p>
              <a:pPr algn="ctr"/>
              <a:r>
                <a:rPr lang="de-CH" sz="1400" b="1" dirty="0"/>
                <a:t>C</a:t>
              </a:r>
            </a:p>
          </p:txBody>
        </p:sp>
        <p:sp>
          <p:nvSpPr>
            <p:cNvPr id="120" name="TextBox 119"/>
            <p:cNvSpPr txBox="1"/>
            <p:nvPr/>
          </p:nvSpPr>
          <p:spPr>
            <a:xfrm>
              <a:off x="3538287" y="3589404"/>
              <a:ext cx="324000" cy="307777"/>
            </a:xfrm>
            <a:prstGeom prst="rect">
              <a:avLst/>
            </a:prstGeom>
            <a:solidFill>
              <a:schemeClr val="bg1"/>
            </a:solidFill>
            <a:ln>
              <a:solidFill>
                <a:schemeClr val="tx1"/>
              </a:solidFill>
            </a:ln>
          </p:spPr>
          <p:txBody>
            <a:bodyPr wrap="square" rtlCol="0">
              <a:spAutoFit/>
            </a:bodyPr>
            <a:lstStyle/>
            <a:p>
              <a:pPr algn="ctr"/>
              <a:r>
                <a:rPr lang="de-CH" sz="1400" b="1" dirty="0"/>
                <a:t>D</a:t>
              </a:r>
            </a:p>
          </p:txBody>
        </p:sp>
        <p:sp>
          <p:nvSpPr>
            <p:cNvPr id="122" name="TextBox 121"/>
            <p:cNvSpPr txBox="1"/>
            <p:nvPr/>
          </p:nvSpPr>
          <p:spPr>
            <a:xfrm>
              <a:off x="1348885" y="1589307"/>
              <a:ext cx="355581" cy="215444"/>
            </a:xfrm>
            <a:prstGeom prst="rect">
              <a:avLst/>
            </a:prstGeom>
            <a:noFill/>
          </p:spPr>
          <p:txBody>
            <a:bodyPr wrap="square" rtlCol="0">
              <a:spAutoFit/>
            </a:bodyPr>
            <a:lstStyle/>
            <a:p>
              <a:r>
                <a:rPr lang="de-CH" sz="800" dirty="0">
                  <a:solidFill>
                    <a:schemeClr val="bg1"/>
                  </a:solidFill>
                </a:rPr>
                <a:t>n</a:t>
              </a:r>
            </a:p>
          </p:txBody>
        </p:sp>
        <p:sp>
          <p:nvSpPr>
            <p:cNvPr id="123" name="TextBox 122"/>
            <p:cNvSpPr txBox="1"/>
            <p:nvPr/>
          </p:nvSpPr>
          <p:spPr>
            <a:xfrm>
              <a:off x="1078204" y="3828941"/>
              <a:ext cx="355581" cy="215444"/>
            </a:xfrm>
            <a:prstGeom prst="rect">
              <a:avLst/>
            </a:prstGeom>
            <a:noFill/>
          </p:spPr>
          <p:txBody>
            <a:bodyPr wrap="square" rtlCol="0">
              <a:spAutoFit/>
            </a:bodyPr>
            <a:lstStyle/>
            <a:p>
              <a:r>
                <a:rPr lang="de-CH" sz="800" dirty="0">
                  <a:solidFill>
                    <a:schemeClr val="bg1"/>
                  </a:solidFill>
                </a:rPr>
                <a:t>n</a:t>
              </a:r>
            </a:p>
          </p:txBody>
        </p:sp>
        <p:sp>
          <p:nvSpPr>
            <p:cNvPr id="124" name="TextBox 123"/>
            <p:cNvSpPr txBox="1"/>
            <p:nvPr/>
          </p:nvSpPr>
          <p:spPr>
            <a:xfrm>
              <a:off x="1321588" y="5074130"/>
              <a:ext cx="355581" cy="215444"/>
            </a:xfrm>
            <a:prstGeom prst="rect">
              <a:avLst/>
            </a:prstGeom>
            <a:noFill/>
          </p:spPr>
          <p:txBody>
            <a:bodyPr wrap="square" rtlCol="0">
              <a:spAutoFit/>
            </a:bodyPr>
            <a:lstStyle/>
            <a:p>
              <a:r>
                <a:rPr lang="de-CH" sz="800" dirty="0">
                  <a:solidFill>
                    <a:schemeClr val="bg1"/>
                  </a:solidFill>
                </a:rPr>
                <a:t>n</a:t>
              </a:r>
            </a:p>
          </p:txBody>
        </p:sp>
        <p:sp>
          <p:nvSpPr>
            <p:cNvPr id="125" name="TextBox 124"/>
            <p:cNvSpPr txBox="1"/>
            <p:nvPr/>
          </p:nvSpPr>
          <p:spPr>
            <a:xfrm>
              <a:off x="1924366" y="5289574"/>
              <a:ext cx="355581" cy="215444"/>
            </a:xfrm>
            <a:prstGeom prst="rect">
              <a:avLst/>
            </a:prstGeom>
            <a:noFill/>
          </p:spPr>
          <p:txBody>
            <a:bodyPr wrap="square" rtlCol="0">
              <a:spAutoFit/>
            </a:bodyPr>
            <a:lstStyle/>
            <a:p>
              <a:r>
                <a:rPr lang="de-CH" sz="800" dirty="0">
                  <a:solidFill>
                    <a:schemeClr val="bg1"/>
                  </a:solidFill>
                </a:rPr>
                <a:t>n</a:t>
              </a:r>
            </a:p>
          </p:txBody>
        </p:sp>
        <p:sp>
          <p:nvSpPr>
            <p:cNvPr id="126" name="TextBox 125"/>
            <p:cNvSpPr txBox="1"/>
            <p:nvPr/>
          </p:nvSpPr>
          <p:spPr>
            <a:xfrm>
              <a:off x="5136696" y="3943487"/>
              <a:ext cx="355581" cy="215444"/>
            </a:xfrm>
            <a:prstGeom prst="rect">
              <a:avLst/>
            </a:prstGeom>
            <a:noFill/>
          </p:spPr>
          <p:txBody>
            <a:bodyPr wrap="square" rtlCol="0">
              <a:spAutoFit/>
            </a:bodyPr>
            <a:lstStyle/>
            <a:p>
              <a:r>
                <a:rPr lang="de-CH" sz="800" dirty="0">
                  <a:solidFill>
                    <a:schemeClr val="bg1"/>
                  </a:solidFill>
                </a:rPr>
                <a:t>n</a:t>
              </a:r>
            </a:p>
          </p:txBody>
        </p:sp>
        <p:sp>
          <p:nvSpPr>
            <p:cNvPr id="127" name="TextBox 126"/>
            <p:cNvSpPr txBox="1"/>
            <p:nvPr/>
          </p:nvSpPr>
          <p:spPr>
            <a:xfrm>
              <a:off x="5512749" y="5140339"/>
              <a:ext cx="355581" cy="215444"/>
            </a:xfrm>
            <a:prstGeom prst="rect">
              <a:avLst/>
            </a:prstGeom>
            <a:noFill/>
          </p:spPr>
          <p:txBody>
            <a:bodyPr wrap="square" rtlCol="0">
              <a:spAutoFit/>
            </a:bodyPr>
            <a:lstStyle/>
            <a:p>
              <a:r>
                <a:rPr lang="de-CH" sz="800" dirty="0">
                  <a:solidFill>
                    <a:schemeClr val="bg1"/>
                  </a:solidFill>
                </a:rPr>
                <a:t>n</a:t>
              </a:r>
            </a:p>
          </p:txBody>
        </p:sp>
        <p:sp>
          <p:nvSpPr>
            <p:cNvPr id="128" name="TextBox 127"/>
            <p:cNvSpPr txBox="1"/>
            <p:nvPr/>
          </p:nvSpPr>
          <p:spPr>
            <a:xfrm>
              <a:off x="5800330" y="4474553"/>
              <a:ext cx="355581" cy="215444"/>
            </a:xfrm>
            <a:prstGeom prst="rect">
              <a:avLst/>
            </a:prstGeom>
            <a:noFill/>
          </p:spPr>
          <p:txBody>
            <a:bodyPr wrap="square" rtlCol="0">
              <a:spAutoFit/>
            </a:bodyPr>
            <a:lstStyle/>
            <a:p>
              <a:r>
                <a:rPr lang="de-CH" sz="800" dirty="0">
                  <a:solidFill>
                    <a:schemeClr val="bg1"/>
                  </a:solidFill>
                </a:rPr>
                <a:t>n</a:t>
              </a:r>
            </a:p>
          </p:txBody>
        </p:sp>
        <p:sp>
          <p:nvSpPr>
            <p:cNvPr id="129" name="TextBox 128"/>
            <p:cNvSpPr txBox="1"/>
            <p:nvPr/>
          </p:nvSpPr>
          <p:spPr>
            <a:xfrm>
              <a:off x="4688833" y="926079"/>
              <a:ext cx="355581" cy="215444"/>
            </a:xfrm>
            <a:prstGeom prst="rect">
              <a:avLst/>
            </a:prstGeom>
            <a:noFill/>
          </p:spPr>
          <p:txBody>
            <a:bodyPr wrap="square" rtlCol="0">
              <a:spAutoFit/>
            </a:bodyPr>
            <a:lstStyle/>
            <a:p>
              <a:r>
                <a:rPr lang="de-CH" sz="800" dirty="0">
                  <a:solidFill>
                    <a:schemeClr val="bg1"/>
                  </a:solidFill>
                </a:rPr>
                <a:t>dg</a:t>
              </a:r>
            </a:p>
          </p:txBody>
        </p:sp>
        <p:sp>
          <p:nvSpPr>
            <p:cNvPr id="130" name="TextBox 129"/>
            <p:cNvSpPr txBox="1"/>
            <p:nvPr/>
          </p:nvSpPr>
          <p:spPr>
            <a:xfrm>
              <a:off x="4761834" y="2446762"/>
              <a:ext cx="355581" cy="215444"/>
            </a:xfrm>
            <a:prstGeom prst="rect">
              <a:avLst/>
            </a:prstGeom>
            <a:noFill/>
          </p:spPr>
          <p:txBody>
            <a:bodyPr wrap="square" rtlCol="0">
              <a:spAutoFit/>
            </a:bodyPr>
            <a:lstStyle/>
            <a:p>
              <a:r>
                <a:rPr lang="de-CH" sz="800" dirty="0">
                  <a:solidFill>
                    <a:schemeClr val="bg1"/>
                  </a:solidFill>
                </a:rPr>
                <a:t>dg</a:t>
              </a:r>
            </a:p>
          </p:txBody>
        </p:sp>
        <p:sp>
          <p:nvSpPr>
            <p:cNvPr id="131" name="TextBox 130"/>
            <p:cNvSpPr txBox="1"/>
            <p:nvPr/>
          </p:nvSpPr>
          <p:spPr>
            <a:xfrm>
              <a:off x="902044" y="3613497"/>
              <a:ext cx="355581" cy="215444"/>
            </a:xfrm>
            <a:prstGeom prst="rect">
              <a:avLst/>
            </a:prstGeom>
            <a:noFill/>
          </p:spPr>
          <p:txBody>
            <a:bodyPr wrap="square" rtlCol="0">
              <a:spAutoFit/>
            </a:bodyPr>
            <a:lstStyle/>
            <a:p>
              <a:r>
                <a:rPr lang="de-CH" sz="800" dirty="0">
                  <a:solidFill>
                    <a:schemeClr val="bg1"/>
                  </a:solidFill>
                </a:rPr>
                <a:t>dg</a:t>
              </a:r>
            </a:p>
          </p:txBody>
        </p:sp>
        <p:sp>
          <p:nvSpPr>
            <p:cNvPr id="132" name="TextBox 131"/>
            <p:cNvSpPr txBox="1"/>
            <p:nvPr/>
          </p:nvSpPr>
          <p:spPr>
            <a:xfrm>
              <a:off x="934309" y="4003259"/>
              <a:ext cx="355581" cy="215444"/>
            </a:xfrm>
            <a:prstGeom prst="rect">
              <a:avLst/>
            </a:prstGeom>
            <a:noFill/>
          </p:spPr>
          <p:txBody>
            <a:bodyPr wrap="square" rtlCol="0">
              <a:spAutoFit/>
            </a:bodyPr>
            <a:lstStyle/>
            <a:p>
              <a:r>
                <a:rPr lang="de-CH" sz="800" dirty="0">
                  <a:solidFill>
                    <a:schemeClr val="bg1"/>
                  </a:solidFill>
                </a:rPr>
                <a:t>dg</a:t>
              </a:r>
            </a:p>
          </p:txBody>
        </p:sp>
        <p:sp>
          <p:nvSpPr>
            <p:cNvPr id="133" name="TextBox 132"/>
            <p:cNvSpPr txBox="1"/>
            <p:nvPr/>
          </p:nvSpPr>
          <p:spPr>
            <a:xfrm>
              <a:off x="821967" y="4309722"/>
              <a:ext cx="355581" cy="215444"/>
            </a:xfrm>
            <a:prstGeom prst="rect">
              <a:avLst/>
            </a:prstGeom>
            <a:noFill/>
          </p:spPr>
          <p:txBody>
            <a:bodyPr wrap="square" rtlCol="0">
              <a:spAutoFit/>
            </a:bodyPr>
            <a:lstStyle/>
            <a:p>
              <a:r>
                <a:rPr lang="de-CH" sz="800" dirty="0">
                  <a:solidFill>
                    <a:schemeClr val="bg1"/>
                  </a:solidFill>
                </a:rPr>
                <a:t>dg</a:t>
              </a:r>
            </a:p>
          </p:txBody>
        </p:sp>
        <p:sp>
          <p:nvSpPr>
            <p:cNvPr id="134" name="TextBox 133"/>
            <p:cNvSpPr txBox="1"/>
            <p:nvPr/>
          </p:nvSpPr>
          <p:spPr>
            <a:xfrm>
              <a:off x="1203338" y="4643242"/>
              <a:ext cx="355581" cy="215444"/>
            </a:xfrm>
            <a:prstGeom prst="rect">
              <a:avLst/>
            </a:prstGeom>
            <a:noFill/>
          </p:spPr>
          <p:txBody>
            <a:bodyPr wrap="square" rtlCol="0">
              <a:spAutoFit/>
            </a:bodyPr>
            <a:lstStyle/>
            <a:p>
              <a:r>
                <a:rPr lang="de-CH" sz="800" dirty="0">
                  <a:solidFill>
                    <a:schemeClr val="bg1"/>
                  </a:solidFill>
                </a:rPr>
                <a:t>dg</a:t>
              </a:r>
            </a:p>
          </p:txBody>
        </p:sp>
        <p:sp>
          <p:nvSpPr>
            <p:cNvPr id="135" name="TextBox 134"/>
            <p:cNvSpPr txBox="1"/>
            <p:nvPr/>
          </p:nvSpPr>
          <p:spPr>
            <a:xfrm>
              <a:off x="1567168" y="5148554"/>
              <a:ext cx="355581" cy="215444"/>
            </a:xfrm>
            <a:prstGeom prst="rect">
              <a:avLst/>
            </a:prstGeom>
            <a:noFill/>
          </p:spPr>
          <p:txBody>
            <a:bodyPr wrap="square" rtlCol="0">
              <a:spAutoFit/>
            </a:bodyPr>
            <a:lstStyle/>
            <a:p>
              <a:r>
                <a:rPr lang="de-CH" sz="800" dirty="0">
                  <a:solidFill>
                    <a:schemeClr val="bg1"/>
                  </a:solidFill>
                </a:rPr>
                <a:t>dg</a:t>
              </a:r>
            </a:p>
          </p:txBody>
        </p:sp>
        <p:sp>
          <p:nvSpPr>
            <p:cNvPr id="136" name="TextBox 135"/>
            <p:cNvSpPr txBox="1"/>
            <p:nvPr/>
          </p:nvSpPr>
          <p:spPr>
            <a:xfrm>
              <a:off x="1143797" y="4828103"/>
              <a:ext cx="355581" cy="215444"/>
            </a:xfrm>
            <a:prstGeom prst="rect">
              <a:avLst/>
            </a:prstGeom>
            <a:noFill/>
          </p:spPr>
          <p:txBody>
            <a:bodyPr wrap="square" rtlCol="0">
              <a:spAutoFit/>
            </a:bodyPr>
            <a:lstStyle/>
            <a:p>
              <a:r>
                <a:rPr lang="de-CH" sz="800" dirty="0">
                  <a:solidFill>
                    <a:schemeClr val="bg1"/>
                  </a:solidFill>
                </a:rPr>
                <a:t>dg</a:t>
              </a:r>
            </a:p>
          </p:txBody>
        </p:sp>
        <p:sp>
          <p:nvSpPr>
            <p:cNvPr id="137" name="TextBox 136"/>
            <p:cNvSpPr txBox="1"/>
            <p:nvPr/>
          </p:nvSpPr>
          <p:spPr>
            <a:xfrm>
              <a:off x="1978733" y="5482703"/>
              <a:ext cx="355581" cy="215444"/>
            </a:xfrm>
            <a:prstGeom prst="rect">
              <a:avLst/>
            </a:prstGeom>
            <a:noFill/>
          </p:spPr>
          <p:txBody>
            <a:bodyPr wrap="square" rtlCol="0">
              <a:spAutoFit/>
            </a:bodyPr>
            <a:lstStyle/>
            <a:p>
              <a:r>
                <a:rPr lang="de-CH" sz="800" dirty="0">
                  <a:solidFill>
                    <a:schemeClr val="bg1"/>
                  </a:solidFill>
                </a:rPr>
                <a:t>dg</a:t>
              </a:r>
            </a:p>
          </p:txBody>
        </p:sp>
        <p:sp>
          <p:nvSpPr>
            <p:cNvPr id="138" name="TextBox 137"/>
            <p:cNvSpPr txBox="1"/>
            <p:nvPr/>
          </p:nvSpPr>
          <p:spPr>
            <a:xfrm>
              <a:off x="5073341" y="4716844"/>
              <a:ext cx="355581" cy="215444"/>
            </a:xfrm>
            <a:prstGeom prst="rect">
              <a:avLst/>
            </a:prstGeom>
            <a:noFill/>
          </p:spPr>
          <p:txBody>
            <a:bodyPr wrap="square" rtlCol="0">
              <a:spAutoFit/>
            </a:bodyPr>
            <a:lstStyle/>
            <a:p>
              <a:r>
                <a:rPr lang="de-CH" sz="800" dirty="0">
                  <a:solidFill>
                    <a:schemeClr val="bg1"/>
                  </a:solidFill>
                </a:rPr>
                <a:t>dg</a:t>
              </a:r>
            </a:p>
          </p:txBody>
        </p:sp>
        <p:sp>
          <p:nvSpPr>
            <p:cNvPr id="139" name="TextBox 138"/>
            <p:cNvSpPr txBox="1"/>
            <p:nvPr/>
          </p:nvSpPr>
          <p:spPr>
            <a:xfrm>
              <a:off x="5437677" y="5370000"/>
              <a:ext cx="355581" cy="215444"/>
            </a:xfrm>
            <a:prstGeom prst="rect">
              <a:avLst/>
            </a:prstGeom>
            <a:noFill/>
          </p:spPr>
          <p:txBody>
            <a:bodyPr wrap="square" rtlCol="0">
              <a:spAutoFit/>
            </a:bodyPr>
            <a:lstStyle/>
            <a:p>
              <a:r>
                <a:rPr lang="de-CH" sz="800" dirty="0">
                  <a:solidFill>
                    <a:schemeClr val="bg1"/>
                  </a:solidFill>
                </a:rPr>
                <a:t>dg</a:t>
              </a:r>
            </a:p>
          </p:txBody>
        </p:sp>
        <p:sp>
          <p:nvSpPr>
            <p:cNvPr id="140" name="TextBox 139"/>
            <p:cNvSpPr txBox="1"/>
            <p:nvPr/>
          </p:nvSpPr>
          <p:spPr>
            <a:xfrm>
              <a:off x="5861506" y="4163876"/>
              <a:ext cx="355581" cy="215444"/>
            </a:xfrm>
            <a:prstGeom prst="rect">
              <a:avLst/>
            </a:prstGeom>
            <a:noFill/>
          </p:spPr>
          <p:txBody>
            <a:bodyPr wrap="square" rtlCol="0">
              <a:spAutoFit/>
            </a:bodyPr>
            <a:lstStyle/>
            <a:p>
              <a:r>
                <a:rPr lang="de-CH" sz="800" dirty="0">
                  <a:solidFill>
                    <a:schemeClr val="bg1"/>
                  </a:solidFill>
                </a:rPr>
                <a:t>dg</a:t>
              </a:r>
            </a:p>
          </p:txBody>
        </p:sp>
        <p:sp>
          <p:nvSpPr>
            <p:cNvPr id="30" name="TextBox 29"/>
            <p:cNvSpPr txBox="1"/>
            <p:nvPr/>
          </p:nvSpPr>
          <p:spPr>
            <a:xfrm>
              <a:off x="6080602" y="2907082"/>
              <a:ext cx="418357" cy="215444"/>
            </a:xfrm>
            <a:prstGeom prst="rect">
              <a:avLst/>
            </a:prstGeom>
            <a:noFill/>
          </p:spPr>
          <p:txBody>
            <a:bodyPr wrap="square" rtlCol="0">
              <a:spAutoFit/>
            </a:bodyPr>
            <a:lstStyle/>
            <a:p>
              <a:r>
                <a:rPr lang="de-CH" sz="800" dirty="0">
                  <a:solidFill>
                    <a:schemeClr val="bg1"/>
                  </a:solidFill>
                </a:rPr>
                <a:t>con</a:t>
              </a:r>
            </a:p>
          </p:txBody>
        </p:sp>
        <p:sp>
          <p:nvSpPr>
            <p:cNvPr id="31" name="TextBox 30"/>
            <p:cNvSpPr txBox="1"/>
            <p:nvPr/>
          </p:nvSpPr>
          <p:spPr>
            <a:xfrm>
              <a:off x="2135905" y="4720500"/>
              <a:ext cx="418357" cy="215444"/>
            </a:xfrm>
            <a:prstGeom prst="rect">
              <a:avLst/>
            </a:prstGeom>
            <a:noFill/>
          </p:spPr>
          <p:txBody>
            <a:bodyPr wrap="square" rtlCol="0">
              <a:spAutoFit/>
            </a:bodyPr>
            <a:lstStyle/>
            <a:p>
              <a:r>
                <a:rPr lang="de-CH" sz="800" dirty="0">
                  <a:solidFill>
                    <a:schemeClr val="bg1"/>
                  </a:solidFill>
                </a:rPr>
                <a:t>con</a:t>
              </a:r>
            </a:p>
          </p:txBody>
        </p:sp>
        <p:sp>
          <p:nvSpPr>
            <p:cNvPr id="32" name="TextBox 31"/>
            <p:cNvSpPr txBox="1"/>
            <p:nvPr/>
          </p:nvSpPr>
          <p:spPr>
            <a:xfrm>
              <a:off x="5348078" y="4535520"/>
              <a:ext cx="418357" cy="215444"/>
            </a:xfrm>
            <a:prstGeom prst="rect">
              <a:avLst/>
            </a:prstGeom>
            <a:noFill/>
          </p:spPr>
          <p:txBody>
            <a:bodyPr wrap="square" rtlCol="0">
              <a:spAutoFit/>
            </a:bodyPr>
            <a:lstStyle/>
            <a:p>
              <a:r>
                <a:rPr lang="de-CH" sz="800" dirty="0">
                  <a:solidFill>
                    <a:schemeClr val="bg1"/>
                  </a:solidFill>
                </a:rPr>
                <a:t>con</a:t>
              </a:r>
            </a:p>
          </p:txBody>
        </p:sp>
        <p:sp>
          <p:nvSpPr>
            <p:cNvPr id="33" name="TextBox 32"/>
            <p:cNvSpPr txBox="1"/>
            <p:nvPr/>
          </p:nvSpPr>
          <p:spPr>
            <a:xfrm>
              <a:off x="1926726" y="4674597"/>
              <a:ext cx="418357" cy="215444"/>
            </a:xfrm>
            <a:prstGeom prst="rect">
              <a:avLst/>
            </a:prstGeom>
            <a:noFill/>
          </p:spPr>
          <p:txBody>
            <a:bodyPr wrap="square" rtlCol="0">
              <a:spAutoFit/>
            </a:bodyPr>
            <a:lstStyle/>
            <a:p>
              <a:r>
                <a:rPr lang="de-CH" sz="800" dirty="0">
                  <a:solidFill>
                    <a:schemeClr val="bg1"/>
                  </a:solidFill>
                </a:rPr>
                <a:t>mic</a:t>
              </a:r>
            </a:p>
          </p:txBody>
        </p:sp>
        <p:sp>
          <p:nvSpPr>
            <p:cNvPr id="34" name="TextBox 33"/>
            <p:cNvSpPr txBox="1"/>
            <p:nvPr/>
          </p:nvSpPr>
          <p:spPr>
            <a:xfrm>
              <a:off x="5191111" y="4167657"/>
              <a:ext cx="418357" cy="215444"/>
            </a:xfrm>
            <a:prstGeom prst="rect">
              <a:avLst/>
            </a:prstGeom>
            <a:noFill/>
          </p:spPr>
          <p:txBody>
            <a:bodyPr wrap="square" rtlCol="0">
              <a:spAutoFit/>
            </a:bodyPr>
            <a:lstStyle/>
            <a:p>
              <a:r>
                <a:rPr lang="de-CH" sz="800" dirty="0">
                  <a:solidFill>
                    <a:schemeClr val="bg1"/>
                  </a:solidFill>
                </a:rPr>
                <a:t>mito</a:t>
              </a:r>
            </a:p>
          </p:txBody>
        </p:sp>
        <p:sp>
          <p:nvSpPr>
            <p:cNvPr id="35" name="TextBox 34"/>
            <p:cNvSpPr txBox="1"/>
            <p:nvPr/>
          </p:nvSpPr>
          <p:spPr>
            <a:xfrm>
              <a:off x="5596175" y="4858686"/>
              <a:ext cx="418357" cy="215444"/>
            </a:xfrm>
            <a:prstGeom prst="rect">
              <a:avLst/>
            </a:prstGeom>
            <a:noFill/>
          </p:spPr>
          <p:txBody>
            <a:bodyPr wrap="square" rtlCol="0">
              <a:spAutoFit/>
            </a:bodyPr>
            <a:lstStyle/>
            <a:p>
              <a:r>
                <a:rPr lang="de-CH" sz="800" dirty="0">
                  <a:solidFill>
                    <a:schemeClr val="bg1"/>
                  </a:solidFill>
                </a:rPr>
                <a:t>mito</a:t>
              </a:r>
            </a:p>
          </p:txBody>
        </p:sp>
        <p:sp>
          <p:nvSpPr>
            <p:cNvPr id="36" name="TextBox 35"/>
            <p:cNvSpPr txBox="1"/>
            <p:nvPr/>
          </p:nvSpPr>
          <p:spPr>
            <a:xfrm>
              <a:off x="5240475" y="4941182"/>
              <a:ext cx="418357" cy="215444"/>
            </a:xfrm>
            <a:prstGeom prst="rect">
              <a:avLst/>
            </a:prstGeom>
            <a:noFill/>
          </p:spPr>
          <p:txBody>
            <a:bodyPr wrap="square" rtlCol="0">
              <a:spAutoFit/>
            </a:bodyPr>
            <a:lstStyle/>
            <a:p>
              <a:r>
                <a:rPr lang="de-CH" sz="800" dirty="0">
                  <a:solidFill>
                    <a:schemeClr val="bg1"/>
                  </a:solidFill>
                </a:rPr>
                <a:t>mito</a:t>
              </a:r>
            </a:p>
          </p:txBody>
        </p:sp>
        <p:sp>
          <p:nvSpPr>
            <p:cNvPr id="37" name="TextBox 36"/>
            <p:cNvSpPr txBox="1"/>
            <p:nvPr/>
          </p:nvSpPr>
          <p:spPr>
            <a:xfrm>
              <a:off x="6014522" y="4355943"/>
              <a:ext cx="418357" cy="215444"/>
            </a:xfrm>
            <a:prstGeom prst="rect">
              <a:avLst/>
            </a:prstGeom>
            <a:noFill/>
          </p:spPr>
          <p:txBody>
            <a:bodyPr wrap="square" rtlCol="0">
              <a:spAutoFit/>
            </a:bodyPr>
            <a:lstStyle/>
            <a:p>
              <a:r>
                <a:rPr lang="de-CH" sz="800" dirty="0">
                  <a:solidFill>
                    <a:schemeClr val="bg1"/>
                  </a:solidFill>
                </a:rPr>
                <a:t>mito</a:t>
              </a:r>
            </a:p>
          </p:txBody>
        </p:sp>
        <p:sp>
          <p:nvSpPr>
            <p:cNvPr id="38" name="TextBox 37"/>
            <p:cNvSpPr txBox="1"/>
            <p:nvPr/>
          </p:nvSpPr>
          <p:spPr>
            <a:xfrm>
              <a:off x="4718339" y="4691802"/>
              <a:ext cx="418357" cy="215444"/>
            </a:xfrm>
            <a:prstGeom prst="rect">
              <a:avLst/>
            </a:prstGeom>
            <a:noFill/>
          </p:spPr>
          <p:txBody>
            <a:bodyPr wrap="square" rtlCol="0">
              <a:spAutoFit/>
            </a:bodyPr>
            <a:lstStyle/>
            <a:p>
              <a:r>
                <a:rPr lang="de-CH" sz="800" dirty="0">
                  <a:solidFill>
                    <a:schemeClr val="bg1"/>
                  </a:solidFill>
                </a:rPr>
                <a:t>mito</a:t>
              </a:r>
            </a:p>
          </p:txBody>
        </p:sp>
        <p:sp>
          <p:nvSpPr>
            <p:cNvPr id="39" name="TextBox 38"/>
            <p:cNvSpPr txBox="1"/>
            <p:nvPr/>
          </p:nvSpPr>
          <p:spPr>
            <a:xfrm>
              <a:off x="4939372" y="4406157"/>
              <a:ext cx="418357" cy="215444"/>
            </a:xfrm>
            <a:prstGeom prst="rect">
              <a:avLst/>
            </a:prstGeom>
            <a:noFill/>
          </p:spPr>
          <p:txBody>
            <a:bodyPr wrap="square" rtlCol="0">
              <a:spAutoFit/>
            </a:bodyPr>
            <a:lstStyle/>
            <a:p>
              <a:r>
                <a:rPr lang="de-CH" sz="800" dirty="0">
                  <a:solidFill>
                    <a:schemeClr val="bg1"/>
                  </a:solidFill>
                </a:rPr>
                <a:t>mito</a:t>
              </a:r>
            </a:p>
          </p:txBody>
        </p:sp>
        <p:sp>
          <p:nvSpPr>
            <p:cNvPr id="40" name="TextBox 39"/>
            <p:cNvSpPr txBox="1"/>
            <p:nvPr/>
          </p:nvSpPr>
          <p:spPr>
            <a:xfrm>
              <a:off x="1618689" y="4330703"/>
              <a:ext cx="418357" cy="215444"/>
            </a:xfrm>
            <a:prstGeom prst="rect">
              <a:avLst/>
            </a:prstGeom>
            <a:noFill/>
          </p:spPr>
          <p:txBody>
            <a:bodyPr wrap="square" rtlCol="0">
              <a:spAutoFit/>
            </a:bodyPr>
            <a:lstStyle/>
            <a:p>
              <a:r>
                <a:rPr lang="de-CH" sz="800" dirty="0">
                  <a:solidFill>
                    <a:schemeClr val="bg1"/>
                  </a:solidFill>
                </a:rPr>
                <a:t>mito</a:t>
              </a:r>
            </a:p>
          </p:txBody>
        </p:sp>
        <p:sp>
          <p:nvSpPr>
            <p:cNvPr id="41" name="TextBox 40"/>
            <p:cNvSpPr txBox="1"/>
            <p:nvPr/>
          </p:nvSpPr>
          <p:spPr>
            <a:xfrm>
              <a:off x="1936862" y="5083664"/>
              <a:ext cx="418357" cy="215444"/>
            </a:xfrm>
            <a:prstGeom prst="rect">
              <a:avLst/>
            </a:prstGeom>
            <a:noFill/>
          </p:spPr>
          <p:txBody>
            <a:bodyPr wrap="square" rtlCol="0">
              <a:spAutoFit/>
            </a:bodyPr>
            <a:lstStyle/>
            <a:p>
              <a:r>
                <a:rPr lang="de-CH" sz="800" dirty="0">
                  <a:solidFill>
                    <a:schemeClr val="bg1"/>
                  </a:solidFill>
                </a:rPr>
                <a:t>mito</a:t>
              </a:r>
            </a:p>
          </p:txBody>
        </p:sp>
        <p:sp>
          <p:nvSpPr>
            <p:cNvPr id="42" name="TextBox 41"/>
            <p:cNvSpPr txBox="1"/>
            <p:nvPr/>
          </p:nvSpPr>
          <p:spPr>
            <a:xfrm>
              <a:off x="1381128" y="5305429"/>
              <a:ext cx="418357" cy="215444"/>
            </a:xfrm>
            <a:prstGeom prst="rect">
              <a:avLst/>
            </a:prstGeom>
            <a:noFill/>
          </p:spPr>
          <p:txBody>
            <a:bodyPr wrap="square" rtlCol="0">
              <a:spAutoFit/>
            </a:bodyPr>
            <a:lstStyle/>
            <a:p>
              <a:r>
                <a:rPr lang="de-CH" sz="800" dirty="0">
                  <a:solidFill>
                    <a:schemeClr val="bg1"/>
                  </a:solidFill>
                </a:rPr>
                <a:t>mito</a:t>
              </a:r>
            </a:p>
          </p:txBody>
        </p:sp>
        <p:sp>
          <p:nvSpPr>
            <p:cNvPr id="43" name="TextBox 42"/>
            <p:cNvSpPr txBox="1"/>
            <p:nvPr/>
          </p:nvSpPr>
          <p:spPr>
            <a:xfrm>
              <a:off x="1188608" y="4105149"/>
              <a:ext cx="418357" cy="215444"/>
            </a:xfrm>
            <a:prstGeom prst="rect">
              <a:avLst/>
            </a:prstGeom>
            <a:noFill/>
          </p:spPr>
          <p:txBody>
            <a:bodyPr wrap="square" rtlCol="0">
              <a:spAutoFit/>
            </a:bodyPr>
            <a:lstStyle/>
            <a:p>
              <a:r>
                <a:rPr lang="de-CH" sz="800" dirty="0">
                  <a:solidFill>
                    <a:schemeClr val="bg1"/>
                  </a:solidFill>
                </a:rPr>
                <a:t>mito</a:t>
              </a:r>
            </a:p>
          </p:txBody>
        </p:sp>
        <p:sp>
          <p:nvSpPr>
            <p:cNvPr id="44" name="TextBox 43"/>
            <p:cNvSpPr txBox="1"/>
            <p:nvPr/>
          </p:nvSpPr>
          <p:spPr>
            <a:xfrm>
              <a:off x="4582799" y="2138314"/>
              <a:ext cx="418357" cy="215444"/>
            </a:xfrm>
            <a:prstGeom prst="rect">
              <a:avLst/>
            </a:prstGeom>
            <a:noFill/>
          </p:spPr>
          <p:txBody>
            <a:bodyPr wrap="square" rtlCol="0">
              <a:spAutoFit/>
            </a:bodyPr>
            <a:lstStyle/>
            <a:p>
              <a:r>
                <a:rPr lang="de-CH" sz="800" dirty="0">
                  <a:solidFill>
                    <a:schemeClr val="bg1"/>
                  </a:solidFill>
                </a:rPr>
                <a:t>mito</a:t>
              </a:r>
            </a:p>
          </p:txBody>
        </p:sp>
        <p:sp>
          <p:nvSpPr>
            <p:cNvPr id="45" name="TextBox 44"/>
            <p:cNvSpPr txBox="1"/>
            <p:nvPr/>
          </p:nvSpPr>
          <p:spPr>
            <a:xfrm>
              <a:off x="2047161" y="954283"/>
              <a:ext cx="418357" cy="215444"/>
            </a:xfrm>
            <a:prstGeom prst="rect">
              <a:avLst/>
            </a:prstGeom>
            <a:noFill/>
          </p:spPr>
          <p:txBody>
            <a:bodyPr wrap="square" rtlCol="0">
              <a:spAutoFit/>
            </a:bodyPr>
            <a:lstStyle/>
            <a:p>
              <a:r>
                <a:rPr lang="de-CH" sz="800" dirty="0">
                  <a:solidFill>
                    <a:schemeClr val="bg1"/>
                  </a:solidFill>
                </a:rPr>
                <a:t>mito</a:t>
              </a:r>
            </a:p>
          </p:txBody>
        </p:sp>
        <p:sp>
          <p:nvSpPr>
            <p:cNvPr id="46" name="TextBox 45"/>
            <p:cNvSpPr txBox="1"/>
            <p:nvPr/>
          </p:nvSpPr>
          <p:spPr>
            <a:xfrm>
              <a:off x="1436268" y="2647355"/>
              <a:ext cx="418357" cy="215444"/>
            </a:xfrm>
            <a:prstGeom prst="rect">
              <a:avLst/>
            </a:prstGeom>
            <a:noFill/>
          </p:spPr>
          <p:txBody>
            <a:bodyPr wrap="square" rtlCol="0">
              <a:spAutoFit/>
            </a:bodyPr>
            <a:lstStyle/>
            <a:p>
              <a:r>
                <a:rPr lang="de-CH" sz="800" dirty="0">
                  <a:solidFill>
                    <a:schemeClr val="bg1"/>
                  </a:solidFill>
                </a:rPr>
                <a:t>mito</a:t>
              </a:r>
            </a:p>
          </p:txBody>
        </p:sp>
        <p:sp>
          <p:nvSpPr>
            <p:cNvPr id="47" name="TextBox 46"/>
            <p:cNvSpPr txBox="1"/>
            <p:nvPr/>
          </p:nvSpPr>
          <p:spPr>
            <a:xfrm>
              <a:off x="5830117" y="2632693"/>
              <a:ext cx="418357" cy="215444"/>
            </a:xfrm>
            <a:prstGeom prst="rect">
              <a:avLst/>
            </a:prstGeom>
            <a:noFill/>
          </p:spPr>
          <p:txBody>
            <a:bodyPr wrap="square" rtlCol="0">
              <a:spAutoFit/>
            </a:bodyPr>
            <a:lstStyle/>
            <a:p>
              <a:r>
                <a:rPr lang="de-CH" sz="800" dirty="0">
                  <a:solidFill>
                    <a:schemeClr val="bg1"/>
                  </a:solidFill>
                </a:rPr>
                <a:t>mic</a:t>
              </a:r>
            </a:p>
          </p:txBody>
        </p:sp>
        <p:sp>
          <p:nvSpPr>
            <p:cNvPr id="48" name="TextBox 47"/>
            <p:cNvSpPr txBox="1"/>
            <p:nvPr/>
          </p:nvSpPr>
          <p:spPr>
            <a:xfrm>
              <a:off x="3047883" y="1512574"/>
              <a:ext cx="418357" cy="215444"/>
            </a:xfrm>
            <a:prstGeom prst="rect">
              <a:avLst/>
            </a:prstGeom>
            <a:noFill/>
          </p:spPr>
          <p:txBody>
            <a:bodyPr wrap="square" rtlCol="0">
              <a:spAutoFit/>
            </a:bodyPr>
            <a:lstStyle/>
            <a:p>
              <a:r>
                <a:rPr lang="de-CH" sz="800" dirty="0">
                  <a:solidFill>
                    <a:schemeClr val="bg1"/>
                  </a:solidFill>
                </a:rPr>
                <a:t>PVM</a:t>
              </a:r>
            </a:p>
          </p:txBody>
        </p:sp>
        <p:sp>
          <p:nvSpPr>
            <p:cNvPr id="49" name="TextBox 48"/>
            <p:cNvSpPr txBox="1"/>
            <p:nvPr/>
          </p:nvSpPr>
          <p:spPr>
            <a:xfrm>
              <a:off x="6324844" y="1298176"/>
              <a:ext cx="418357" cy="215444"/>
            </a:xfrm>
            <a:prstGeom prst="rect">
              <a:avLst/>
            </a:prstGeom>
            <a:noFill/>
          </p:spPr>
          <p:txBody>
            <a:bodyPr wrap="square" rtlCol="0">
              <a:spAutoFit/>
            </a:bodyPr>
            <a:lstStyle/>
            <a:p>
              <a:r>
                <a:rPr lang="de-CH" sz="800" dirty="0">
                  <a:solidFill>
                    <a:schemeClr val="bg1"/>
                  </a:solidFill>
                </a:rPr>
                <a:t>PVM</a:t>
              </a:r>
            </a:p>
          </p:txBody>
        </p:sp>
        <p:sp>
          <p:nvSpPr>
            <p:cNvPr id="50" name="TextBox 49"/>
            <p:cNvSpPr txBox="1"/>
            <p:nvPr/>
          </p:nvSpPr>
          <p:spPr>
            <a:xfrm>
              <a:off x="1590306" y="3889396"/>
              <a:ext cx="418357" cy="215444"/>
            </a:xfrm>
            <a:prstGeom prst="rect">
              <a:avLst/>
            </a:prstGeom>
            <a:noFill/>
          </p:spPr>
          <p:txBody>
            <a:bodyPr wrap="square" rtlCol="0">
              <a:spAutoFit/>
            </a:bodyPr>
            <a:lstStyle/>
            <a:p>
              <a:r>
                <a:rPr lang="de-CH" sz="800" dirty="0">
                  <a:solidFill>
                    <a:schemeClr val="bg1"/>
                  </a:solidFill>
                </a:rPr>
                <a:t>PVM</a:t>
              </a:r>
            </a:p>
          </p:txBody>
        </p:sp>
        <p:sp>
          <p:nvSpPr>
            <p:cNvPr id="51" name="TextBox 50"/>
            <p:cNvSpPr txBox="1"/>
            <p:nvPr/>
          </p:nvSpPr>
          <p:spPr>
            <a:xfrm>
              <a:off x="4339170" y="3997427"/>
              <a:ext cx="418357" cy="215444"/>
            </a:xfrm>
            <a:prstGeom prst="rect">
              <a:avLst/>
            </a:prstGeom>
            <a:noFill/>
          </p:spPr>
          <p:txBody>
            <a:bodyPr wrap="square" rtlCol="0">
              <a:spAutoFit/>
            </a:bodyPr>
            <a:lstStyle/>
            <a:p>
              <a:r>
                <a:rPr lang="de-CH" sz="800" dirty="0">
                  <a:solidFill>
                    <a:schemeClr val="bg1"/>
                  </a:solidFill>
                </a:rPr>
                <a:t>PVM</a:t>
              </a:r>
            </a:p>
          </p:txBody>
        </p:sp>
        <p:sp>
          <p:nvSpPr>
            <p:cNvPr id="52" name="TextBox 51"/>
            <p:cNvSpPr txBox="1"/>
            <p:nvPr/>
          </p:nvSpPr>
          <p:spPr>
            <a:xfrm>
              <a:off x="5547605" y="4223526"/>
              <a:ext cx="418357" cy="215444"/>
            </a:xfrm>
            <a:prstGeom prst="rect">
              <a:avLst/>
            </a:prstGeom>
            <a:noFill/>
          </p:spPr>
          <p:txBody>
            <a:bodyPr wrap="square" rtlCol="0">
              <a:spAutoFit/>
            </a:bodyPr>
            <a:lstStyle/>
            <a:p>
              <a:r>
                <a:rPr lang="de-CH" sz="800" dirty="0">
                  <a:solidFill>
                    <a:schemeClr val="bg1"/>
                  </a:solidFill>
                </a:rPr>
                <a:t>rhop</a:t>
              </a:r>
            </a:p>
          </p:txBody>
        </p:sp>
        <p:sp>
          <p:nvSpPr>
            <p:cNvPr id="53" name="TextBox 52"/>
            <p:cNvSpPr txBox="1"/>
            <p:nvPr/>
          </p:nvSpPr>
          <p:spPr>
            <a:xfrm>
              <a:off x="1666631" y="4792090"/>
              <a:ext cx="418357" cy="215444"/>
            </a:xfrm>
            <a:prstGeom prst="rect">
              <a:avLst/>
            </a:prstGeom>
            <a:noFill/>
          </p:spPr>
          <p:txBody>
            <a:bodyPr wrap="square" rtlCol="0">
              <a:spAutoFit/>
            </a:bodyPr>
            <a:lstStyle/>
            <a:p>
              <a:r>
                <a:rPr lang="de-CH" sz="800" dirty="0">
                  <a:solidFill>
                    <a:schemeClr val="bg1"/>
                  </a:solidFill>
                </a:rPr>
                <a:t>rhop</a:t>
              </a:r>
            </a:p>
          </p:txBody>
        </p:sp>
        <p:sp>
          <p:nvSpPr>
            <p:cNvPr id="54" name="TextBox 53"/>
            <p:cNvSpPr txBox="1"/>
            <p:nvPr/>
          </p:nvSpPr>
          <p:spPr>
            <a:xfrm>
              <a:off x="1015717" y="4287508"/>
              <a:ext cx="418357" cy="215444"/>
            </a:xfrm>
            <a:prstGeom prst="rect">
              <a:avLst/>
            </a:prstGeom>
            <a:noFill/>
          </p:spPr>
          <p:txBody>
            <a:bodyPr wrap="square" rtlCol="0">
              <a:spAutoFit/>
            </a:bodyPr>
            <a:lstStyle/>
            <a:p>
              <a:r>
                <a:rPr lang="de-CH" sz="800" dirty="0">
                  <a:solidFill>
                    <a:schemeClr val="bg1"/>
                  </a:solidFill>
                </a:rPr>
                <a:t>rhop</a:t>
              </a:r>
            </a:p>
          </p:txBody>
        </p:sp>
        <p:sp>
          <p:nvSpPr>
            <p:cNvPr id="55" name="TextBox 54"/>
            <p:cNvSpPr txBox="1"/>
            <p:nvPr/>
          </p:nvSpPr>
          <p:spPr>
            <a:xfrm>
              <a:off x="765060" y="3841396"/>
              <a:ext cx="418357" cy="215444"/>
            </a:xfrm>
            <a:prstGeom prst="rect">
              <a:avLst/>
            </a:prstGeom>
            <a:noFill/>
          </p:spPr>
          <p:txBody>
            <a:bodyPr wrap="square" rtlCol="0">
              <a:spAutoFit/>
            </a:bodyPr>
            <a:lstStyle/>
            <a:p>
              <a:r>
                <a:rPr lang="de-CH" sz="800" dirty="0">
                  <a:solidFill>
                    <a:schemeClr val="bg1"/>
                  </a:solidFill>
                </a:rPr>
                <a:t>rhop</a:t>
              </a:r>
            </a:p>
          </p:txBody>
        </p:sp>
        <p:sp>
          <p:nvSpPr>
            <p:cNvPr id="56" name="TextBox 55"/>
            <p:cNvSpPr txBox="1"/>
            <p:nvPr/>
          </p:nvSpPr>
          <p:spPr>
            <a:xfrm>
              <a:off x="4986213" y="2832711"/>
              <a:ext cx="418357" cy="215444"/>
            </a:xfrm>
            <a:prstGeom prst="rect">
              <a:avLst/>
            </a:prstGeom>
            <a:noFill/>
          </p:spPr>
          <p:txBody>
            <a:bodyPr wrap="square" rtlCol="0">
              <a:spAutoFit/>
            </a:bodyPr>
            <a:lstStyle/>
            <a:p>
              <a:r>
                <a:rPr lang="de-CH" sz="800" dirty="0">
                  <a:solidFill>
                    <a:schemeClr val="bg1"/>
                  </a:solidFill>
                </a:rPr>
                <a:t>rhop</a:t>
              </a:r>
            </a:p>
          </p:txBody>
        </p:sp>
        <p:sp>
          <p:nvSpPr>
            <p:cNvPr id="57" name="TextBox 56"/>
            <p:cNvSpPr txBox="1"/>
            <p:nvPr/>
          </p:nvSpPr>
          <p:spPr>
            <a:xfrm>
              <a:off x="5428922" y="1968901"/>
              <a:ext cx="418357" cy="215444"/>
            </a:xfrm>
            <a:prstGeom prst="rect">
              <a:avLst/>
            </a:prstGeom>
            <a:noFill/>
          </p:spPr>
          <p:txBody>
            <a:bodyPr wrap="square" rtlCol="0">
              <a:spAutoFit/>
            </a:bodyPr>
            <a:lstStyle/>
            <a:p>
              <a:r>
                <a:rPr lang="de-CH" sz="800" dirty="0">
                  <a:solidFill>
                    <a:schemeClr val="bg1"/>
                  </a:solidFill>
                </a:rPr>
                <a:t>rhop</a:t>
              </a:r>
            </a:p>
          </p:txBody>
        </p:sp>
        <p:sp>
          <p:nvSpPr>
            <p:cNvPr id="58" name="TextBox 57"/>
            <p:cNvSpPr txBox="1"/>
            <p:nvPr/>
          </p:nvSpPr>
          <p:spPr>
            <a:xfrm>
              <a:off x="4908236" y="3722263"/>
              <a:ext cx="418357" cy="215444"/>
            </a:xfrm>
            <a:prstGeom prst="rect">
              <a:avLst/>
            </a:prstGeom>
            <a:noFill/>
          </p:spPr>
          <p:txBody>
            <a:bodyPr wrap="square" rtlCol="0">
              <a:spAutoFit/>
            </a:bodyPr>
            <a:lstStyle/>
            <a:p>
              <a:r>
                <a:rPr lang="de-CH" sz="800" dirty="0">
                  <a:solidFill>
                    <a:schemeClr val="bg1"/>
                  </a:solidFill>
                </a:rPr>
                <a:t>rhop</a:t>
              </a:r>
            </a:p>
          </p:txBody>
        </p:sp>
        <p:sp>
          <p:nvSpPr>
            <p:cNvPr id="59" name="TextBox 58"/>
            <p:cNvSpPr txBox="1"/>
            <p:nvPr/>
          </p:nvSpPr>
          <p:spPr>
            <a:xfrm>
              <a:off x="5612874" y="3974705"/>
              <a:ext cx="418357" cy="215444"/>
            </a:xfrm>
            <a:prstGeom prst="rect">
              <a:avLst/>
            </a:prstGeom>
            <a:noFill/>
          </p:spPr>
          <p:txBody>
            <a:bodyPr wrap="square" rtlCol="0">
              <a:spAutoFit/>
            </a:bodyPr>
            <a:lstStyle/>
            <a:p>
              <a:r>
                <a:rPr lang="de-CH" sz="800" dirty="0">
                  <a:solidFill>
                    <a:schemeClr val="bg1"/>
                  </a:solidFill>
                </a:rPr>
                <a:t>con</a:t>
              </a:r>
            </a:p>
          </p:txBody>
        </p:sp>
        <p:cxnSp>
          <p:nvCxnSpPr>
            <p:cNvPr id="60" name="Gerade Verbindung 122">
              <a:extLst>
                <a:ext uri="{FF2B5EF4-FFF2-40B4-BE49-F238E27FC236}">
                  <a16:creationId xmlns:a16="http://schemas.microsoft.com/office/drawing/2014/main" id="{AC38162B-4AAE-ED4F-B33C-A25CA5EEA92E}"/>
                </a:ext>
              </a:extLst>
            </p:cNvPr>
            <p:cNvCxnSpPr>
              <a:cxnSpLocks/>
            </p:cNvCxnSpPr>
            <p:nvPr/>
          </p:nvCxnSpPr>
          <p:spPr>
            <a:xfrm>
              <a:off x="2997741" y="3355566"/>
              <a:ext cx="3080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122">
              <a:extLst>
                <a:ext uri="{FF2B5EF4-FFF2-40B4-BE49-F238E27FC236}">
                  <a16:creationId xmlns:a16="http://schemas.microsoft.com/office/drawing/2014/main" id="{AC38162B-4AAE-ED4F-B33C-A25CA5EEA92E}"/>
                </a:ext>
              </a:extLst>
            </p:cNvPr>
            <p:cNvCxnSpPr>
              <a:cxnSpLocks/>
            </p:cNvCxnSpPr>
            <p:nvPr/>
          </p:nvCxnSpPr>
          <p:spPr>
            <a:xfrm>
              <a:off x="3554188" y="3355566"/>
              <a:ext cx="3080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122">
              <a:extLst>
                <a:ext uri="{FF2B5EF4-FFF2-40B4-BE49-F238E27FC236}">
                  <a16:creationId xmlns:a16="http://schemas.microsoft.com/office/drawing/2014/main" id="{AC38162B-4AAE-ED4F-B33C-A25CA5EEA92E}"/>
                </a:ext>
              </a:extLst>
            </p:cNvPr>
            <p:cNvCxnSpPr>
              <a:cxnSpLocks/>
            </p:cNvCxnSpPr>
            <p:nvPr/>
          </p:nvCxnSpPr>
          <p:spPr>
            <a:xfrm>
              <a:off x="227210" y="5744958"/>
              <a:ext cx="3080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122">
              <a:extLst>
                <a:ext uri="{FF2B5EF4-FFF2-40B4-BE49-F238E27FC236}">
                  <a16:creationId xmlns:a16="http://schemas.microsoft.com/office/drawing/2014/main" id="{AC38162B-4AAE-ED4F-B33C-A25CA5EEA92E}"/>
                </a:ext>
              </a:extLst>
            </p:cNvPr>
            <p:cNvCxnSpPr>
              <a:cxnSpLocks/>
            </p:cNvCxnSpPr>
            <p:nvPr/>
          </p:nvCxnSpPr>
          <p:spPr>
            <a:xfrm>
              <a:off x="3554188" y="5744958"/>
              <a:ext cx="3080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1482634" y="4467725"/>
              <a:ext cx="418357" cy="215444"/>
            </a:xfrm>
            <a:prstGeom prst="rect">
              <a:avLst/>
            </a:prstGeom>
            <a:noFill/>
          </p:spPr>
          <p:txBody>
            <a:bodyPr wrap="square" rtlCol="0">
              <a:spAutoFit/>
            </a:bodyPr>
            <a:lstStyle/>
            <a:p>
              <a:r>
                <a:rPr lang="de-CH" sz="800" dirty="0">
                  <a:solidFill>
                    <a:schemeClr val="bg1"/>
                  </a:solidFill>
                </a:rPr>
                <a:t>vac</a:t>
              </a:r>
            </a:p>
          </p:txBody>
        </p:sp>
        <p:sp>
          <p:nvSpPr>
            <p:cNvPr id="65" name="TextBox 64"/>
            <p:cNvSpPr txBox="1"/>
            <p:nvPr/>
          </p:nvSpPr>
          <p:spPr>
            <a:xfrm>
              <a:off x="4434504" y="4611635"/>
              <a:ext cx="418357" cy="215444"/>
            </a:xfrm>
            <a:prstGeom prst="rect">
              <a:avLst/>
            </a:prstGeom>
            <a:noFill/>
          </p:spPr>
          <p:txBody>
            <a:bodyPr wrap="square" rtlCol="0">
              <a:spAutoFit/>
            </a:bodyPr>
            <a:lstStyle/>
            <a:p>
              <a:r>
                <a:rPr lang="de-CH" sz="800" dirty="0">
                  <a:solidFill>
                    <a:schemeClr val="bg1"/>
                  </a:solidFill>
                </a:rPr>
                <a:t>vac</a:t>
              </a:r>
            </a:p>
          </p:txBody>
        </p:sp>
        <p:sp>
          <p:nvSpPr>
            <p:cNvPr id="66" name="TextBox 65"/>
            <p:cNvSpPr txBox="1"/>
            <p:nvPr/>
          </p:nvSpPr>
          <p:spPr>
            <a:xfrm>
              <a:off x="2498228" y="5574678"/>
              <a:ext cx="418357" cy="215444"/>
            </a:xfrm>
            <a:prstGeom prst="rect">
              <a:avLst/>
            </a:prstGeom>
            <a:noFill/>
          </p:spPr>
          <p:txBody>
            <a:bodyPr wrap="square" rtlCol="0">
              <a:spAutoFit/>
            </a:bodyPr>
            <a:lstStyle/>
            <a:p>
              <a:r>
                <a:rPr lang="de-CH" sz="800" dirty="0">
                  <a:solidFill>
                    <a:schemeClr val="bg1"/>
                  </a:solidFill>
                </a:rPr>
                <a:t>hnuc</a:t>
              </a:r>
            </a:p>
          </p:txBody>
        </p:sp>
      </p:grpSp>
    </p:spTree>
    <p:extLst>
      <p:ext uri="{BB962C8B-B14F-4D97-AF65-F5344CB8AC3E}">
        <p14:creationId xmlns:p14="http://schemas.microsoft.com/office/powerpoint/2010/main" val="1464435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19725" y="6444000"/>
            <a:ext cx="6571750" cy="861774"/>
          </a:xfrm>
          <a:prstGeom prst="rect">
            <a:avLst/>
          </a:prstGeom>
          <a:noFill/>
        </p:spPr>
        <p:txBody>
          <a:bodyPr wrap="square" rtlCol="0">
            <a:spAutoFit/>
          </a:bodyPr>
          <a:lstStyle/>
          <a:p>
            <a:pPr algn="just"/>
            <a:r>
              <a:rPr lang="de-CH" sz="1000" b="1" dirty="0"/>
              <a:t>Supplementary file 3, Figure 2. </a:t>
            </a:r>
            <a:r>
              <a:rPr lang="en-US" sz="1000" dirty="0"/>
              <a:t>TEM of </a:t>
            </a:r>
            <a:r>
              <a:rPr lang="en-US" sz="1000" i="1" dirty="0"/>
              <a:t>T. gondii </a:t>
            </a:r>
            <a:r>
              <a:rPr lang="en-US" sz="1000" dirty="0"/>
              <a:t>Me49 tachyzoites cultured </a:t>
            </a:r>
            <a:r>
              <a:rPr lang="en-US" sz="1000" i="1" dirty="0"/>
              <a:t>in vitro </a:t>
            </a:r>
            <a:r>
              <a:rPr lang="en-US" sz="1000" dirty="0"/>
              <a:t>in HFF host cells. HFF monolayers were infected with </a:t>
            </a:r>
            <a:r>
              <a:rPr lang="en-US" sz="1000" i="1" dirty="0"/>
              <a:t>T. gondii </a:t>
            </a:r>
            <a:r>
              <a:rPr lang="en-US" sz="1000" dirty="0"/>
              <a:t>tachyzoites and drug treatment was initiated 3h later. TgMe49 treated with 0.5 µM RMB054 for 6h are shown in (A), 24h in (B), 48h in (C) and 72h in (D). </a:t>
            </a:r>
            <a:r>
              <a:rPr lang="de-CH" sz="1000" dirty="0"/>
              <a:t>con = conoid; dg = dense granules; ld = lipid droplet; mic = micronemes; mito = mitochondrion; n = nucleus; PVM = parasitophorous vacuole membrane; rhop = rhoptries; vac = cytoplasmic vacuole. Bars in (A) = 0.4 µm; (B) = 0.4 µm; (C) = 0.6 µm; (D) = 0.6 µm.</a:t>
            </a:r>
          </a:p>
        </p:txBody>
      </p:sp>
      <p:grpSp>
        <p:nvGrpSpPr>
          <p:cNvPr id="27" name="Group 26"/>
          <p:cNvGrpSpPr>
            <a:grpSpLocks noChangeAspect="1"/>
          </p:cNvGrpSpPr>
          <p:nvPr/>
        </p:nvGrpSpPr>
        <p:grpSpPr>
          <a:xfrm>
            <a:off x="135000" y="108000"/>
            <a:ext cx="6588000" cy="6173775"/>
            <a:chOff x="147600" y="89998"/>
            <a:chExt cx="6584400" cy="6170401"/>
          </a:xfrm>
        </p:grpSpPr>
        <p:pic>
          <p:nvPicPr>
            <p:cNvPr id="2" name="Picture 1"/>
            <p:cNvPicPr>
              <a:picLocks/>
            </p:cNvPicPr>
            <p:nvPr/>
          </p:nvPicPr>
          <p:blipFill rotWithShape="1">
            <a:blip r:embed="rId2">
              <a:extLst>
                <a:ext uri="{BEBA8EAE-BF5A-486C-A8C5-ECC9F3942E4B}">
                  <a14:imgProps xmlns:a14="http://schemas.microsoft.com/office/drawing/2010/main">
                    <a14:imgLayer r:embed="rId3">
                      <a14:imgEffect>
                        <a14:brightnessContrast bright="-5000" contrast="10000"/>
                      </a14:imgEffect>
                    </a14:imgLayer>
                  </a14:imgProps>
                </a:ext>
              </a:extLst>
            </a:blip>
            <a:srcRect b="3307"/>
            <a:stretch/>
          </p:blipFill>
          <p:spPr>
            <a:xfrm>
              <a:off x="147600" y="90000"/>
              <a:ext cx="3258000" cy="3366000"/>
            </a:xfrm>
            <a:prstGeom prst="rect">
              <a:avLst/>
            </a:prstGeom>
          </p:spPr>
        </p:pic>
        <p:pic>
          <p:nvPicPr>
            <p:cNvPr id="3" name="Picture 2"/>
            <p:cNvPicPr>
              <a:picLocks/>
            </p:cNvPicPr>
            <p:nvPr/>
          </p:nvPicPr>
          <p:blipFill rotWithShape="1">
            <a:blip r:embed="rId4">
              <a:extLst>
                <a:ext uri="{BEBA8EAE-BF5A-486C-A8C5-ECC9F3942E4B}">
                  <a14:imgProps xmlns:a14="http://schemas.microsoft.com/office/drawing/2010/main">
                    <a14:imgLayer r:embed="rId5">
                      <a14:imgEffect>
                        <a14:brightnessContrast bright="-5000" contrast="15000"/>
                      </a14:imgEffect>
                    </a14:imgLayer>
                  </a14:imgProps>
                </a:ext>
              </a:extLst>
            </a:blip>
            <a:srcRect b="3223"/>
            <a:stretch/>
          </p:blipFill>
          <p:spPr>
            <a:xfrm>
              <a:off x="147600" y="3524398"/>
              <a:ext cx="2646783" cy="2736000"/>
            </a:xfrm>
            <a:prstGeom prst="rect">
              <a:avLst/>
            </a:prstGeom>
          </p:spPr>
        </p:pic>
        <p:pic>
          <p:nvPicPr>
            <p:cNvPr id="4" name="Picture 3"/>
            <p:cNvPicPr>
              <a:picLocks/>
            </p:cNvPicPr>
            <p:nvPr/>
          </p:nvPicPr>
          <p:blipFill rotWithShape="1">
            <a:blip r:embed="rId6"/>
            <a:srcRect b="3307"/>
            <a:stretch/>
          </p:blipFill>
          <p:spPr>
            <a:xfrm>
              <a:off x="3469309" y="89998"/>
              <a:ext cx="3258000" cy="3366000"/>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62515" y="3524399"/>
              <a:ext cx="3869485" cy="2736000"/>
            </a:xfrm>
            <a:prstGeom prst="rect">
              <a:avLst/>
            </a:prstGeom>
          </p:spPr>
        </p:pic>
        <p:sp>
          <p:nvSpPr>
            <p:cNvPr id="6" name="TextBox 5"/>
            <p:cNvSpPr txBox="1"/>
            <p:nvPr/>
          </p:nvSpPr>
          <p:spPr>
            <a:xfrm>
              <a:off x="211309" y="150725"/>
              <a:ext cx="324000" cy="309600"/>
            </a:xfrm>
            <a:prstGeom prst="rect">
              <a:avLst/>
            </a:prstGeom>
            <a:solidFill>
              <a:schemeClr val="bg1"/>
            </a:solidFill>
            <a:ln>
              <a:solidFill>
                <a:schemeClr val="tx1"/>
              </a:solidFill>
            </a:ln>
          </p:spPr>
          <p:txBody>
            <a:bodyPr wrap="square" rtlCol="0">
              <a:spAutoFit/>
            </a:bodyPr>
            <a:lstStyle/>
            <a:p>
              <a:pPr algn="ctr"/>
              <a:r>
                <a:rPr lang="de-CH" sz="1400" b="1" dirty="0"/>
                <a:t>A</a:t>
              </a:r>
            </a:p>
          </p:txBody>
        </p:sp>
        <p:sp>
          <p:nvSpPr>
            <p:cNvPr id="7" name="TextBox 6"/>
            <p:cNvSpPr txBox="1"/>
            <p:nvPr/>
          </p:nvSpPr>
          <p:spPr>
            <a:xfrm>
              <a:off x="3538287" y="152548"/>
              <a:ext cx="324000" cy="307777"/>
            </a:xfrm>
            <a:prstGeom prst="rect">
              <a:avLst/>
            </a:prstGeom>
            <a:solidFill>
              <a:schemeClr val="bg1"/>
            </a:solidFill>
            <a:ln>
              <a:solidFill>
                <a:schemeClr val="tx1"/>
              </a:solidFill>
            </a:ln>
          </p:spPr>
          <p:txBody>
            <a:bodyPr wrap="square" rtlCol="0">
              <a:spAutoFit/>
            </a:bodyPr>
            <a:lstStyle/>
            <a:p>
              <a:pPr algn="ctr"/>
              <a:r>
                <a:rPr lang="de-CH" sz="1400" b="1" dirty="0"/>
                <a:t>B</a:t>
              </a:r>
            </a:p>
          </p:txBody>
        </p:sp>
        <p:sp>
          <p:nvSpPr>
            <p:cNvPr id="8" name="TextBox 7"/>
            <p:cNvSpPr txBox="1"/>
            <p:nvPr/>
          </p:nvSpPr>
          <p:spPr>
            <a:xfrm>
              <a:off x="211309" y="3589404"/>
              <a:ext cx="324000" cy="307777"/>
            </a:xfrm>
            <a:prstGeom prst="rect">
              <a:avLst/>
            </a:prstGeom>
            <a:solidFill>
              <a:schemeClr val="bg1"/>
            </a:solidFill>
            <a:ln>
              <a:solidFill>
                <a:schemeClr val="tx1"/>
              </a:solidFill>
            </a:ln>
          </p:spPr>
          <p:txBody>
            <a:bodyPr wrap="square" rtlCol="0">
              <a:spAutoFit/>
            </a:bodyPr>
            <a:lstStyle/>
            <a:p>
              <a:pPr algn="ctr"/>
              <a:r>
                <a:rPr lang="de-CH" sz="1400" b="1" dirty="0"/>
                <a:t>C</a:t>
              </a:r>
            </a:p>
          </p:txBody>
        </p:sp>
        <p:sp>
          <p:nvSpPr>
            <p:cNvPr id="9" name="TextBox 8"/>
            <p:cNvSpPr txBox="1"/>
            <p:nvPr/>
          </p:nvSpPr>
          <p:spPr>
            <a:xfrm>
              <a:off x="2926915" y="3589404"/>
              <a:ext cx="324000" cy="307777"/>
            </a:xfrm>
            <a:prstGeom prst="rect">
              <a:avLst/>
            </a:prstGeom>
            <a:solidFill>
              <a:schemeClr val="bg1"/>
            </a:solidFill>
            <a:ln>
              <a:solidFill>
                <a:schemeClr val="tx1"/>
              </a:solidFill>
            </a:ln>
          </p:spPr>
          <p:txBody>
            <a:bodyPr wrap="square" rtlCol="0">
              <a:spAutoFit/>
            </a:bodyPr>
            <a:lstStyle/>
            <a:p>
              <a:pPr algn="ctr"/>
              <a:r>
                <a:rPr lang="de-CH" sz="1400" b="1" dirty="0"/>
                <a:t>D</a:t>
              </a:r>
            </a:p>
          </p:txBody>
        </p:sp>
        <p:sp>
          <p:nvSpPr>
            <p:cNvPr id="11" name="TextBox 10"/>
            <p:cNvSpPr txBox="1"/>
            <p:nvPr/>
          </p:nvSpPr>
          <p:spPr>
            <a:xfrm>
              <a:off x="4690000" y="2991167"/>
              <a:ext cx="418357" cy="215444"/>
            </a:xfrm>
            <a:prstGeom prst="rect">
              <a:avLst/>
            </a:prstGeom>
            <a:noFill/>
          </p:spPr>
          <p:txBody>
            <a:bodyPr wrap="square" rtlCol="0">
              <a:spAutoFit/>
            </a:bodyPr>
            <a:lstStyle/>
            <a:p>
              <a:r>
                <a:rPr lang="de-CH" sz="800" dirty="0">
                  <a:solidFill>
                    <a:schemeClr val="bg1"/>
                  </a:solidFill>
                </a:rPr>
                <a:t>con</a:t>
              </a:r>
            </a:p>
          </p:txBody>
        </p:sp>
        <p:sp>
          <p:nvSpPr>
            <p:cNvPr id="12" name="TextBox 11"/>
            <p:cNvSpPr txBox="1"/>
            <p:nvPr/>
          </p:nvSpPr>
          <p:spPr>
            <a:xfrm>
              <a:off x="717552" y="3603583"/>
              <a:ext cx="418357" cy="215444"/>
            </a:xfrm>
            <a:prstGeom prst="rect">
              <a:avLst/>
            </a:prstGeom>
            <a:noFill/>
          </p:spPr>
          <p:txBody>
            <a:bodyPr wrap="square" rtlCol="0">
              <a:spAutoFit/>
            </a:bodyPr>
            <a:lstStyle/>
            <a:p>
              <a:r>
                <a:rPr lang="de-CH" sz="800" dirty="0">
                  <a:solidFill>
                    <a:schemeClr val="bg1"/>
                  </a:solidFill>
                </a:rPr>
                <a:t>con</a:t>
              </a:r>
            </a:p>
          </p:txBody>
        </p:sp>
        <p:sp>
          <p:nvSpPr>
            <p:cNvPr id="13" name="TextBox 12"/>
            <p:cNvSpPr txBox="1"/>
            <p:nvPr/>
          </p:nvSpPr>
          <p:spPr>
            <a:xfrm>
              <a:off x="4329877" y="3690779"/>
              <a:ext cx="355581" cy="215444"/>
            </a:xfrm>
            <a:prstGeom prst="rect">
              <a:avLst/>
            </a:prstGeom>
            <a:noFill/>
          </p:spPr>
          <p:txBody>
            <a:bodyPr wrap="square" rtlCol="0">
              <a:spAutoFit/>
            </a:bodyPr>
            <a:lstStyle/>
            <a:p>
              <a:r>
                <a:rPr lang="de-CH" sz="800" dirty="0">
                  <a:solidFill>
                    <a:schemeClr val="bg1"/>
                  </a:solidFill>
                </a:rPr>
                <a:t>dg</a:t>
              </a:r>
            </a:p>
          </p:txBody>
        </p:sp>
        <p:sp>
          <p:nvSpPr>
            <p:cNvPr id="14" name="TextBox 13"/>
            <p:cNvSpPr txBox="1"/>
            <p:nvPr/>
          </p:nvSpPr>
          <p:spPr>
            <a:xfrm>
              <a:off x="5108357" y="5822257"/>
              <a:ext cx="355581" cy="215444"/>
            </a:xfrm>
            <a:prstGeom prst="rect">
              <a:avLst/>
            </a:prstGeom>
            <a:noFill/>
          </p:spPr>
          <p:txBody>
            <a:bodyPr wrap="square" rtlCol="0">
              <a:spAutoFit/>
            </a:bodyPr>
            <a:lstStyle/>
            <a:p>
              <a:r>
                <a:rPr lang="de-CH" sz="800" dirty="0">
                  <a:solidFill>
                    <a:schemeClr val="bg1"/>
                  </a:solidFill>
                </a:rPr>
                <a:t>dg</a:t>
              </a:r>
            </a:p>
          </p:txBody>
        </p:sp>
        <p:sp>
          <p:nvSpPr>
            <p:cNvPr id="15" name="TextBox 14"/>
            <p:cNvSpPr txBox="1"/>
            <p:nvPr/>
          </p:nvSpPr>
          <p:spPr>
            <a:xfrm>
              <a:off x="5505180" y="2436304"/>
              <a:ext cx="355581" cy="215444"/>
            </a:xfrm>
            <a:prstGeom prst="rect">
              <a:avLst/>
            </a:prstGeom>
            <a:noFill/>
          </p:spPr>
          <p:txBody>
            <a:bodyPr wrap="square" rtlCol="0">
              <a:spAutoFit/>
            </a:bodyPr>
            <a:lstStyle/>
            <a:p>
              <a:r>
                <a:rPr lang="de-CH" sz="800" dirty="0">
                  <a:solidFill>
                    <a:schemeClr val="bg1"/>
                  </a:solidFill>
                </a:rPr>
                <a:t>dg</a:t>
              </a:r>
            </a:p>
          </p:txBody>
        </p:sp>
        <p:sp>
          <p:nvSpPr>
            <p:cNvPr id="16" name="TextBox 15"/>
            <p:cNvSpPr txBox="1"/>
            <p:nvPr/>
          </p:nvSpPr>
          <p:spPr>
            <a:xfrm>
              <a:off x="4214089" y="602969"/>
              <a:ext cx="355581" cy="215444"/>
            </a:xfrm>
            <a:prstGeom prst="rect">
              <a:avLst/>
            </a:prstGeom>
            <a:noFill/>
          </p:spPr>
          <p:txBody>
            <a:bodyPr wrap="square" rtlCol="0">
              <a:spAutoFit/>
            </a:bodyPr>
            <a:lstStyle/>
            <a:p>
              <a:r>
                <a:rPr lang="de-CH" sz="800" dirty="0">
                  <a:solidFill>
                    <a:schemeClr val="bg1"/>
                  </a:solidFill>
                </a:rPr>
                <a:t>dg</a:t>
              </a:r>
            </a:p>
          </p:txBody>
        </p:sp>
        <p:sp>
          <p:nvSpPr>
            <p:cNvPr id="17" name="TextBox 16"/>
            <p:cNvSpPr txBox="1"/>
            <p:nvPr/>
          </p:nvSpPr>
          <p:spPr>
            <a:xfrm>
              <a:off x="1298224" y="281375"/>
              <a:ext cx="355581" cy="215444"/>
            </a:xfrm>
            <a:prstGeom prst="rect">
              <a:avLst/>
            </a:prstGeom>
            <a:noFill/>
          </p:spPr>
          <p:txBody>
            <a:bodyPr wrap="square" rtlCol="0">
              <a:spAutoFit/>
            </a:bodyPr>
            <a:lstStyle/>
            <a:p>
              <a:r>
                <a:rPr lang="de-CH" sz="800" dirty="0">
                  <a:solidFill>
                    <a:schemeClr val="bg1"/>
                  </a:solidFill>
                </a:rPr>
                <a:t>dg</a:t>
              </a:r>
            </a:p>
          </p:txBody>
        </p:sp>
        <p:sp>
          <p:nvSpPr>
            <p:cNvPr id="18" name="TextBox 17"/>
            <p:cNvSpPr txBox="1"/>
            <p:nvPr/>
          </p:nvSpPr>
          <p:spPr>
            <a:xfrm>
              <a:off x="2263595" y="780141"/>
              <a:ext cx="355581" cy="215444"/>
            </a:xfrm>
            <a:prstGeom prst="rect">
              <a:avLst/>
            </a:prstGeom>
            <a:noFill/>
          </p:spPr>
          <p:txBody>
            <a:bodyPr wrap="square" rtlCol="0">
              <a:spAutoFit/>
            </a:bodyPr>
            <a:lstStyle/>
            <a:p>
              <a:r>
                <a:rPr lang="de-CH" sz="800" dirty="0">
                  <a:solidFill>
                    <a:schemeClr val="bg1"/>
                  </a:solidFill>
                </a:rPr>
                <a:t>ld</a:t>
              </a:r>
            </a:p>
          </p:txBody>
        </p:sp>
        <p:sp>
          <p:nvSpPr>
            <p:cNvPr id="19" name="TextBox 18"/>
            <p:cNvSpPr txBox="1"/>
            <p:nvPr/>
          </p:nvSpPr>
          <p:spPr>
            <a:xfrm>
              <a:off x="4349491" y="3926701"/>
              <a:ext cx="355581" cy="215444"/>
            </a:xfrm>
            <a:prstGeom prst="rect">
              <a:avLst/>
            </a:prstGeom>
            <a:noFill/>
          </p:spPr>
          <p:txBody>
            <a:bodyPr wrap="square" rtlCol="0">
              <a:spAutoFit/>
            </a:bodyPr>
            <a:lstStyle/>
            <a:p>
              <a:r>
                <a:rPr lang="de-CH" sz="800" dirty="0">
                  <a:solidFill>
                    <a:schemeClr val="bg1"/>
                  </a:solidFill>
                </a:rPr>
                <a:t>ld</a:t>
              </a:r>
            </a:p>
          </p:txBody>
        </p:sp>
        <p:sp>
          <p:nvSpPr>
            <p:cNvPr id="20" name="TextBox 19"/>
            <p:cNvSpPr txBox="1"/>
            <p:nvPr/>
          </p:nvSpPr>
          <p:spPr>
            <a:xfrm>
              <a:off x="1000256" y="2811171"/>
              <a:ext cx="418357" cy="215444"/>
            </a:xfrm>
            <a:prstGeom prst="rect">
              <a:avLst/>
            </a:prstGeom>
            <a:noFill/>
          </p:spPr>
          <p:txBody>
            <a:bodyPr wrap="square" rtlCol="0">
              <a:spAutoFit/>
            </a:bodyPr>
            <a:lstStyle/>
            <a:p>
              <a:r>
                <a:rPr lang="de-CH" sz="800" dirty="0">
                  <a:solidFill>
                    <a:schemeClr val="bg1"/>
                  </a:solidFill>
                </a:rPr>
                <a:t>mic</a:t>
              </a:r>
            </a:p>
          </p:txBody>
        </p:sp>
        <p:sp>
          <p:nvSpPr>
            <p:cNvPr id="21" name="TextBox 20"/>
            <p:cNvSpPr txBox="1"/>
            <p:nvPr/>
          </p:nvSpPr>
          <p:spPr>
            <a:xfrm>
              <a:off x="1052634" y="899477"/>
              <a:ext cx="418357" cy="215444"/>
            </a:xfrm>
            <a:prstGeom prst="rect">
              <a:avLst/>
            </a:prstGeom>
            <a:noFill/>
          </p:spPr>
          <p:txBody>
            <a:bodyPr wrap="square" rtlCol="0">
              <a:spAutoFit/>
            </a:bodyPr>
            <a:lstStyle/>
            <a:p>
              <a:r>
                <a:rPr lang="de-CH" sz="800" dirty="0">
                  <a:solidFill>
                    <a:schemeClr val="bg1"/>
                  </a:solidFill>
                </a:rPr>
                <a:t>mito</a:t>
              </a:r>
            </a:p>
          </p:txBody>
        </p:sp>
        <p:sp>
          <p:nvSpPr>
            <p:cNvPr id="22" name="TextBox 21"/>
            <p:cNvSpPr txBox="1"/>
            <p:nvPr/>
          </p:nvSpPr>
          <p:spPr>
            <a:xfrm>
              <a:off x="2059440" y="2356145"/>
              <a:ext cx="418357" cy="215444"/>
            </a:xfrm>
            <a:prstGeom prst="rect">
              <a:avLst/>
            </a:prstGeom>
            <a:noFill/>
          </p:spPr>
          <p:txBody>
            <a:bodyPr wrap="square" rtlCol="0">
              <a:spAutoFit/>
            </a:bodyPr>
            <a:lstStyle/>
            <a:p>
              <a:r>
                <a:rPr lang="de-CH" sz="800" dirty="0">
                  <a:solidFill>
                    <a:schemeClr val="bg1"/>
                  </a:solidFill>
                </a:rPr>
                <a:t>mito</a:t>
              </a:r>
            </a:p>
          </p:txBody>
        </p:sp>
        <p:sp>
          <p:nvSpPr>
            <p:cNvPr id="23" name="TextBox 22"/>
            <p:cNvSpPr txBox="1"/>
            <p:nvPr/>
          </p:nvSpPr>
          <p:spPr>
            <a:xfrm>
              <a:off x="4318102" y="1437895"/>
              <a:ext cx="418357" cy="215444"/>
            </a:xfrm>
            <a:prstGeom prst="rect">
              <a:avLst/>
            </a:prstGeom>
            <a:noFill/>
          </p:spPr>
          <p:txBody>
            <a:bodyPr wrap="square" rtlCol="0">
              <a:spAutoFit/>
            </a:bodyPr>
            <a:lstStyle/>
            <a:p>
              <a:r>
                <a:rPr lang="de-CH" sz="800" dirty="0">
                  <a:solidFill>
                    <a:schemeClr val="bg1"/>
                  </a:solidFill>
                </a:rPr>
                <a:t>mito</a:t>
              </a:r>
            </a:p>
          </p:txBody>
        </p:sp>
        <p:sp>
          <p:nvSpPr>
            <p:cNvPr id="24" name="TextBox 23"/>
            <p:cNvSpPr txBox="1"/>
            <p:nvPr/>
          </p:nvSpPr>
          <p:spPr>
            <a:xfrm>
              <a:off x="5585252" y="1209751"/>
              <a:ext cx="418357" cy="215444"/>
            </a:xfrm>
            <a:prstGeom prst="rect">
              <a:avLst/>
            </a:prstGeom>
            <a:noFill/>
          </p:spPr>
          <p:txBody>
            <a:bodyPr wrap="square" rtlCol="0">
              <a:spAutoFit/>
            </a:bodyPr>
            <a:lstStyle/>
            <a:p>
              <a:r>
                <a:rPr lang="de-CH" sz="800" dirty="0">
                  <a:solidFill>
                    <a:schemeClr val="bg1"/>
                  </a:solidFill>
                </a:rPr>
                <a:t>mito</a:t>
              </a:r>
            </a:p>
          </p:txBody>
        </p:sp>
        <p:sp>
          <p:nvSpPr>
            <p:cNvPr id="25" name="TextBox 24"/>
            <p:cNvSpPr txBox="1"/>
            <p:nvPr/>
          </p:nvSpPr>
          <p:spPr>
            <a:xfrm>
              <a:off x="717552" y="4665935"/>
              <a:ext cx="418357" cy="215444"/>
            </a:xfrm>
            <a:prstGeom prst="rect">
              <a:avLst/>
            </a:prstGeom>
            <a:noFill/>
          </p:spPr>
          <p:txBody>
            <a:bodyPr wrap="square" rtlCol="0">
              <a:spAutoFit/>
            </a:bodyPr>
            <a:lstStyle/>
            <a:p>
              <a:r>
                <a:rPr lang="de-CH" sz="800" dirty="0">
                  <a:solidFill>
                    <a:schemeClr val="bg1"/>
                  </a:solidFill>
                </a:rPr>
                <a:t>mito</a:t>
              </a:r>
            </a:p>
          </p:txBody>
        </p:sp>
        <p:sp>
          <p:nvSpPr>
            <p:cNvPr id="26" name="TextBox 25"/>
            <p:cNvSpPr txBox="1"/>
            <p:nvPr/>
          </p:nvSpPr>
          <p:spPr>
            <a:xfrm>
              <a:off x="5098309" y="4004893"/>
              <a:ext cx="418357" cy="215444"/>
            </a:xfrm>
            <a:prstGeom prst="rect">
              <a:avLst/>
            </a:prstGeom>
            <a:noFill/>
          </p:spPr>
          <p:txBody>
            <a:bodyPr wrap="square" rtlCol="0">
              <a:spAutoFit/>
            </a:bodyPr>
            <a:lstStyle/>
            <a:p>
              <a:r>
                <a:rPr lang="de-CH" sz="800" dirty="0">
                  <a:solidFill>
                    <a:schemeClr val="bg1"/>
                  </a:solidFill>
                </a:rPr>
                <a:t>mito</a:t>
              </a:r>
            </a:p>
          </p:txBody>
        </p:sp>
        <p:sp>
          <p:nvSpPr>
            <p:cNvPr id="28" name="TextBox 27"/>
            <p:cNvSpPr txBox="1"/>
            <p:nvPr/>
          </p:nvSpPr>
          <p:spPr>
            <a:xfrm>
              <a:off x="4480821" y="4985828"/>
              <a:ext cx="418357" cy="215444"/>
            </a:xfrm>
            <a:prstGeom prst="rect">
              <a:avLst/>
            </a:prstGeom>
            <a:noFill/>
          </p:spPr>
          <p:txBody>
            <a:bodyPr wrap="square" rtlCol="0">
              <a:spAutoFit/>
            </a:bodyPr>
            <a:lstStyle/>
            <a:p>
              <a:r>
                <a:rPr lang="de-CH" sz="800" dirty="0">
                  <a:solidFill>
                    <a:schemeClr val="bg1"/>
                  </a:solidFill>
                </a:rPr>
                <a:t>mito</a:t>
              </a:r>
            </a:p>
          </p:txBody>
        </p:sp>
        <p:sp>
          <p:nvSpPr>
            <p:cNvPr id="29" name="TextBox 28"/>
            <p:cNvSpPr txBox="1"/>
            <p:nvPr/>
          </p:nvSpPr>
          <p:spPr>
            <a:xfrm>
              <a:off x="4366766" y="5407669"/>
              <a:ext cx="418357" cy="215444"/>
            </a:xfrm>
            <a:prstGeom prst="rect">
              <a:avLst/>
            </a:prstGeom>
            <a:noFill/>
          </p:spPr>
          <p:txBody>
            <a:bodyPr wrap="square" rtlCol="0">
              <a:spAutoFit/>
            </a:bodyPr>
            <a:lstStyle/>
            <a:p>
              <a:r>
                <a:rPr lang="de-CH" sz="800" dirty="0">
                  <a:solidFill>
                    <a:schemeClr val="bg1"/>
                  </a:solidFill>
                </a:rPr>
                <a:t>mito</a:t>
              </a:r>
            </a:p>
          </p:txBody>
        </p:sp>
        <p:sp>
          <p:nvSpPr>
            <p:cNvPr id="30" name="TextBox 29"/>
            <p:cNvSpPr txBox="1"/>
            <p:nvPr/>
          </p:nvSpPr>
          <p:spPr>
            <a:xfrm>
              <a:off x="1421019" y="5306531"/>
              <a:ext cx="355581" cy="215444"/>
            </a:xfrm>
            <a:prstGeom prst="rect">
              <a:avLst/>
            </a:prstGeom>
            <a:noFill/>
          </p:spPr>
          <p:txBody>
            <a:bodyPr wrap="square" rtlCol="0">
              <a:spAutoFit/>
            </a:bodyPr>
            <a:lstStyle/>
            <a:p>
              <a:r>
                <a:rPr lang="de-CH" sz="800" dirty="0">
                  <a:solidFill>
                    <a:schemeClr val="bg1"/>
                  </a:solidFill>
                </a:rPr>
                <a:t>n</a:t>
              </a:r>
            </a:p>
          </p:txBody>
        </p:sp>
        <p:sp>
          <p:nvSpPr>
            <p:cNvPr id="31" name="TextBox 30"/>
            <p:cNvSpPr txBox="1"/>
            <p:nvPr/>
          </p:nvSpPr>
          <p:spPr>
            <a:xfrm>
              <a:off x="5338875" y="5350296"/>
              <a:ext cx="355581" cy="215444"/>
            </a:xfrm>
            <a:prstGeom prst="rect">
              <a:avLst/>
            </a:prstGeom>
            <a:noFill/>
          </p:spPr>
          <p:txBody>
            <a:bodyPr wrap="square" rtlCol="0">
              <a:spAutoFit/>
            </a:bodyPr>
            <a:lstStyle/>
            <a:p>
              <a:r>
                <a:rPr lang="de-CH" sz="800" dirty="0">
                  <a:solidFill>
                    <a:schemeClr val="bg1"/>
                  </a:solidFill>
                </a:rPr>
                <a:t>n</a:t>
              </a:r>
            </a:p>
          </p:txBody>
        </p:sp>
        <p:sp>
          <p:nvSpPr>
            <p:cNvPr id="32" name="TextBox 31"/>
            <p:cNvSpPr txBox="1"/>
            <p:nvPr/>
          </p:nvSpPr>
          <p:spPr>
            <a:xfrm>
              <a:off x="5020026" y="1300575"/>
              <a:ext cx="355581" cy="215444"/>
            </a:xfrm>
            <a:prstGeom prst="rect">
              <a:avLst/>
            </a:prstGeom>
            <a:noFill/>
          </p:spPr>
          <p:txBody>
            <a:bodyPr wrap="square" rtlCol="0">
              <a:spAutoFit/>
            </a:bodyPr>
            <a:lstStyle/>
            <a:p>
              <a:r>
                <a:rPr lang="de-CH" sz="800" dirty="0">
                  <a:solidFill>
                    <a:schemeClr val="bg1"/>
                  </a:solidFill>
                </a:rPr>
                <a:t>n</a:t>
              </a:r>
            </a:p>
          </p:txBody>
        </p:sp>
        <p:sp>
          <p:nvSpPr>
            <p:cNvPr id="33" name="TextBox 32"/>
            <p:cNvSpPr txBox="1"/>
            <p:nvPr/>
          </p:nvSpPr>
          <p:spPr>
            <a:xfrm>
              <a:off x="1776600" y="1526567"/>
              <a:ext cx="355581" cy="215444"/>
            </a:xfrm>
            <a:prstGeom prst="rect">
              <a:avLst/>
            </a:prstGeom>
            <a:noFill/>
          </p:spPr>
          <p:txBody>
            <a:bodyPr wrap="square" rtlCol="0">
              <a:spAutoFit/>
            </a:bodyPr>
            <a:lstStyle/>
            <a:p>
              <a:r>
                <a:rPr lang="de-CH" sz="800" dirty="0">
                  <a:solidFill>
                    <a:schemeClr val="bg1"/>
                  </a:solidFill>
                </a:rPr>
                <a:t>n</a:t>
              </a:r>
            </a:p>
          </p:txBody>
        </p:sp>
        <p:sp>
          <p:nvSpPr>
            <p:cNvPr id="34" name="TextBox 33"/>
            <p:cNvSpPr txBox="1"/>
            <p:nvPr/>
          </p:nvSpPr>
          <p:spPr>
            <a:xfrm>
              <a:off x="248851" y="592388"/>
              <a:ext cx="418357" cy="215444"/>
            </a:xfrm>
            <a:prstGeom prst="rect">
              <a:avLst/>
            </a:prstGeom>
            <a:noFill/>
          </p:spPr>
          <p:txBody>
            <a:bodyPr wrap="square" rtlCol="0">
              <a:spAutoFit/>
            </a:bodyPr>
            <a:lstStyle/>
            <a:p>
              <a:r>
                <a:rPr lang="de-CH" sz="800" dirty="0">
                  <a:solidFill>
                    <a:schemeClr val="bg1"/>
                  </a:solidFill>
                </a:rPr>
                <a:t>PVM</a:t>
              </a:r>
            </a:p>
          </p:txBody>
        </p:sp>
        <p:sp>
          <p:nvSpPr>
            <p:cNvPr id="35" name="TextBox 34"/>
            <p:cNvSpPr txBox="1"/>
            <p:nvPr/>
          </p:nvSpPr>
          <p:spPr>
            <a:xfrm>
              <a:off x="3839899" y="2806940"/>
              <a:ext cx="418357" cy="215444"/>
            </a:xfrm>
            <a:prstGeom prst="rect">
              <a:avLst/>
            </a:prstGeom>
            <a:noFill/>
          </p:spPr>
          <p:txBody>
            <a:bodyPr wrap="square" rtlCol="0">
              <a:spAutoFit/>
            </a:bodyPr>
            <a:lstStyle/>
            <a:p>
              <a:r>
                <a:rPr lang="de-CH" sz="800" dirty="0">
                  <a:solidFill>
                    <a:schemeClr val="bg1"/>
                  </a:solidFill>
                </a:rPr>
                <a:t>PVM</a:t>
              </a:r>
            </a:p>
          </p:txBody>
        </p:sp>
        <p:sp>
          <p:nvSpPr>
            <p:cNvPr id="36" name="TextBox 35"/>
            <p:cNvSpPr txBox="1"/>
            <p:nvPr/>
          </p:nvSpPr>
          <p:spPr>
            <a:xfrm>
              <a:off x="373309" y="5885757"/>
              <a:ext cx="418357" cy="215444"/>
            </a:xfrm>
            <a:prstGeom prst="rect">
              <a:avLst/>
            </a:prstGeom>
            <a:noFill/>
          </p:spPr>
          <p:txBody>
            <a:bodyPr wrap="square" rtlCol="0">
              <a:spAutoFit/>
            </a:bodyPr>
            <a:lstStyle/>
            <a:p>
              <a:r>
                <a:rPr lang="de-CH" sz="800" dirty="0">
                  <a:solidFill>
                    <a:schemeClr val="bg1"/>
                  </a:solidFill>
                </a:rPr>
                <a:t>PVM</a:t>
              </a:r>
            </a:p>
          </p:txBody>
        </p:sp>
        <p:sp>
          <p:nvSpPr>
            <p:cNvPr id="37" name="TextBox 36"/>
            <p:cNvSpPr txBox="1"/>
            <p:nvPr/>
          </p:nvSpPr>
          <p:spPr>
            <a:xfrm>
              <a:off x="5901049" y="4268213"/>
              <a:ext cx="418357" cy="215444"/>
            </a:xfrm>
            <a:prstGeom prst="rect">
              <a:avLst/>
            </a:prstGeom>
            <a:noFill/>
          </p:spPr>
          <p:txBody>
            <a:bodyPr wrap="square" rtlCol="0">
              <a:spAutoFit/>
            </a:bodyPr>
            <a:lstStyle/>
            <a:p>
              <a:r>
                <a:rPr lang="de-CH" sz="800" dirty="0">
                  <a:solidFill>
                    <a:schemeClr val="bg1"/>
                  </a:solidFill>
                </a:rPr>
                <a:t>PVM</a:t>
              </a:r>
            </a:p>
          </p:txBody>
        </p:sp>
        <p:sp>
          <p:nvSpPr>
            <p:cNvPr id="38" name="TextBox 37"/>
            <p:cNvSpPr txBox="1"/>
            <p:nvPr/>
          </p:nvSpPr>
          <p:spPr>
            <a:xfrm>
              <a:off x="4108923" y="4805611"/>
              <a:ext cx="418357" cy="215444"/>
            </a:xfrm>
            <a:prstGeom prst="rect">
              <a:avLst/>
            </a:prstGeom>
            <a:noFill/>
          </p:spPr>
          <p:txBody>
            <a:bodyPr wrap="square" rtlCol="0">
              <a:spAutoFit/>
            </a:bodyPr>
            <a:lstStyle/>
            <a:p>
              <a:r>
                <a:rPr lang="de-CH" sz="800" dirty="0">
                  <a:solidFill>
                    <a:schemeClr val="bg1"/>
                  </a:solidFill>
                </a:rPr>
                <a:t>rhop</a:t>
              </a:r>
            </a:p>
          </p:txBody>
        </p:sp>
        <p:sp>
          <p:nvSpPr>
            <p:cNvPr id="39" name="TextBox 38"/>
            <p:cNvSpPr txBox="1"/>
            <p:nvPr/>
          </p:nvSpPr>
          <p:spPr>
            <a:xfrm>
              <a:off x="4507169" y="3752400"/>
              <a:ext cx="418357" cy="215444"/>
            </a:xfrm>
            <a:prstGeom prst="rect">
              <a:avLst/>
            </a:prstGeom>
            <a:noFill/>
          </p:spPr>
          <p:txBody>
            <a:bodyPr wrap="square" rtlCol="0">
              <a:spAutoFit/>
            </a:bodyPr>
            <a:lstStyle/>
            <a:p>
              <a:r>
                <a:rPr lang="de-CH" sz="800" dirty="0">
                  <a:solidFill>
                    <a:schemeClr val="bg1"/>
                  </a:solidFill>
                </a:rPr>
                <a:t>rhop</a:t>
              </a:r>
            </a:p>
          </p:txBody>
        </p:sp>
        <p:sp>
          <p:nvSpPr>
            <p:cNvPr id="40" name="TextBox 39"/>
            <p:cNvSpPr txBox="1"/>
            <p:nvPr/>
          </p:nvSpPr>
          <p:spPr>
            <a:xfrm>
              <a:off x="1491492" y="4176115"/>
              <a:ext cx="418357" cy="215444"/>
            </a:xfrm>
            <a:prstGeom prst="rect">
              <a:avLst/>
            </a:prstGeom>
            <a:noFill/>
          </p:spPr>
          <p:txBody>
            <a:bodyPr wrap="square" rtlCol="0">
              <a:spAutoFit/>
            </a:bodyPr>
            <a:lstStyle/>
            <a:p>
              <a:r>
                <a:rPr lang="de-CH" sz="800" dirty="0">
                  <a:solidFill>
                    <a:schemeClr val="bg1"/>
                  </a:solidFill>
                </a:rPr>
                <a:t>rhop</a:t>
              </a:r>
            </a:p>
          </p:txBody>
        </p:sp>
        <p:sp>
          <p:nvSpPr>
            <p:cNvPr id="41" name="TextBox 40"/>
            <p:cNvSpPr txBox="1"/>
            <p:nvPr/>
          </p:nvSpPr>
          <p:spPr>
            <a:xfrm>
              <a:off x="4343272" y="2348412"/>
              <a:ext cx="418357" cy="215444"/>
            </a:xfrm>
            <a:prstGeom prst="rect">
              <a:avLst/>
            </a:prstGeom>
            <a:noFill/>
          </p:spPr>
          <p:txBody>
            <a:bodyPr wrap="square" rtlCol="0">
              <a:spAutoFit/>
            </a:bodyPr>
            <a:lstStyle/>
            <a:p>
              <a:r>
                <a:rPr lang="de-CH" sz="800" dirty="0">
                  <a:solidFill>
                    <a:schemeClr val="bg1"/>
                  </a:solidFill>
                </a:rPr>
                <a:t>rhop</a:t>
              </a:r>
            </a:p>
          </p:txBody>
        </p:sp>
        <p:sp>
          <p:nvSpPr>
            <p:cNvPr id="42" name="TextBox 41"/>
            <p:cNvSpPr txBox="1"/>
            <p:nvPr/>
          </p:nvSpPr>
          <p:spPr>
            <a:xfrm>
              <a:off x="1604204" y="2607559"/>
              <a:ext cx="418357" cy="215444"/>
            </a:xfrm>
            <a:prstGeom prst="rect">
              <a:avLst/>
            </a:prstGeom>
            <a:noFill/>
          </p:spPr>
          <p:txBody>
            <a:bodyPr wrap="square" rtlCol="0">
              <a:spAutoFit/>
            </a:bodyPr>
            <a:lstStyle/>
            <a:p>
              <a:r>
                <a:rPr lang="de-CH" sz="800" dirty="0">
                  <a:solidFill>
                    <a:schemeClr val="bg1"/>
                  </a:solidFill>
                </a:rPr>
                <a:t>rhop</a:t>
              </a:r>
            </a:p>
          </p:txBody>
        </p:sp>
        <p:cxnSp>
          <p:nvCxnSpPr>
            <p:cNvPr id="43" name="Gerade Verbindung 122">
              <a:extLst>
                <a:ext uri="{FF2B5EF4-FFF2-40B4-BE49-F238E27FC236}">
                  <a16:creationId xmlns:a16="http://schemas.microsoft.com/office/drawing/2014/main" id="{AC38162B-4AAE-ED4F-B33C-A25CA5EEA92E}"/>
                </a:ext>
              </a:extLst>
            </p:cNvPr>
            <p:cNvCxnSpPr>
              <a:cxnSpLocks/>
            </p:cNvCxnSpPr>
            <p:nvPr/>
          </p:nvCxnSpPr>
          <p:spPr>
            <a:xfrm>
              <a:off x="248851" y="3344658"/>
              <a:ext cx="3080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122">
              <a:extLst>
                <a:ext uri="{FF2B5EF4-FFF2-40B4-BE49-F238E27FC236}">
                  <a16:creationId xmlns:a16="http://schemas.microsoft.com/office/drawing/2014/main" id="{AC38162B-4AAE-ED4F-B33C-A25CA5EEA92E}"/>
                </a:ext>
              </a:extLst>
            </p:cNvPr>
            <p:cNvCxnSpPr>
              <a:cxnSpLocks/>
            </p:cNvCxnSpPr>
            <p:nvPr/>
          </p:nvCxnSpPr>
          <p:spPr>
            <a:xfrm>
              <a:off x="3554188" y="3344658"/>
              <a:ext cx="3080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122">
              <a:extLst>
                <a:ext uri="{FF2B5EF4-FFF2-40B4-BE49-F238E27FC236}">
                  <a16:creationId xmlns:a16="http://schemas.microsoft.com/office/drawing/2014/main" id="{AC38162B-4AAE-ED4F-B33C-A25CA5EEA92E}"/>
                </a:ext>
              </a:extLst>
            </p:cNvPr>
            <p:cNvCxnSpPr>
              <a:cxnSpLocks/>
            </p:cNvCxnSpPr>
            <p:nvPr/>
          </p:nvCxnSpPr>
          <p:spPr>
            <a:xfrm>
              <a:off x="2942816" y="6157708"/>
              <a:ext cx="3080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122">
              <a:extLst>
                <a:ext uri="{FF2B5EF4-FFF2-40B4-BE49-F238E27FC236}">
                  <a16:creationId xmlns:a16="http://schemas.microsoft.com/office/drawing/2014/main" id="{AC38162B-4AAE-ED4F-B33C-A25CA5EEA92E}"/>
                </a:ext>
              </a:extLst>
            </p:cNvPr>
            <p:cNvCxnSpPr>
              <a:cxnSpLocks/>
            </p:cNvCxnSpPr>
            <p:nvPr/>
          </p:nvCxnSpPr>
          <p:spPr>
            <a:xfrm>
              <a:off x="249075" y="6157708"/>
              <a:ext cx="3080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701383" y="5238321"/>
              <a:ext cx="418357" cy="215444"/>
            </a:xfrm>
            <a:prstGeom prst="rect">
              <a:avLst/>
            </a:prstGeom>
            <a:noFill/>
          </p:spPr>
          <p:txBody>
            <a:bodyPr wrap="square" rtlCol="0">
              <a:spAutoFit/>
            </a:bodyPr>
            <a:lstStyle/>
            <a:p>
              <a:r>
                <a:rPr lang="de-CH" sz="800" dirty="0"/>
                <a:t>vac</a:t>
              </a:r>
            </a:p>
          </p:txBody>
        </p:sp>
      </p:grpSp>
    </p:spTree>
    <p:extLst>
      <p:ext uri="{BB962C8B-B14F-4D97-AF65-F5344CB8AC3E}">
        <p14:creationId xmlns:p14="http://schemas.microsoft.com/office/powerpoint/2010/main" val="1174063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7600" y="5868000"/>
            <a:ext cx="6571750" cy="861774"/>
          </a:xfrm>
          <a:prstGeom prst="rect">
            <a:avLst/>
          </a:prstGeom>
          <a:noFill/>
        </p:spPr>
        <p:txBody>
          <a:bodyPr wrap="square" rtlCol="0">
            <a:spAutoFit/>
          </a:bodyPr>
          <a:lstStyle/>
          <a:p>
            <a:pPr algn="just"/>
            <a:r>
              <a:rPr lang="de-CH" sz="1000" b="1" dirty="0"/>
              <a:t>Supplementary file 3, Figure 3. </a:t>
            </a:r>
            <a:r>
              <a:rPr lang="en-US" sz="1000" dirty="0"/>
              <a:t>TEM of </a:t>
            </a:r>
            <a:r>
              <a:rPr lang="en-US" sz="1000" i="1" dirty="0"/>
              <a:t>T. gondii </a:t>
            </a:r>
            <a:r>
              <a:rPr lang="en-US" sz="1000" dirty="0"/>
              <a:t>Me49 tachyzoites cultured </a:t>
            </a:r>
            <a:r>
              <a:rPr lang="en-US" sz="1000" i="1" dirty="0"/>
              <a:t>in vitro </a:t>
            </a:r>
            <a:r>
              <a:rPr lang="en-US" sz="1000" dirty="0"/>
              <a:t>in HFF host cells. HFF monolayers were infected with </a:t>
            </a:r>
            <a:r>
              <a:rPr lang="en-US" sz="1000" i="1" dirty="0"/>
              <a:t>T. gondii </a:t>
            </a:r>
            <a:r>
              <a:rPr lang="en-US" sz="1000" dirty="0"/>
              <a:t>tachyzoites and drug treatment was initiated 3h later. TgMe49 treated with 1 µM RMB055 for 6h are shown in (A), 24h in (B), 48h in (C) and 72h in (D). </a:t>
            </a:r>
            <a:r>
              <a:rPr lang="de-CH" sz="1000" dirty="0"/>
              <a:t>con = conoid; dg = dense granules; ld = lipid droplet; mic = micronemes; mito = mitochondrion; hmito = host cell mitochondrion; n = nucleus; PVM = parasitophorous vacuole membrane; rhop = rhoptries; vac = cytoplasmic vacuole. Bars in (A) = 0.6 µm; (B) = 1 µm; (C) = 0.6 µm; (D) = 1 µm.</a:t>
            </a:r>
          </a:p>
        </p:txBody>
      </p:sp>
      <p:grpSp>
        <p:nvGrpSpPr>
          <p:cNvPr id="57" name="Group 56"/>
          <p:cNvGrpSpPr>
            <a:grpSpLocks noChangeAspect="1"/>
          </p:cNvGrpSpPr>
          <p:nvPr/>
        </p:nvGrpSpPr>
        <p:grpSpPr>
          <a:xfrm>
            <a:off x="135000" y="108000"/>
            <a:ext cx="6588000" cy="5544741"/>
            <a:chOff x="147600" y="90000"/>
            <a:chExt cx="6583886" cy="5541278"/>
          </a:xfrm>
        </p:grpSpPr>
        <p:pic>
          <p:nvPicPr>
            <p:cNvPr id="2" name="Picture 1"/>
            <p:cNvPicPr>
              <a:picLocks/>
            </p:cNvPicPr>
            <p:nvPr/>
          </p:nvPicPr>
          <p:blipFill rotWithShape="1">
            <a:blip r:embed="rId2" cstate="print">
              <a:extLst>
                <a:ext uri="{BEBA8EAE-BF5A-486C-A8C5-ECC9F3942E4B}">
                  <a14:imgProps xmlns:a14="http://schemas.microsoft.com/office/drawing/2010/main">
                    <a14:imgLayer r:embed="rId3">
                      <a14:imgEffect>
                        <a14:brightnessContrast bright="-5000" contrast="20000"/>
                      </a14:imgEffect>
                    </a14:imgLayer>
                  </a14:imgProps>
                </a:ext>
                <a:ext uri="{28A0092B-C50C-407E-A947-70E740481C1C}">
                  <a14:useLocalDpi xmlns:a14="http://schemas.microsoft.com/office/drawing/2010/main" val="0"/>
                </a:ext>
              </a:extLst>
            </a:blip>
            <a:srcRect b="3723"/>
            <a:stretch/>
          </p:blipFill>
          <p:spPr>
            <a:xfrm>
              <a:off x="147600" y="90000"/>
              <a:ext cx="2649328" cy="2736000"/>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5000" contrast="20000"/>
                      </a14:imgEffect>
                    </a14:imgLayer>
                  </a14:imgProps>
                </a:ext>
                <a:ext uri="{28A0092B-C50C-407E-A947-70E740481C1C}">
                  <a14:useLocalDpi xmlns:a14="http://schemas.microsoft.com/office/drawing/2010/main" val="0"/>
                </a:ext>
              </a:extLst>
            </a:blip>
            <a:stretch>
              <a:fillRect/>
            </a:stretch>
          </p:blipFill>
          <p:spPr>
            <a:xfrm>
              <a:off x="2862000" y="90000"/>
              <a:ext cx="3869486" cy="2736000"/>
            </a:xfrm>
            <a:prstGeom prst="rect">
              <a:avLst/>
            </a:prstGeom>
          </p:spPr>
        </p:pic>
        <p:pic>
          <p:nvPicPr>
            <p:cNvPr id="4" name="Picture 3"/>
            <p:cNvPicPr>
              <a:picLocks/>
            </p:cNvPicPr>
            <p:nvPr/>
          </p:nvPicPr>
          <p:blipFill rotWithShape="1">
            <a:blip r:embed="rId6">
              <a:extLst>
                <a:ext uri="{BEBA8EAE-BF5A-486C-A8C5-ECC9F3942E4B}">
                  <a14:imgProps xmlns:a14="http://schemas.microsoft.com/office/drawing/2010/main">
                    <a14:imgLayer r:embed="rId7">
                      <a14:imgEffect>
                        <a14:brightnessContrast contrast="5000"/>
                      </a14:imgEffect>
                    </a14:imgLayer>
                  </a14:imgProps>
                </a:ext>
              </a:extLst>
            </a:blip>
            <a:srcRect b="3438"/>
            <a:stretch/>
          </p:blipFill>
          <p:spPr>
            <a:xfrm>
              <a:off x="147600" y="2895278"/>
              <a:ext cx="2646783" cy="2736000"/>
            </a:xfrm>
            <a:prstGeom prst="rect">
              <a:avLst/>
            </a:prstGeom>
          </p:spPr>
        </p:pic>
        <p:pic>
          <p:nvPicPr>
            <p:cNvPr id="5" name="Picture 4"/>
            <p:cNvPicPr>
              <a:picLocks noChangeAspect="1"/>
            </p:cNvPicPr>
            <p:nvPr/>
          </p:nvPicPr>
          <p:blipFill>
            <a:blip r:embed="rId8" cstate="print">
              <a:extLst>
                <a:ext uri="{BEBA8EAE-BF5A-486C-A8C5-ECC9F3942E4B}">
                  <a14:imgProps xmlns:a14="http://schemas.microsoft.com/office/drawing/2010/main">
                    <a14:imgLayer r:embed="rId9">
                      <a14:imgEffect>
                        <a14:brightnessContrast bright="-5000" contrast="5000"/>
                      </a14:imgEffect>
                    </a14:imgLayer>
                  </a14:imgProps>
                </a:ext>
                <a:ext uri="{28A0092B-C50C-407E-A947-70E740481C1C}">
                  <a14:useLocalDpi xmlns:a14="http://schemas.microsoft.com/office/drawing/2010/main" val="0"/>
                </a:ext>
              </a:extLst>
            </a:blip>
            <a:stretch>
              <a:fillRect/>
            </a:stretch>
          </p:blipFill>
          <p:spPr>
            <a:xfrm>
              <a:off x="2862001" y="2895278"/>
              <a:ext cx="3869485" cy="2736000"/>
            </a:xfrm>
            <a:prstGeom prst="rect">
              <a:avLst/>
            </a:prstGeom>
          </p:spPr>
        </p:pic>
        <p:sp>
          <p:nvSpPr>
            <p:cNvPr id="6" name="TextBox 5"/>
            <p:cNvSpPr txBox="1"/>
            <p:nvPr/>
          </p:nvSpPr>
          <p:spPr>
            <a:xfrm>
              <a:off x="211309" y="150725"/>
              <a:ext cx="324000" cy="309600"/>
            </a:xfrm>
            <a:prstGeom prst="rect">
              <a:avLst/>
            </a:prstGeom>
            <a:solidFill>
              <a:schemeClr val="bg1"/>
            </a:solidFill>
            <a:ln>
              <a:solidFill>
                <a:schemeClr val="tx1"/>
              </a:solidFill>
            </a:ln>
          </p:spPr>
          <p:txBody>
            <a:bodyPr wrap="square" rtlCol="0">
              <a:spAutoFit/>
            </a:bodyPr>
            <a:lstStyle/>
            <a:p>
              <a:pPr algn="ctr"/>
              <a:r>
                <a:rPr lang="de-CH" sz="1400" b="1" dirty="0"/>
                <a:t>A</a:t>
              </a:r>
            </a:p>
          </p:txBody>
        </p:sp>
        <p:sp>
          <p:nvSpPr>
            <p:cNvPr id="7" name="TextBox 6"/>
            <p:cNvSpPr txBox="1"/>
            <p:nvPr/>
          </p:nvSpPr>
          <p:spPr>
            <a:xfrm>
              <a:off x="2926915" y="152548"/>
              <a:ext cx="324000" cy="307777"/>
            </a:xfrm>
            <a:prstGeom prst="rect">
              <a:avLst/>
            </a:prstGeom>
            <a:solidFill>
              <a:schemeClr val="bg1"/>
            </a:solidFill>
            <a:ln>
              <a:solidFill>
                <a:schemeClr val="tx1"/>
              </a:solidFill>
            </a:ln>
          </p:spPr>
          <p:txBody>
            <a:bodyPr wrap="square" rtlCol="0">
              <a:spAutoFit/>
            </a:bodyPr>
            <a:lstStyle/>
            <a:p>
              <a:pPr algn="ctr"/>
              <a:r>
                <a:rPr lang="de-CH" sz="1400" b="1" dirty="0"/>
                <a:t>B</a:t>
              </a:r>
            </a:p>
          </p:txBody>
        </p:sp>
        <p:sp>
          <p:nvSpPr>
            <p:cNvPr id="8" name="TextBox 7"/>
            <p:cNvSpPr txBox="1"/>
            <p:nvPr/>
          </p:nvSpPr>
          <p:spPr>
            <a:xfrm>
              <a:off x="2408458" y="2967399"/>
              <a:ext cx="324000" cy="307777"/>
            </a:xfrm>
            <a:prstGeom prst="rect">
              <a:avLst/>
            </a:prstGeom>
            <a:solidFill>
              <a:schemeClr val="bg1"/>
            </a:solidFill>
            <a:ln>
              <a:solidFill>
                <a:schemeClr val="tx1"/>
              </a:solidFill>
            </a:ln>
          </p:spPr>
          <p:txBody>
            <a:bodyPr wrap="square" rtlCol="0">
              <a:spAutoFit/>
            </a:bodyPr>
            <a:lstStyle/>
            <a:p>
              <a:pPr algn="ctr"/>
              <a:r>
                <a:rPr lang="de-CH" sz="1400" b="1" dirty="0"/>
                <a:t>C</a:t>
              </a:r>
            </a:p>
          </p:txBody>
        </p:sp>
        <p:sp>
          <p:nvSpPr>
            <p:cNvPr id="9" name="TextBox 8"/>
            <p:cNvSpPr txBox="1"/>
            <p:nvPr/>
          </p:nvSpPr>
          <p:spPr>
            <a:xfrm>
              <a:off x="2926915" y="2967399"/>
              <a:ext cx="324000" cy="307777"/>
            </a:xfrm>
            <a:prstGeom prst="rect">
              <a:avLst/>
            </a:prstGeom>
            <a:solidFill>
              <a:schemeClr val="bg1"/>
            </a:solidFill>
            <a:ln>
              <a:solidFill>
                <a:schemeClr val="tx1"/>
              </a:solidFill>
            </a:ln>
          </p:spPr>
          <p:txBody>
            <a:bodyPr wrap="square" rtlCol="0">
              <a:spAutoFit/>
            </a:bodyPr>
            <a:lstStyle/>
            <a:p>
              <a:pPr algn="ctr"/>
              <a:r>
                <a:rPr lang="de-CH" sz="1400" b="1" dirty="0"/>
                <a:t>D</a:t>
              </a:r>
            </a:p>
          </p:txBody>
        </p:sp>
        <p:sp>
          <p:nvSpPr>
            <p:cNvPr id="11" name="TextBox 10"/>
            <p:cNvSpPr txBox="1"/>
            <p:nvPr/>
          </p:nvSpPr>
          <p:spPr>
            <a:xfrm>
              <a:off x="908470" y="102700"/>
              <a:ext cx="418357" cy="215444"/>
            </a:xfrm>
            <a:prstGeom prst="rect">
              <a:avLst/>
            </a:prstGeom>
            <a:noFill/>
          </p:spPr>
          <p:txBody>
            <a:bodyPr wrap="square" rtlCol="0">
              <a:spAutoFit/>
            </a:bodyPr>
            <a:lstStyle/>
            <a:p>
              <a:r>
                <a:rPr lang="de-CH" sz="800" dirty="0">
                  <a:solidFill>
                    <a:schemeClr val="bg1"/>
                  </a:solidFill>
                </a:rPr>
                <a:t>con</a:t>
              </a:r>
            </a:p>
          </p:txBody>
        </p:sp>
        <p:sp>
          <p:nvSpPr>
            <p:cNvPr id="12" name="TextBox 11"/>
            <p:cNvSpPr txBox="1"/>
            <p:nvPr/>
          </p:nvSpPr>
          <p:spPr>
            <a:xfrm>
              <a:off x="4485684" y="2384802"/>
              <a:ext cx="418357" cy="215444"/>
            </a:xfrm>
            <a:prstGeom prst="rect">
              <a:avLst/>
            </a:prstGeom>
            <a:noFill/>
          </p:spPr>
          <p:txBody>
            <a:bodyPr wrap="square" rtlCol="0">
              <a:spAutoFit/>
            </a:bodyPr>
            <a:lstStyle/>
            <a:p>
              <a:r>
                <a:rPr lang="de-CH" sz="800" dirty="0">
                  <a:solidFill>
                    <a:schemeClr val="bg1"/>
                  </a:solidFill>
                </a:rPr>
                <a:t>con</a:t>
              </a:r>
            </a:p>
          </p:txBody>
        </p:sp>
        <p:sp>
          <p:nvSpPr>
            <p:cNvPr id="13" name="TextBox 12"/>
            <p:cNvSpPr txBox="1"/>
            <p:nvPr/>
          </p:nvSpPr>
          <p:spPr>
            <a:xfrm>
              <a:off x="363261" y="2948967"/>
              <a:ext cx="418357" cy="215444"/>
            </a:xfrm>
            <a:prstGeom prst="rect">
              <a:avLst/>
            </a:prstGeom>
            <a:noFill/>
          </p:spPr>
          <p:txBody>
            <a:bodyPr wrap="square" rtlCol="0">
              <a:spAutoFit/>
            </a:bodyPr>
            <a:lstStyle/>
            <a:p>
              <a:r>
                <a:rPr lang="de-CH" sz="800" dirty="0">
                  <a:solidFill>
                    <a:schemeClr val="bg1"/>
                  </a:solidFill>
                </a:rPr>
                <a:t>con</a:t>
              </a:r>
            </a:p>
          </p:txBody>
        </p:sp>
        <p:sp>
          <p:nvSpPr>
            <p:cNvPr id="14" name="TextBox 13"/>
            <p:cNvSpPr txBox="1"/>
            <p:nvPr/>
          </p:nvSpPr>
          <p:spPr>
            <a:xfrm>
              <a:off x="5540704" y="3901794"/>
              <a:ext cx="355581" cy="215444"/>
            </a:xfrm>
            <a:prstGeom prst="rect">
              <a:avLst/>
            </a:prstGeom>
            <a:noFill/>
          </p:spPr>
          <p:txBody>
            <a:bodyPr wrap="square" rtlCol="0">
              <a:spAutoFit/>
            </a:bodyPr>
            <a:lstStyle/>
            <a:p>
              <a:r>
                <a:rPr lang="de-CH" sz="800" dirty="0">
                  <a:solidFill>
                    <a:schemeClr val="bg1"/>
                  </a:solidFill>
                </a:rPr>
                <a:t>dg</a:t>
              </a:r>
            </a:p>
          </p:txBody>
        </p:sp>
        <p:sp>
          <p:nvSpPr>
            <p:cNvPr id="15" name="TextBox 14"/>
            <p:cNvSpPr txBox="1"/>
            <p:nvPr/>
          </p:nvSpPr>
          <p:spPr>
            <a:xfrm>
              <a:off x="2052877" y="4924912"/>
              <a:ext cx="355581" cy="215444"/>
            </a:xfrm>
            <a:prstGeom prst="rect">
              <a:avLst/>
            </a:prstGeom>
            <a:noFill/>
          </p:spPr>
          <p:txBody>
            <a:bodyPr wrap="square" rtlCol="0">
              <a:spAutoFit/>
            </a:bodyPr>
            <a:lstStyle/>
            <a:p>
              <a:r>
                <a:rPr lang="de-CH" sz="800" dirty="0">
                  <a:solidFill>
                    <a:schemeClr val="bg1"/>
                  </a:solidFill>
                </a:rPr>
                <a:t>dg</a:t>
              </a:r>
            </a:p>
          </p:txBody>
        </p:sp>
        <p:sp>
          <p:nvSpPr>
            <p:cNvPr id="16" name="TextBox 15"/>
            <p:cNvSpPr txBox="1"/>
            <p:nvPr/>
          </p:nvSpPr>
          <p:spPr>
            <a:xfrm>
              <a:off x="1807741" y="4155338"/>
              <a:ext cx="355581" cy="215444"/>
            </a:xfrm>
            <a:prstGeom prst="rect">
              <a:avLst/>
            </a:prstGeom>
            <a:noFill/>
          </p:spPr>
          <p:txBody>
            <a:bodyPr wrap="square" rtlCol="0">
              <a:spAutoFit/>
            </a:bodyPr>
            <a:lstStyle/>
            <a:p>
              <a:r>
                <a:rPr lang="de-CH" sz="800" dirty="0">
                  <a:solidFill>
                    <a:schemeClr val="bg1"/>
                  </a:solidFill>
                </a:rPr>
                <a:t>dg</a:t>
              </a:r>
            </a:p>
          </p:txBody>
        </p:sp>
        <p:sp>
          <p:nvSpPr>
            <p:cNvPr id="17" name="TextBox 16"/>
            <p:cNvSpPr txBox="1"/>
            <p:nvPr/>
          </p:nvSpPr>
          <p:spPr>
            <a:xfrm>
              <a:off x="781618" y="4629532"/>
              <a:ext cx="355581" cy="215444"/>
            </a:xfrm>
            <a:prstGeom prst="rect">
              <a:avLst/>
            </a:prstGeom>
            <a:noFill/>
          </p:spPr>
          <p:txBody>
            <a:bodyPr wrap="square" rtlCol="0">
              <a:spAutoFit/>
            </a:bodyPr>
            <a:lstStyle/>
            <a:p>
              <a:r>
                <a:rPr lang="de-CH" sz="800" dirty="0">
                  <a:solidFill>
                    <a:schemeClr val="bg1"/>
                  </a:solidFill>
                </a:rPr>
                <a:t>dg</a:t>
              </a:r>
            </a:p>
          </p:txBody>
        </p:sp>
        <p:sp>
          <p:nvSpPr>
            <p:cNvPr id="18" name="TextBox 17"/>
            <p:cNvSpPr txBox="1"/>
            <p:nvPr/>
          </p:nvSpPr>
          <p:spPr>
            <a:xfrm>
              <a:off x="853147" y="3199204"/>
              <a:ext cx="355581" cy="215444"/>
            </a:xfrm>
            <a:prstGeom prst="rect">
              <a:avLst/>
            </a:prstGeom>
            <a:noFill/>
          </p:spPr>
          <p:txBody>
            <a:bodyPr wrap="square" rtlCol="0">
              <a:spAutoFit/>
            </a:bodyPr>
            <a:lstStyle/>
            <a:p>
              <a:r>
                <a:rPr lang="de-CH" sz="800" dirty="0">
                  <a:solidFill>
                    <a:schemeClr val="bg1"/>
                  </a:solidFill>
                </a:rPr>
                <a:t>dg</a:t>
              </a:r>
            </a:p>
          </p:txBody>
        </p:sp>
        <p:sp>
          <p:nvSpPr>
            <p:cNvPr id="19" name="TextBox 18"/>
            <p:cNvSpPr txBox="1"/>
            <p:nvPr/>
          </p:nvSpPr>
          <p:spPr>
            <a:xfrm>
              <a:off x="4618952" y="1635891"/>
              <a:ext cx="355581" cy="215444"/>
            </a:xfrm>
            <a:prstGeom prst="rect">
              <a:avLst/>
            </a:prstGeom>
            <a:noFill/>
          </p:spPr>
          <p:txBody>
            <a:bodyPr wrap="square" rtlCol="0">
              <a:spAutoFit/>
            </a:bodyPr>
            <a:lstStyle/>
            <a:p>
              <a:r>
                <a:rPr lang="de-CH" sz="800" dirty="0">
                  <a:solidFill>
                    <a:schemeClr val="bg1"/>
                  </a:solidFill>
                </a:rPr>
                <a:t>dg</a:t>
              </a:r>
            </a:p>
          </p:txBody>
        </p:sp>
        <p:sp>
          <p:nvSpPr>
            <p:cNvPr id="20" name="TextBox 19"/>
            <p:cNvSpPr txBox="1"/>
            <p:nvPr/>
          </p:nvSpPr>
          <p:spPr>
            <a:xfrm>
              <a:off x="4263371" y="779606"/>
              <a:ext cx="355581" cy="215444"/>
            </a:xfrm>
            <a:prstGeom prst="rect">
              <a:avLst/>
            </a:prstGeom>
            <a:noFill/>
          </p:spPr>
          <p:txBody>
            <a:bodyPr wrap="square" rtlCol="0">
              <a:spAutoFit/>
            </a:bodyPr>
            <a:lstStyle/>
            <a:p>
              <a:r>
                <a:rPr lang="de-CH" sz="800" dirty="0">
                  <a:solidFill>
                    <a:schemeClr val="bg1"/>
                  </a:solidFill>
                </a:rPr>
                <a:t>dg</a:t>
              </a:r>
            </a:p>
          </p:txBody>
        </p:sp>
        <p:sp>
          <p:nvSpPr>
            <p:cNvPr id="21" name="TextBox 20"/>
            <p:cNvSpPr txBox="1"/>
            <p:nvPr/>
          </p:nvSpPr>
          <p:spPr>
            <a:xfrm>
              <a:off x="4048021" y="926991"/>
              <a:ext cx="355581" cy="215444"/>
            </a:xfrm>
            <a:prstGeom prst="rect">
              <a:avLst/>
            </a:prstGeom>
            <a:noFill/>
          </p:spPr>
          <p:txBody>
            <a:bodyPr wrap="square" rtlCol="0">
              <a:spAutoFit/>
            </a:bodyPr>
            <a:lstStyle/>
            <a:p>
              <a:r>
                <a:rPr lang="de-CH" sz="800" dirty="0">
                  <a:solidFill>
                    <a:schemeClr val="bg1"/>
                  </a:solidFill>
                </a:rPr>
                <a:t>dg</a:t>
              </a:r>
            </a:p>
          </p:txBody>
        </p:sp>
        <p:sp>
          <p:nvSpPr>
            <p:cNvPr id="22" name="TextBox 21"/>
            <p:cNvSpPr txBox="1"/>
            <p:nvPr/>
          </p:nvSpPr>
          <p:spPr>
            <a:xfrm>
              <a:off x="1522197" y="251231"/>
              <a:ext cx="355581" cy="215444"/>
            </a:xfrm>
            <a:prstGeom prst="rect">
              <a:avLst/>
            </a:prstGeom>
            <a:noFill/>
          </p:spPr>
          <p:txBody>
            <a:bodyPr wrap="square" rtlCol="0">
              <a:spAutoFit/>
            </a:bodyPr>
            <a:lstStyle/>
            <a:p>
              <a:r>
                <a:rPr lang="de-CH" sz="800" dirty="0">
                  <a:solidFill>
                    <a:schemeClr val="bg1"/>
                  </a:solidFill>
                </a:rPr>
                <a:t>dg</a:t>
              </a:r>
            </a:p>
          </p:txBody>
        </p:sp>
        <p:sp>
          <p:nvSpPr>
            <p:cNvPr id="23" name="TextBox 22"/>
            <p:cNvSpPr txBox="1"/>
            <p:nvPr/>
          </p:nvSpPr>
          <p:spPr>
            <a:xfrm>
              <a:off x="1452160" y="2024632"/>
              <a:ext cx="355581" cy="215444"/>
            </a:xfrm>
            <a:prstGeom prst="rect">
              <a:avLst/>
            </a:prstGeom>
            <a:noFill/>
          </p:spPr>
          <p:txBody>
            <a:bodyPr wrap="square" rtlCol="0">
              <a:spAutoFit/>
            </a:bodyPr>
            <a:lstStyle/>
            <a:p>
              <a:r>
                <a:rPr lang="de-CH" sz="800" dirty="0">
                  <a:solidFill>
                    <a:schemeClr val="bg1"/>
                  </a:solidFill>
                </a:rPr>
                <a:t>dg</a:t>
              </a:r>
            </a:p>
          </p:txBody>
        </p:sp>
        <p:sp>
          <p:nvSpPr>
            <p:cNvPr id="24" name="TextBox 23"/>
            <p:cNvSpPr txBox="1"/>
            <p:nvPr/>
          </p:nvSpPr>
          <p:spPr>
            <a:xfrm>
              <a:off x="1161911" y="488948"/>
              <a:ext cx="355581" cy="215444"/>
            </a:xfrm>
            <a:prstGeom prst="rect">
              <a:avLst/>
            </a:prstGeom>
            <a:noFill/>
          </p:spPr>
          <p:txBody>
            <a:bodyPr wrap="square" rtlCol="0">
              <a:spAutoFit/>
            </a:bodyPr>
            <a:lstStyle/>
            <a:p>
              <a:r>
                <a:rPr lang="de-CH" sz="800" dirty="0">
                  <a:solidFill>
                    <a:schemeClr val="bg1"/>
                  </a:solidFill>
                </a:rPr>
                <a:t>dg</a:t>
              </a:r>
            </a:p>
          </p:txBody>
        </p:sp>
        <p:sp>
          <p:nvSpPr>
            <p:cNvPr id="25" name="TextBox 24"/>
            <p:cNvSpPr txBox="1"/>
            <p:nvPr/>
          </p:nvSpPr>
          <p:spPr>
            <a:xfrm>
              <a:off x="4215763" y="3530678"/>
              <a:ext cx="355581" cy="215444"/>
            </a:xfrm>
            <a:prstGeom prst="rect">
              <a:avLst/>
            </a:prstGeom>
            <a:noFill/>
          </p:spPr>
          <p:txBody>
            <a:bodyPr wrap="square" rtlCol="0">
              <a:spAutoFit/>
            </a:bodyPr>
            <a:lstStyle/>
            <a:p>
              <a:r>
                <a:rPr lang="de-CH" sz="800" dirty="0">
                  <a:solidFill>
                    <a:schemeClr val="bg1"/>
                  </a:solidFill>
                </a:rPr>
                <a:t>ld</a:t>
              </a:r>
            </a:p>
          </p:txBody>
        </p:sp>
        <p:sp>
          <p:nvSpPr>
            <p:cNvPr id="26" name="TextBox 25"/>
            <p:cNvSpPr txBox="1"/>
            <p:nvPr/>
          </p:nvSpPr>
          <p:spPr>
            <a:xfrm>
              <a:off x="434790" y="3244919"/>
              <a:ext cx="418357" cy="215444"/>
            </a:xfrm>
            <a:prstGeom prst="rect">
              <a:avLst/>
            </a:prstGeom>
            <a:noFill/>
          </p:spPr>
          <p:txBody>
            <a:bodyPr wrap="square" rtlCol="0">
              <a:spAutoFit/>
            </a:bodyPr>
            <a:lstStyle/>
            <a:p>
              <a:r>
                <a:rPr lang="de-CH" sz="800" dirty="0">
                  <a:solidFill>
                    <a:schemeClr val="bg1"/>
                  </a:solidFill>
                </a:rPr>
                <a:t>mic</a:t>
              </a:r>
            </a:p>
          </p:txBody>
        </p:sp>
        <p:sp>
          <p:nvSpPr>
            <p:cNvPr id="27" name="TextBox 26"/>
            <p:cNvSpPr txBox="1"/>
            <p:nvPr/>
          </p:nvSpPr>
          <p:spPr>
            <a:xfrm>
              <a:off x="4362165" y="2267773"/>
              <a:ext cx="418357" cy="215444"/>
            </a:xfrm>
            <a:prstGeom prst="rect">
              <a:avLst/>
            </a:prstGeom>
            <a:noFill/>
          </p:spPr>
          <p:txBody>
            <a:bodyPr wrap="square" rtlCol="0">
              <a:spAutoFit/>
            </a:bodyPr>
            <a:lstStyle/>
            <a:p>
              <a:r>
                <a:rPr lang="de-CH" sz="800" dirty="0">
                  <a:solidFill>
                    <a:schemeClr val="bg1"/>
                  </a:solidFill>
                </a:rPr>
                <a:t>mic</a:t>
              </a:r>
            </a:p>
          </p:txBody>
        </p:sp>
        <p:sp>
          <p:nvSpPr>
            <p:cNvPr id="28" name="TextBox 27"/>
            <p:cNvSpPr txBox="1"/>
            <p:nvPr/>
          </p:nvSpPr>
          <p:spPr>
            <a:xfrm>
              <a:off x="1103840" y="318020"/>
              <a:ext cx="418357" cy="215444"/>
            </a:xfrm>
            <a:prstGeom prst="rect">
              <a:avLst/>
            </a:prstGeom>
            <a:noFill/>
          </p:spPr>
          <p:txBody>
            <a:bodyPr wrap="square" rtlCol="0">
              <a:spAutoFit/>
            </a:bodyPr>
            <a:lstStyle/>
            <a:p>
              <a:r>
                <a:rPr lang="de-CH" sz="800" dirty="0">
                  <a:solidFill>
                    <a:schemeClr val="bg1"/>
                  </a:solidFill>
                </a:rPr>
                <a:t>mic</a:t>
              </a:r>
            </a:p>
          </p:txBody>
        </p:sp>
        <p:sp>
          <p:nvSpPr>
            <p:cNvPr id="29" name="TextBox 28"/>
            <p:cNvSpPr txBox="1"/>
            <p:nvPr/>
          </p:nvSpPr>
          <p:spPr>
            <a:xfrm>
              <a:off x="1418725" y="590320"/>
              <a:ext cx="418357" cy="215444"/>
            </a:xfrm>
            <a:prstGeom prst="rect">
              <a:avLst/>
            </a:prstGeom>
            <a:noFill/>
          </p:spPr>
          <p:txBody>
            <a:bodyPr wrap="square" rtlCol="0">
              <a:spAutoFit/>
            </a:bodyPr>
            <a:lstStyle/>
            <a:p>
              <a:r>
                <a:rPr lang="de-CH" sz="800" dirty="0">
                  <a:solidFill>
                    <a:schemeClr val="bg1"/>
                  </a:solidFill>
                </a:rPr>
                <a:t>mito</a:t>
              </a:r>
            </a:p>
          </p:txBody>
        </p:sp>
        <p:sp>
          <p:nvSpPr>
            <p:cNvPr id="30" name="TextBox 29"/>
            <p:cNvSpPr txBox="1"/>
            <p:nvPr/>
          </p:nvSpPr>
          <p:spPr>
            <a:xfrm>
              <a:off x="1812310" y="1512721"/>
              <a:ext cx="418357" cy="215444"/>
            </a:xfrm>
            <a:prstGeom prst="rect">
              <a:avLst/>
            </a:prstGeom>
            <a:noFill/>
          </p:spPr>
          <p:txBody>
            <a:bodyPr wrap="square" rtlCol="0">
              <a:spAutoFit/>
            </a:bodyPr>
            <a:lstStyle/>
            <a:p>
              <a:r>
                <a:rPr lang="de-CH" sz="800" dirty="0">
                  <a:solidFill>
                    <a:schemeClr val="bg1"/>
                  </a:solidFill>
                </a:rPr>
                <a:t>mito</a:t>
              </a:r>
            </a:p>
          </p:txBody>
        </p:sp>
        <p:sp>
          <p:nvSpPr>
            <p:cNvPr id="31" name="TextBox 30"/>
            <p:cNvSpPr txBox="1"/>
            <p:nvPr/>
          </p:nvSpPr>
          <p:spPr>
            <a:xfrm>
              <a:off x="4974533" y="1885850"/>
              <a:ext cx="418357" cy="215444"/>
            </a:xfrm>
            <a:prstGeom prst="rect">
              <a:avLst/>
            </a:prstGeom>
            <a:noFill/>
          </p:spPr>
          <p:txBody>
            <a:bodyPr wrap="square" rtlCol="0">
              <a:spAutoFit/>
            </a:bodyPr>
            <a:lstStyle/>
            <a:p>
              <a:r>
                <a:rPr lang="de-CH" sz="800" dirty="0">
                  <a:solidFill>
                    <a:schemeClr val="bg1"/>
                  </a:solidFill>
                </a:rPr>
                <a:t>mito</a:t>
              </a:r>
            </a:p>
          </p:txBody>
        </p:sp>
        <p:sp>
          <p:nvSpPr>
            <p:cNvPr id="32" name="TextBox 31"/>
            <p:cNvSpPr txBox="1"/>
            <p:nvPr/>
          </p:nvSpPr>
          <p:spPr>
            <a:xfrm>
              <a:off x="4344950" y="476486"/>
              <a:ext cx="418357" cy="215444"/>
            </a:xfrm>
            <a:prstGeom prst="rect">
              <a:avLst/>
            </a:prstGeom>
            <a:noFill/>
          </p:spPr>
          <p:txBody>
            <a:bodyPr wrap="square" rtlCol="0">
              <a:spAutoFit/>
            </a:bodyPr>
            <a:lstStyle/>
            <a:p>
              <a:r>
                <a:rPr lang="de-CH" sz="800" dirty="0">
                  <a:solidFill>
                    <a:schemeClr val="bg1"/>
                  </a:solidFill>
                </a:rPr>
                <a:t>mito</a:t>
              </a:r>
            </a:p>
          </p:txBody>
        </p:sp>
        <p:sp>
          <p:nvSpPr>
            <p:cNvPr id="33" name="TextBox 32"/>
            <p:cNvSpPr txBox="1"/>
            <p:nvPr/>
          </p:nvSpPr>
          <p:spPr>
            <a:xfrm>
              <a:off x="3623492" y="887328"/>
              <a:ext cx="418357" cy="215444"/>
            </a:xfrm>
            <a:prstGeom prst="rect">
              <a:avLst/>
            </a:prstGeom>
            <a:noFill/>
          </p:spPr>
          <p:txBody>
            <a:bodyPr wrap="square" rtlCol="0">
              <a:spAutoFit/>
            </a:bodyPr>
            <a:lstStyle/>
            <a:p>
              <a:r>
                <a:rPr lang="de-CH" sz="800" dirty="0">
                  <a:solidFill>
                    <a:schemeClr val="bg1"/>
                  </a:solidFill>
                </a:rPr>
                <a:t>mito</a:t>
              </a:r>
            </a:p>
          </p:txBody>
        </p:sp>
        <p:sp>
          <p:nvSpPr>
            <p:cNvPr id="34" name="TextBox 33"/>
            <p:cNvSpPr txBox="1"/>
            <p:nvPr/>
          </p:nvSpPr>
          <p:spPr>
            <a:xfrm>
              <a:off x="3953856" y="1817268"/>
              <a:ext cx="418357" cy="215444"/>
            </a:xfrm>
            <a:prstGeom prst="rect">
              <a:avLst/>
            </a:prstGeom>
            <a:noFill/>
          </p:spPr>
          <p:txBody>
            <a:bodyPr wrap="square" rtlCol="0">
              <a:spAutoFit/>
            </a:bodyPr>
            <a:lstStyle/>
            <a:p>
              <a:r>
                <a:rPr lang="de-CH" sz="800" dirty="0">
                  <a:solidFill>
                    <a:schemeClr val="bg1"/>
                  </a:solidFill>
                </a:rPr>
                <a:t>mito</a:t>
              </a:r>
            </a:p>
          </p:txBody>
        </p:sp>
        <p:sp>
          <p:nvSpPr>
            <p:cNvPr id="35" name="TextBox 34"/>
            <p:cNvSpPr txBox="1"/>
            <p:nvPr/>
          </p:nvSpPr>
          <p:spPr>
            <a:xfrm>
              <a:off x="1308313" y="3528262"/>
              <a:ext cx="418357" cy="215444"/>
            </a:xfrm>
            <a:prstGeom prst="rect">
              <a:avLst/>
            </a:prstGeom>
            <a:noFill/>
          </p:spPr>
          <p:txBody>
            <a:bodyPr wrap="square" rtlCol="0">
              <a:spAutoFit/>
            </a:bodyPr>
            <a:lstStyle/>
            <a:p>
              <a:r>
                <a:rPr lang="de-CH" sz="800" dirty="0">
                  <a:solidFill>
                    <a:schemeClr val="bg1"/>
                  </a:solidFill>
                </a:rPr>
                <a:t>mito </a:t>
              </a:r>
            </a:p>
          </p:txBody>
        </p:sp>
        <p:sp>
          <p:nvSpPr>
            <p:cNvPr id="36" name="TextBox 35"/>
            <p:cNvSpPr txBox="1"/>
            <p:nvPr/>
          </p:nvSpPr>
          <p:spPr>
            <a:xfrm>
              <a:off x="5208831" y="4009516"/>
              <a:ext cx="418357" cy="215444"/>
            </a:xfrm>
            <a:prstGeom prst="rect">
              <a:avLst/>
            </a:prstGeom>
            <a:noFill/>
          </p:spPr>
          <p:txBody>
            <a:bodyPr wrap="square" rtlCol="0">
              <a:spAutoFit/>
            </a:bodyPr>
            <a:lstStyle/>
            <a:p>
              <a:r>
                <a:rPr lang="de-CH" sz="800" dirty="0">
                  <a:solidFill>
                    <a:schemeClr val="bg1"/>
                  </a:solidFill>
                </a:rPr>
                <a:t>mito</a:t>
              </a:r>
            </a:p>
          </p:txBody>
        </p:sp>
        <p:sp>
          <p:nvSpPr>
            <p:cNvPr id="37" name="TextBox 36"/>
            <p:cNvSpPr txBox="1"/>
            <p:nvPr/>
          </p:nvSpPr>
          <p:spPr>
            <a:xfrm>
              <a:off x="4441161" y="5119011"/>
              <a:ext cx="418357" cy="215444"/>
            </a:xfrm>
            <a:prstGeom prst="rect">
              <a:avLst/>
            </a:prstGeom>
            <a:noFill/>
          </p:spPr>
          <p:txBody>
            <a:bodyPr wrap="square" rtlCol="0">
              <a:spAutoFit/>
            </a:bodyPr>
            <a:lstStyle/>
            <a:p>
              <a:r>
                <a:rPr lang="de-CH" sz="800" dirty="0">
                  <a:solidFill>
                    <a:schemeClr val="bg1"/>
                  </a:solidFill>
                </a:rPr>
                <a:t>mito</a:t>
              </a:r>
            </a:p>
          </p:txBody>
        </p:sp>
        <p:sp>
          <p:nvSpPr>
            <p:cNvPr id="38" name="TextBox 37"/>
            <p:cNvSpPr txBox="1"/>
            <p:nvPr/>
          </p:nvSpPr>
          <p:spPr>
            <a:xfrm>
              <a:off x="4602731" y="4606744"/>
              <a:ext cx="355581" cy="215444"/>
            </a:xfrm>
            <a:prstGeom prst="rect">
              <a:avLst/>
            </a:prstGeom>
            <a:noFill/>
          </p:spPr>
          <p:txBody>
            <a:bodyPr wrap="square" rtlCol="0">
              <a:spAutoFit/>
            </a:bodyPr>
            <a:lstStyle/>
            <a:p>
              <a:r>
                <a:rPr lang="de-CH" sz="800" dirty="0">
                  <a:solidFill>
                    <a:schemeClr val="bg1"/>
                  </a:solidFill>
                </a:rPr>
                <a:t>n</a:t>
              </a:r>
            </a:p>
          </p:txBody>
        </p:sp>
        <p:sp>
          <p:nvSpPr>
            <p:cNvPr id="39" name="TextBox 38"/>
            <p:cNvSpPr txBox="1"/>
            <p:nvPr/>
          </p:nvSpPr>
          <p:spPr>
            <a:xfrm>
              <a:off x="1548879" y="4503560"/>
              <a:ext cx="355581" cy="215444"/>
            </a:xfrm>
            <a:prstGeom prst="rect">
              <a:avLst/>
            </a:prstGeom>
            <a:noFill/>
          </p:spPr>
          <p:txBody>
            <a:bodyPr wrap="square" rtlCol="0">
              <a:spAutoFit/>
            </a:bodyPr>
            <a:lstStyle/>
            <a:p>
              <a:r>
                <a:rPr lang="de-CH" sz="800" dirty="0">
                  <a:solidFill>
                    <a:schemeClr val="bg1"/>
                  </a:solidFill>
                </a:rPr>
                <a:t>n</a:t>
              </a:r>
            </a:p>
          </p:txBody>
        </p:sp>
        <p:sp>
          <p:nvSpPr>
            <p:cNvPr id="40" name="TextBox 39"/>
            <p:cNvSpPr txBox="1"/>
            <p:nvPr/>
          </p:nvSpPr>
          <p:spPr>
            <a:xfrm>
              <a:off x="3928123" y="1366763"/>
              <a:ext cx="355581" cy="215444"/>
            </a:xfrm>
            <a:prstGeom prst="rect">
              <a:avLst/>
            </a:prstGeom>
            <a:noFill/>
          </p:spPr>
          <p:txBody>
            <a:bodyPr wrap="square" rtlCol="0">
              <a:spAutoFit/>
            </a:bodyPr>
            <a:lstStyle/>
            <a:p>
              <a:r>
                <a:rPr lang="de-CH" sz="800" dirty="0">
                  <a:solidFill>
                    <a:schemeClr val="bg1"/>
                  </a:solidFill>
                </a:rPr>
                <a:t>n</a:t>
              </a:r>
            </a:p>
          </p:txBody>
        </p:sp>
        <p:sp>
          <p:nvSpPr>
            <p:cNvPr id="41" name="TextBox 40"/>
            <p:cNvSpPr txBox="1"/>
            <p:nvPr/>
          </p:nvSpPr>
          <p:spPr>
            <a:xfrm>
              <a:off x="4763530" y="963093"/>
              <a:ext cx="355581" cy="215444"/>
            </a:xfrm>
            <a:prstGeom prst="rect">
              <a:avLst/>
            </a:prstGeom>
            <a:noFill/>
          </p:spPr>
          <p:txBody>
            <a:bodyPr wrap="square" rtlCol="0">
              <a:spAutoFit/>
            </a:bodyPr>
            <a:lstStyle/>
            <a:p>
              <a:r>
                <a:rPr lang="de-CH" sz="800" dirty="0">
                  <a:solidFill>
                    <a:schemeClr val="bg1"/>
                  </a:solidFill>
                </a:rPr>
                <a:t>n</a:t>
              </a:r>
            </a:p>
          </p:txBody>
        </p:sp>
        <p:sp>
          <p:nvSpPr>
            <p:cNvPr id="42" name="TextBox 41"/>
            <p:cNvSpPr txBox="1"/>
            <p:nvPr/>
          </p:nvSpPr>
          <p:spPr>
            <a:xfrm>
              <a:off x="1517491" y="2488910"/>
              <a:ext cx="418357" cy="215444"/>
            </a:xfrm>
            <a:prstGeom prst="rect">
              <a:avLst/>
            </a:prstGeom>
            <a:noFill/>
          </p:spPr>
          <p:txBody>
            <a:bodyPr wrap="square" rtlCol="0">
              <a:spAutoFit/>
            </a:bodyPr>
            <a:lstStyle/>
            <a:p>
              <a:r>
                <a:rPr lang="de-CH" sz="800" dirty="0">
                  <a:solidFill>
                    <a:schemeClr val="bg1"/>
                  </a:solidFill>
                </a:rPr>
                <a:t>PVM</a:t>
              </a:r>
            </a:p>
          </p:txBody>
        </p:sp>
        <p:sp>
          <p:nvSpPr>
            <p:cNvPr id="43" name="TextBox 42"/>
            <p:cNvSpPr txBox="1"/>
            <p:nvPr/>
          </p:nvSpPr>
          <p:spPr>
            <a:xfrm>
              <a:off x="3828627" y="393847"/>
              <a:ext cx="418357" cy="215444"/>
            </a:xfrm>
            <a:prstGeom prst="rect">
              <a:avLst/>
            </a:prstGeom>
            <a:noFill/>
          </p:spPr>
          <p:txBody>
            <a:bodyPr wrap="square" rtlCol="0">
              <a:spAutoFit/>
            </a:bodyPr>
            <a:lstStyle/>
            <a:p>
              <a:r>
                <a:rPr lang="de-CH" sz="800" dirty="0">
                  <a:solidFill>
                    <a:schemeClr val="bg1"/>
                  </a:solidFill>
                </a:rPr>
                <a:t>PVM</a:t>
              </a:r>
            </a:p>
          </p:txBody>
        </p:sp>
        <p:sp>
          <p:nvSpPr>
            <p:cNvPr id="44" name="TextBox 43"/>
            <p:cNvSpPr txBox="1"/>
            <p:nvPr/>
          </p:nvSpPr>
          <p:spPr>
            <a:xfrm>
              <a:off x="635762" y="5051258"/>
              <a:ext cx="418357" cy="215444"/>
            </a:xfrm>
            <a:prstGeom prst="rect">
              <a:avLst/>
            </a:prstGeom>
            <a:noFill/>
          </p:spPr>
          <p:txBody>
            <a:bodyPr wrap="square" rtlCol="0">
              <a:spAutoFit/>
            </a:bodyPr>
            <a:lstStyle/>
            <a:p>
              <a:r>
                <a:rPr lang="de-CH" sz="800" dirty="0">
                  <a:solidFill>
                    <a:schemeClr val="bg1"/>
                  </a:solidFill>
                </a:rPr>
                <a:t>PVM</a:t>
              </a:r>
            </a:p>
          </p:txBody>
        </p:sp>
        <p:sp>
          <p:nvSpPr>
            <p:cNvPr id="45" name="TextBox 44"/>
            <p:cNvSpPr txBox="1"/>
            <p:nvPr/>
          </p:nvSpPr>
          <p:spPr>
            <a:xfrm>
              <a:off x="4780521" y="3207452"/>
              <a:ext cx="418357" cy="215444"/>
            </a:xfrm>
            <a:prstGeom prst="rect">
              <a:avLst/>
            </a:prstGeom>
            <a:noFill/>
          </p:spPr>
          <p:txBody>
            <a:bodyPr wrap="square" rtlCol="0">
              <a:spAutoFit/>
            </a:bodyPr>
            <a:lstStyle/>
            <a:p>
              <a:r>
                <a:rPr lang="de-CH" sz="800" dirty="0">
                  <a:solidFill>
                    <a:schemeClr val="bg1"/>
                  </a:solidFill>
                </a:rPr>
                <a:t>PVM</a:t>
              </a:r>
            </a:p>
          </p:txBody>
        </p:sp>
        <p:sp>
          <p:nvSpPr>
            <p:cNvPr id="46" name="TextBox 45"/>
            <p:cNvSpPr txBox="1"/>
            <p:nvPr/>
          </p:nvSpPr>
          <p:spPr>
            <a:xfrm>
              <a:off x="3865347" y="3717726"/>
              <a:ext cx="418357" cy="215444"/>
            </a:xfrm>
            <a:prstGeom prst="rect">
              <a:avLst/>
            </a:prstGeom>
            <a:noFill/>
          </p:spPr>
          <p:txBody>
            <a:bodyPr wrap="square" rtlCol="0">
              <a:spAutoFit/>
            </a:bodyPr>
            <a:lstStyle/>
            <a:p>
              <a:r>
                <a:rPr lang="de-CH" sz="800" dirty="0">
                  <a:solidFill>
                    <a:schemeClr val="bg1"/>
                  </a:solidFill>
                </a:rPr>
                <a:t>rhop</a:t>
              </a:r>
            </a:p>
          </p:txBody>
        </p:sp>
        <p:sp>
          <p:nvSpPr>
            <p:cNvPr id="47" name="TextBox 46"/>
            <p:cNvSpPr txBox="1"/>
            <p:nvPr/>
          </p:nvSpPr>
          <p:spPr>
            <a:xfrm>
              <a:off x="453924" y="3501056"/>
              <a:ext cx="418357" cy="215444"/>
            </a:xfrm>
            <a:prstGeom prst="rect">
              <a:avLst/>
            </a:prstGeom>
            <a:noFill/>
          </p:spPr>
          <p:txBody>
            <a:bodyPr wrap="square" rtlCol="0">
              <a:spAutoFit/>
            </a:bodyPr>
            <a:lstStyle/>
            <a:p>
              <a:r>
                <a:rPr lang="de-CH" sz="800" dirty="0">
                  <a:solidFill>
                    <a:schemeClr val="bg1"/>
                  </a:solidFill>
                </a:rPr>
                <a:t>rhop</a:t>
              </a:r>
            </a:p>
          </p:txBody>
        </p:sp>
        <p:sp>
          <p:nvSpPr>
            <p:cNvPr id="48" name="TextBox 47"/>
            <p:cNvSpPr txBox="1"/>
            <p:nvPr/>
          </p:nvSpPr>
          <p:spPr>
            <a:xfrm>
              <a:off x="3648798" y="1796487"/>
              <a:ext cx="418357" cy="215444"/>
            </a:xfrm>
            <a:prstGeom prst="rect">
              <a:avLst/>
            </a:prstGeom>
            <a:noFill/>
          </p:spPr>
          <p:txBody>
            <a:bodyPr wrap="square" rtlCol="0">
              <a:spAutoFit/>
            </a:bodyPr>
            <a:lstStyle/>
            <a:p>
              <a:r>
                <a:rPr lang="de-CH" sz="800" dirty="0">
                  <a:solidFill>
                    <a:schemeClr val="bg1"/>
                  </a:solidFill>
                </a:rPr>
                <a:t>rhop</a:t>
              </a:r>
            </a:p>
          </p:txBody>
        </p:sp>
        <p:sp>
          <p:nvSpPr>
            <p:cNvPr id="49" name="TextBox 48"/>
            <p:cNvSpPr txBox="1"/>
            <p:nvPr/>
          </p:nvSpPr>
          <p:spPr>
            <a:xfrm>
              <a:off x="1030937" y="905732"/>
              <a:ext cx="418357" cy="215444"/>
            </a:xfrm>
            <a:prstGeom prst="rect">
              <a:avLst/>
            </a:prstGeom>
            <a:noFill/>
          </p:spPr>
          <p:txBody>
            <a:bodyPr wrap="square" rtlCol="0">
              <a:spAutoFit/>
            </a:bodyPr>
            <a:lstStyle/>
            <a:p>
              <a:r>
                <a:rPr lang="de-CH" sz="800" dirty="0">
                  <a:solidFill>
                    <a:schemeClr val="bg1"/>
                  </a:solidFill>
                </a:rPr>
                <a:t>rhop</a:t>
              </a:r>
            </a:p>
          </p:txBody>
        </p:sp>
        <p:cxnSp>
          <p:nvCxnSpPr>
            <p:cNvPr id="50" name="Gerade Verbindung 122">
              <a:extLst>
                <a:ext uri="{FF2B5EF4-FFF2-40B4-BE49-F238E27FC236}">
                  <a16:creationId xmlns:a16="http://schemas.microsoft.com/office/drawing/2014/main" id="{AC38162B-4AAE-ED4F-B33C-A25CA5EEA92E}"/>
                </a:ext>
              </a:extLst>
            </p:cNvPr>
            <p:cNvCxnSpPr>
              <a:cxnSpLocks/>
            </p:cNvCxnSpPr>
            <p:nvPr/>
          </p:nvCxnSpPr>
          <p:spPr>
            <a:xfrm>
              <a:off x="239027" y="2715262"/>
              <a:ext cx="3080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122">
              <a:extLst>
                <a:ext uri="{FF2B5EF4-FFF2-40B4-BE49-F238E27FC236}">
                  <a16:creationId xmlns:a16="http://schemas.microsoft.com/office/drawing/2014/main" id="{AC38162B-4AAE-ED4F-B33C-A25CA5EEA92E}"/>
                </a:ext>
              </a:extLst>
            </p:cNvPr>
            <p:cNvCxnSpPr>
              <a:cxnSpLocks/>
            </p:cNvCxnSpPr>
            <p:nvPr/>
          </p:nvCxnSpPr>
          <p:spPr>
            <a:xfrm>
              <a:off x="2942816" y="2715262"/>
              <a:ext cx="3080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122">
              <a:extLst>
                <a:ext uri="{FF2B5EF4-FFF2-40B4-BE49-F238E27FC236}">
                  <a16:creationId xmlns:a16="http://schemas.microsoft.com/office/drawing/2014/main" id="{AC38162B-4AAE-ED4F-B33C-A25CA5EEA92E}"/>
                </a:ext>
              </a:extLst>
            </p:cNvPr>
            <p:cNvCxnSpPr>
              <a:cxnSpLocks/>
            </p:cNvCxnSpPr>
            <p:nvPr/>
          </p:nvCxnSpPr>
          <p:spPr>
            <a:xfrm>
              <a:off x="2942816" y="5515612"/>
              <a:ext cx="3080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122">
              <a:extLst>
                <a:ext uri="{FF2B5EF4-FFF2-40B4-BE49-F238E27FC236}">
                  <a16:creationId xmlns:a16="http://schemas.microsoft.com/office/drawing/2014/main" id="{AC38162B-4AAE-ED4F-B33C-A25CA5EEA92E}"/>
                </a:ext>
              </a:extLst>
            </p:cNvPr>
            <p:cNvCxnSpPr>
              <a:cxnSpLocks/>
            </p:cNvCxnSpPr>
            <p:nvPr/>
          </p:nvCxnSpPr>
          <p:spPr>
            <a:xfrm>
              <a:off x="239027" y="5515612"/>
              <a:ext cx="3080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3247449" y="1528169"/>
              <a:ext cx="465088" cy="215444"/>
            </a:xfrm>
            <a:prstGeom prst="rect">
              <a:avLst/>
            </a:prstGeom>
            <a:noFill/>
          </p:spPr>
          <p:txBody>
            <a:bodyPr wrap="square" rtlCol="0">
              <a:spAutoFit/>
            </a:bodyPr>
            <a:lstStyle/>
            <a:p>
              <a:r>
                <a:rPr lang="de-CH" sz="800" dirty="0"/>
                <a:t>hmito</a:t>
              </a:r>
            </a:p>
          </p:txBody>
        </p:sp>
        <p:sp>
          <p:nvSpPr>
            <p:cNvPr id="55" name="TextBox 54"/>
            <p:cNvSpPr txBox="1"/>
            <p:nvPr/>
          </p:nvSpPr>
          <p:spPr>
            <a:xfrm>
              <a:off x="5274728" y="4484017"/>
              <a:ext cx="465088" cy="215444"/>
            </a:xfrm>
            <a:prstGeom prst="rect">
              <a:avLst/>
            </a:prstGeom>
            <a:noFill/>
          </p:spPr>
          <p:txBody>
            <a:bodyPr wrap="square" rtlCol="0">
              <a:spAutoFit/>
            </a:bodyPr>
            <a:lstStyle/>
            <a:p>
              <a:r>
                <a:rPr lang="de-CH" sz="800" dirty="0"/>
                <a:t>vac</a:t>
              </a:r>
            </a:p>
          </p:txBody>
        </p:sp>
        <p:sp>
          <p:nvSpPr>
            <p:cNvPr id="56" name="TextBox 55"/>
            <p:cNvSpPr txBox="1"/>
            <p:nvPr/>
          </p:nvSpPr>
          <p:spPr>
            <a:xfrm>
              <a:off x="2021488" y="4687310"/>
              <a:ext cx="465088" cy="215444"/>
            </a:xfrm>
            <a:prstGeom prst="rect">
              <a:avLst/>
            </a:prstGeom>
            <a:noFill/>
          </p:spPr>
          <p:txBody>
            <a:bodyPr wrap="square" rtlCol="0">
              <a:spAutoFit/>
            </a:bodyPr>
            <a:lstStyle/>
            <a:p>
              <a:r>
                <a:rPr lang="de-CH" sz="800" dirty="0"/>
                <a:t>vac</a:t>
              </a:r>
            </a:p>
          </p:txBody>
        </p:sp>
      </p:grpSp>
    </p:spTree>
    <p:extLst>
      <p:ext uri="{BB962C8B-B14F-4D97-AF65-F5344CB8AC3E}">
        <p14:creationId xmlns:p14="http://schemas.microsoft.com/office/powerpoint/2010/main" val="722088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8974" y="2384965"/>
            <a:ext cx="6300026" cy="707886"/>
          </a:xfrm>
          <a:prstGeom prst="rect">
            <a:avLst/>
          </a:prstGeom>
          <a:noFill/>
        </p:spPr>
        <p:txBody>
          <a:bodyPr wrap="square" rtlCol="0">
            <a:spAutoFit/>
          </a:bodyPr>
          <a:lstStyle/>
          <a:p>
            <a:pPr algn="just"/>
            <a:r>
              <a:rPr lang="en-US" sz="1000" b="1" dirty="0"/>
              <a:t>Supplementary file 2. </a:t>
            </a:r>
            <a:r>
              <a:rPr lang="en-US" sz="1000" i="1" dirty="0"/>
              <a:t>T. gondii </a:t>
            </a:r>
            <a:r>
              <a:rPr lang="en-US" sz="1000" dirty="0"/>
              <a:t>IgG antibody titers of non-pregnant mice (A) and dams (B) measured from serum collected at the end of the experiment. Results are depicted as the mean of RIPC (relative index per cent) compared to the positive control (C+). In non-pregnant mice and dams, no statistically significant differences in the IgG antibody titers were observed between RMB060-treated mice compared to the C+ group.</a:t>
            </a:r>
            <a:endParaRPr lang="de-CH" sz="600" dirty="0"/>
          </a:p>
        </p:txBody>
      </p:sp>
      <p:sp>
        <p:nvSpPr>
          <p:cNvPr id="3" name="Rectangle 2"/>
          <p:cNvSpPr>
            <a:spLocks noChangeArrowheads="1"/>
          </p:cNvSpPr>
          <p:nvPr/>
        </p:nvSpPr>
        <p:spPr bwMode="auto">
          <a:xfrm>
            <a:off x="532932" y="503485"/>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sp>
        <p:nvSpPr>
          <p:cNvPr id="11" name="Rectangle 4"/>
          <p:cNvSpPr>
            <a:spLocks noChangeArrowheads="1"/>
          </p:cNvSpPr>
          <p:nvPr/>
        </p:nvSpPr>
        <p:spPr bwMode="auto">
          <a:xfrm>
            <a:off x="3389200" y="503485"/>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sp>
        <p:nvSpPr>
          <p:cNvPr id="13" name="Rectangle 6"/>
          <p:cNvSpPr>
            <a:spLocks noChangeArrowheads="1"/>
          </p:cNvSpPr>
          <p:nvPr/>
        </p:nvSpPr>
        <p:spPr bwMode="auto">
          <a:xfrm>
            <a:off x="532932" y="1875112"/>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sp>
        <p:nvSpPr>
          <p:cNvPr id="15" name="Rectangle 8"/>
          <p:cNvSpPr>
            <a:spLocks noChangeArrowheads="1"/>
          </p:cNvSpPr>
          <p:nvPr/>
        </p:nvSpPr>
        <p:spPr bwMode="auto">
          <a:xfrm>
            <a:off x="3389200" y="1875112"/>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grpSp>
        <p:nvGrpSpPr>
          <p:cNvPr id="6" name="Group 5"/>
          <p:cNvGrpSpPr>
            <a:grpSpLocks noChangeAspect="1"/>
          </p:cNvGrpSpPr>
          <p:nvPr/>
        </p:nvGrpSpPr>
        <p:grpSpPr>
          <a:xfrm>
            <a:off x="279000" y="288000"/>
            <a:ext cx="6300000" cy="1798959"/>
            <a:chOff x="164614" y="217592"/>
            <a:chExt cx="6121570" cy="1748008"/>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7600" y="309600"/>
              <a:ext cx="2898584" cy="1656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200" y="309600"/>
              <a:ext cx="2896978" cy="1656000"/>
            </a:xfrm>
            <a:prstGeom prst="rect">
              <a:avLst/>
            </a:prstGeom>
          </p:spPr>
        </p:pic>
        <p:sp>
          <p:nvSpPr>
            <p:cNvPr id="8" name="TextBox 7"/>
            <p:cNvSpPr txBox="1"/>
            <p:nvPr/>
          </p:nvSpPr>
          <p:spPr>
            <a:xfrm>
              <a:off x="164614" y="223097"/>
              <a:ext cx="280491" cy="307777"/>
            </a:xfrm>
            <a:prstGeom prst="rect">
              <a:avLst/>
            </a:prstGeom>
            <a:noFill/>
          </p:spPr>
          <p:txBody>
            <a:bodyPr wrap="square" rtlCol="0">
              <a:spAutoFit/>
            </a:bodyPr>
            <a:lstStyle/>
            <a:p>
              <a:r>
                <a:rPr lang="de-CH" sz="1400" b="1" dirty="0"/>
                <a:t>A</a:t>
              </a:r>
            </a:p>
          </p:txBody>
        </p:sp>
        <p:sp>
          <p:nvSpPr>
            <p:cNvPr id="17" name="TextBox 16"/>
            <p:cNvSpPr txBox="1"/>
            <p:nvPr/>
          </p:nvSpPr>
          <p:spPr>
            <a:xfrm>
              <a:off x="3302690" y="217592"/>
              <a:ext cx="280491" cy="307777"/>
            </a:xfrm>
            <a:prstGeom prst="rect">
              <a:avLst/>
            </a:prstGeom>
            <a:noFill/>
          </p:spPr>
          <p:txBody>
            <a:bodyPr wrap="square" rtlCol="0">
              <a:spAutoFit/>
            </a:bodyPr>
            <a:lstStyle/>
            <a:p>
              <a:r>
                <a:rPr lang="de-CH" sz="1400" b="1" dirty="0"/>
                <a:t>B</a:t>
              </a:r>
            </a:p>
          </p:txBody>
        </p:sp>
      </p:grpSp>
    </p:spTree>
    <p:extLst>
      <p:ext uri="{BB962C8B-B14F-4D97-AF65-F5344CB8AC3E}">
        <p14:creationId xmlns:p14="http://schemas.microsoft.com/office/powerpoint/2010/main" val="78996868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783</Words>
  <Application>Microsoft Macintosh PowerPoint</Application>
  <PresentationFormat>A4-Papier (210 x 297 mm)</PresentationFormat>
  <Paragraphs>152</Paragraphs>
  <Slides>6</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6</vt:i4>
      </vt:variant>
    </vt:vector>
  </HeadingPairs>
  <TitlesOfParts>
    <vt:vector size="10" baseType="lpstr">
      <vt:lpstr>Arial</vt:lpstr>
      <vt:lpstr>Calibri</vt:lpstr>
      <vt:lpstr>Calibri Light</vt:lpstr>
      <vt:lpstr>Office Theme</vt:lpstr>
      <vt:lpstr>PowerPoint-Präsentation</vt:lpstr>
      <vt:lpstr>PowerPoint-Präsentation</vt:lpstr>
      <vt:lpstr>PowerPoint-Präsentation</vt:lpstr>
      <vt:lpstr>PowerPoint-Präsentation</vt:lpstr>
      <vt:lpstr>PowerPoint-Präsentation</vt:lpstr>
      <vt:lpstr>PowerPoint-Präsentation</vt:lpstr>
    </vt:vector>
  </TitlesOfParts>
  <Company>VETSUISSE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Ramseier, Jessica (VETSUISSE)</dc:creator>
  <cp:lastModifiedBy>Andrew Hemphill</cp:lastModifiedBy>
  <cp:revision>17</cp:revision>
  <dcterms:created xsi:type="dcterms:W3CDTF">2021-07-01T12:14:48Z</dcterms:created>
  <dcterms:modified xsi:type="dcterms:W3CDTF">2021-09-14T13:42:30Z</dcterms:modified>
</cp:coreProperties>
</file>