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3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116" y="60"/>
      </p:cViewPr>
      <p:guideLst>
        <p:guide orient="horz" pos="309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herzod\Tomato\Reports%20for%202020\Annual%20report%202020\Meteodata%202019-20%20temp%2010&#46020;,%2015&#4602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46981627296588"/>
          <c:y val="6.9444444444444448E-2"/>
          <c:w val="0.85615507436570437"/>
          <c:h val="0.74908209390492841"/>
        </c:manualLayout>
      </c:layout>
      <c:lineChart>
        <c:grouping val="standard"/>
        <c:varyColors val="0"/>
        <c:ser>
          <c:idx val="1"/>
          <c:order val="0"/>
          <c:tx>
            <c:strRef>
              <c:f>Sheet1!$G$2</c:f>
              <c:strCache>
                <c:ptCount val="1"/>
                <c:pt idx="0">
                  <c:v>15℃</c:v>
                </c:pt>
              </c:strCache>
            </c:strRef>
          </c:tx>
          <c:spPr>
            <a:ln w="158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Sheet1!$E$3:$E$15</c:f>
              <c:numCache>
                <c:formatCode>General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</c:numCache>
            </c:numRef>
          </c:cat>
          <c:val>
            <c:numRef>
              <c:f>Sheet1!$G$3:$G$15</c:f>
              <c:numCache>
                <c:formatCode>0.0</c:formatCode>
                <c:ptCount val="13"/>
                <c:pt idx="0">
                  <c:v>16</c:v>
                </c:pt>
                <c:pt idx="1">
                  <c:v>16.557142857142857</c:v>
                </c:pt>
                <c:pt idx="2">
                  <c:v>16.371428571428574</c:v>
                </c:pt>
                <c:pt idx="3">
                  <c:v>15.866893303643932</c:v>
                </c:pt>
                <c:pt idx="4">
                  <c:v>16.167730682302064</c:v>
                </c:pt>
                <c:pt idx="5">
                  <c:v>16.93478769796744</c:v>
                </c:pt>
                <c:pt idx="6">
                  <c:v>16.898484876987649</c:v>
                </c:pt>
                <c:pt idx="7">
                  <c:v>17.495442393393944</c:v>
                </c:pt>
                <c:pt idx="8">
                  <c:v>17.979924617608436</c:v>
                </c:pt>
                <c:pt idx="9">
                  <c:v>18.413564814640463</c:v>
                </c:pt>
                <c:pt idx="10">
                  <c:v>20.010693366227212</c:v>
                </c:pt>
                <c:pt idx="11">
                  <c:v>18.49456176442445</c:v>
                </c:pt>
                <c:pt idx="12">
                  <c:v>19.38571428571429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00-4D49-88AD-A9F9BC7FC354}"/>
            </c:ext>
          </c:extLst>
        </c:ser>
        <c:ser>
          <c:idx val="0"/>
          <c:order val="1"/>
          <c:tx>
            <c:strRef>
              <c:f>Sheet1!$F$2</c:f>
              <c:strCache>
                <c:ptCount val="1"/>
                <c:pt idx="0">
                  <c:v>10℃</c:v>
                </c:pt>
              </c:strCache>
            </c:strRef>
          </c:tx>
          <c:spPr>
            <a:ln w="19050" cap="rnd">
              <a:solidFill>
                <a:schemeClr val="bg1">
                  <a:lumMod val="6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Sheet1!$E$3:$E$15</c:f>
              <c:numCache>
                <c:formatCode>General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</c:numCache>
            </c:numRef>
          </c:cat>
          <c:val>
            <c:numRef>
              <c:f>Sheet1!$F$3:$F$15</c:f>
              <c:numCache>
                <c:formatCode>0.0</c:formatCode>
                <c:ptCount val="13"/>
                <c:pt idx="0">
                  <c:v>13.22559523809524</c:v>
                </c:pt>
                <c:pt idx="1">
                  <c:v>11.782738095238097</c:v>
                </c:pt>
                <c:pt idx="2">
                  <c:v>11.613095238095237</c:v>
                </c:pt>
                <c:pt idx="3">
                  <c:v>11.867857142857138</c:v>
                </c:pt>
                <c:pt idx="4">
                  <c:v>12.344047619047618</c:v>
                </c:pt>
                <c:pt idx="5">
                  <c:v>12.779761904761907</c:v>
                </c:pt>
                <c:pt idx="6">
                  <c:v>12.658333333333333</c:v>
                </c:pt>
                <c:pt idx="7">
                  <c:v>13.454166666666667</c:v>
                </c:pt>
                <c:pt idx="8">
                  <c:v>13.9</c:v>
                </c:pt>
                <c:pt idx="9">
                  <c:v>13.023809523809524</c:v>
                </c:pt>
                <c:pt idx="10">
                  <c:v>15.314285714285713</c:v>
                </c:pt>
                <c:pt idx="11">
                  <c:v>13.89583333333333</c:v>
                </c:pt>
                <c:pt idx="12">
                  <c:v>15.474404761904763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000-4D49-88AD-A9F9BC7FC3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6215576"/>
        <c:axId val="216217144"/>
      </c:lineChart>
      <c:catAx>
        <c:axId val="2162155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Week(s) 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ko-KR"/>
            </a:p>
          </c:txPr>
        </c:title>
        <c:numFmt formatCode="General" sourceLinked="1"/>
        <c:majorTickMark val="none"/>
        <c:minorTickMark val="out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ko-KR"/>
          </a:p>
        </c:txPr>
        <c:crossAx val="216217144"/>
        <c:crosses val="autoZero"/>
        <c:auto val="1"/>
        <c:lblAlgn val="ctr"/>
        <c:lblOffset val="100"/>
        <c:noMultiLvlLbl val="0"/>
      </c:catAx>
      <c:valAx>
        <c:axId val="21621714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 smtClean="0"/>
                  <a:t>Temperature (°C)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ko-KR"/>
            </a:p>
          </c:txPr>
        </c:title>
        <c:numFmt formatCode="General" sourceLinked="0"/>
        <c:majorTickMark val="none"/>
        <c:minorTickMark val="out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ko-KR"/>
          </a:p>
        </c:txPr>
        <c:crossAx val="216215576"/>
        <c:crosses val="autoZero"/>
        <c:crossBetween val="between"/>
        <c:minorUnit val="2.5"/>
      </c:valAx>
      <c:spPr>
        <a:noFill/>
        <a:ln>
          <a:solidFill>
            <a:schemeClr val="tx1">
              <a:lumMod val="75000"/>
              <a:lumOff val="25000"/>
            </a:schemeClr>
          </a:solidFill>
        </a:ln>
        <a:effectLst/>
      </c:spPr>
    </c:plotArea>
    <c:legend>
      <c:legendPos val="r"/>
      <c:layout>
        <c:manualLayout>
          <c:xMode val="edge"/>
          <c:yMode val="edge"/>
          <c:x val="0.6036248906386702"/>
          <c:y val="0.58854111986001745"/>
          <c:w val="0.35193066491688541"/>
          <c:h val="0.156251093613298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ko-K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AC80A-9BE6-4128-89F8-31C6164E6E9C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48E98-C4C8-4F83-8C68-A6C74E09F5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3454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886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2106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8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94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477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019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18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639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8089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6251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5503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43311-7B67-430A-99F0-D39C4870C414}" type="datetimeFigureOut">
              <a:rPr lang="ko-KR" altLang="en-US" smtClean="0"/>
              <a:t>2021-06-11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18140-74C7-4881-8983-DB54CA6913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3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/>
          <p:cNvGraphicFramePr/>
          <p:nvPr>
            <p:extLst>
              <p:ext uri="{D42A27DB-BD31-4B8C-83A1-F6EECF244321}">
                <p14:modId xmlns:p14="http://schemas.microsoft.com/office/powerpoint/2010/main" val="4133766662"/>
              </p:ext>
            </p:extLst>
          </p:nvPr>
        </p:nvGraphicFramePr>
        <p:xfrm>
          <a:off x="1036938" y="181189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7"/>
          <p:cNvSpPr/>
          <p:nvPr/>
        </p:nvSpPr>
        <p:spPr>
          <a:xfrm>
            <a:off x="609300" y="4564620"/>
            <a:ext cx="56584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latinLnBrk="1">
              <a:spcAft>
                <a:spcPts val="800"/>
              </a:spcAft>
            </a:pPr>
            <a:r>
              <a:rPr lang="en-US" altLang="ko-KR" sz="1200" b="1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Supplemental Figure 1.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1200" kern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The ambient average 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temperature </a:t>
            </a:r>
            <a:r>
              <a:rPr lang="en-US" altLang="ko-KR" sz="1200" kern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in 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10 </a:t>
            </a:r>
            <a:r>
              <a:rPr lang="en-US" altLang="ko-KR" sz="1200" kern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and 15 °C greenhouses 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during the tomato growin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g season in winter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. Data </a:t>
            </a:r>
            <a:r>
              <a:rPr lang="en-US" altLang="ko-KR" sz="1200" kern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was 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recorded with one 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week 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interval from </a:t>
            </a:r>
            <a:r>
              <a:rPr lang="en-US" altLang="ko-KR" sz="1200" kern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December 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10 in 2020 </a:t>
            </a:r>
            <a:r>
              <a:rPr lang="en-US" altLang="ko-KR" sz="1200" kern="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to March </a:t>
            </a:r>
            <a:r>
              <a:rPr lang="en-US" altLang="ko-KR" sz="1200" kern="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9 in 2021. </a:t>
            </a:r>
            <a:endParaRPr lang="ko-KR" altLang="ko-KR" sz="800" kern="100" dirty="0">
              <a:solidFill>
                <a:prstClr val="black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5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3485</TotalTime>
  <Words>47</Words>
  <Application>Microsoft Office PowerPoint</Application>
  <PresentationFormat>A4 용지(210x297mm)</PresentationFormat>
  <Paragraphs>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Palatino Linotype</vt:lpstr>
      <vt:lpstr>Times New Roman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user</cp:lastModifiedBy>
  <cp:revision>263</cp:revision>
  <cp:lastPrinted>2021-05-24T07:01:28Z</cp:lastPrinted>
  <dcterms:created xsi:type="dcterms:W3CDTF">2021-04-16T01:55:53Z</dcterms:created>
  <dcterms:modified xsi:type="dcterms:W3CDTF">2021-06-11T09:56:57Z</dcterms:modified>
</cp:coreProperties>
</file>