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3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7" autoAdjust="0"/>
    <p:restoredTop sz="94660"/>
  </p:normalViewPr>
  <p:slideViewPr>
    <p:cSldViewPr snapToGrid="0">
      <p:cViewPr varScale="1">
        <p:scale>
          <a:sx n="99" d="100"/>
          <a:sy n="99" d="100"/>
        </p:scale>
        <p:origin x="2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199" cy="49704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398" y="1"/>
            <a:ext cx="2949199" cy="49704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57CFD801-F2D0-404B-B62F-088284422FA9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93"/>
            <a:ext cx="2949199" cy="49704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398" y="9440693"/>
            <a:ext cx="2949199" cy="49704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F06FEE5B-D14C-426D-A32F-D84E685958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181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199" cy="49704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398" y="1"/>
            <a:ext cx="2949199" cy="49704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E659EE51-A1CF-4DBB-A3B8-D4FE17A1C6CA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2" tIns="46081" rIns="92162" bIns="46081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202" y="4721146"/>
            <a:ext cx="5444797" cy="4473422"/>
          </a:xfrm>
          <a:prstGeom prst="rect">
            <a:avLst/>
          </a:prstGeom>
        </p:spPr>
        <p:txBody>
          <a:bodyPr vert="horz" lIns="92162" tIns="46081" rIns="92162" bIns="46081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93"/>
            <a:ext cx="2949199" cy="49704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398" y="9440693"/>
            <a:ext cx="2949199" cy="49704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D0ACF588-ECB0-4867-BAA3-00B9AE81F51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279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CF588-ECB0-4867-BAA3-00B9AE81F519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26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90234-A193-4643-B7DD-FEF0895080A0}" type="datetimeFigureOut">
              <a:rPr kumimoji="1" lang="ja-JP" altLang="en-US" smtClean="0"/>
              <a:pPr/>
              <a:t>2018/7/30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97C90-2D82-4698-A437-8ACCC2117F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0" y="343663"/>
            <a:ext cx="9144000" cy="6612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recommended by the Japanese Association of Acute Medicine “Committee related to heatstroke”</a:t>
            </a:r>
            <a:endParaRPr lang="ja-JP" altLang="ja-JP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Japanese Association of Acute Medicine </a:t>
            </a:r>
            <a:r>
              <a:rPr lang="en-US" altLang="ja-JP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Heat-Related Illness </a:t>
            </a:r>
            <a:r>
              <a:rPr lang="en-US" altLang="ja-JP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2015</a:t>
            </a:r>
            <a:endParaRPr lang="ja-JP" alt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5970684" y="4170547"/>
            <a:ext cx="1016768" cy="27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kumimoji="0"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Heat stroke</a:t>
            </a:r>
            <a:endParaRPr kumimoji="0" lang="en-US" altLang="ja-JP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670411" y="4126320"/>
            <a:ext cx="417513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endParaRPr lang="ja-JP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14073" y="4175073"/>
            <a:ext cx="1128950" cy="632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ja-JP" alt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ja-JP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</a:t>
            </a:r>
            <a:r>
              <a:rPr lang="en-US" altLang="ja-JP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ja-JP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(Inpatient 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 care</a:t>
            </a: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0" hangingPunct="0">
              <a:spcBef>
                <a:spcPct val="20000"/>
              </a:spcBef>
              <a:buFont typeface="Arial" charset="0"/>
              <a:buNone/>
            </a:pPr>
            <a:endParaRPr lang="ja-JP" alt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970684" y="2821240"/>
            <a:ext cx="1016768" cy="308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Heat exhaustion</a:t>
            </a:r>
            <a:endParaRPr lang="en-US" altLang="ja-JP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3670411" y="3081222"/>
            <a:ext cx="417513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endParaRPr lang="ja-JP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114072" y="2821240"/>
            <a:ext cx="1132121" cy="828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Stage II</a:t>
            </a:r>
          </a:p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(Should 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taken to a medical institution</a:t>
            </a: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ja-JP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5970684" y="1789794"/>
            <a:ext cx="1007803" cy="5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</a:t>
            </a: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cramp</a:t>
            </a:r>
          </a:p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Heat syncope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670411" y="2065222"/>
            <a:ext cx="4175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endParaRPr lang="ja-JP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114073" y="1799842"/>
            <a:ext cx="113212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Stage I</a:t>
            </a:r>
          </a:p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(first aid and 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observation)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959176" y="1049223"/>
            <a:ext cx="1019312" cy="742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from clinical presentations</a:t>
            </a:r>
            <a:endParaRPr lang="ja-JP" alt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4267770" y="1049222"/>
            <a:ext cx="1654703" cy="729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endParaRPr lang="ja-JP" alt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3490078" y="1049222"/>
            <a:ext cx="766393" cy="751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Severity</a:t>
            </a:r>
            <a:endParaRPr lang="ja-JP" alt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1266869" y="1049221"/>
            <a:ext cx="2205280" cy="751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en-US" altLang="ja-JP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Symptoms</a:t>
            </a:r>
            <a:endParaRPr lang="ja-JP" altLang="en-US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AutoShape 35"/>
          <p:cNvSpPr>
            <a:spLocks noChangeArrowheads="1"/>
          </p:cNvSpPr>
          <p:nvPr/>
        </p:nvSpPr>
        <p:spPr bwMode="auto">
          <a:xfrm>
            <a:off x="3496066" y="1836219"/>
            <a:ext cx="743655" cy="4638139"/>
          </a:xfrm>
          <a:prstGeom prst="triangle">
            <a:avLst>
              <a:gd name="adj" fmla="val 52594"/>
            </a:avLst>
          </a:prstGeom>
          <a:gradFill rotWithShape="1">
            <a:gsLst>
              <a:gs pos="0">
                <a:srgbClr val="0000FF"/>
              </a:gs>
              <a:gs pos="100000">
                <a:srgbClr val="C0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AutoShape 37"/>
          <p:cNvSpPr>
            <a:spLocks noChangeArrowheads="1"/>
          </p:cNvSpPr>
          <p:nvPr/>
        </p:nvSpPr>
        <p:spPr bwMode="auto">
          <a:xfrm>
            <a:off x="7124283" y="1148361"/>
            <a:ext cx="1937552" cy="766126"/>
          </a:xfrm>
          <a:prstGeom prst="wedgeRectCallout">
            <a:avLst>
              <a:gd name="adj1" fmla="val -54476"/>
              <a:gd name="adj2" fmla="val 7113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AutoShape 39"/>
          <p:cNvSpPr>
            <a:spLocks noChangeArrowheads="1"/>
          </p:cNvSpPr>
          <p:nvPr/>
        </p:nvSpPr>
        <p:spPr bwMode="auto">
          <a:xfrm>
            <a:off x="7138153" y="2195098"/>
            <a:ext cx="1910890" cy="1106394"/>
          </a:xfrm>
          <a:prstGeom prst="wedgeRectCallout">
            <a:avLst>
              <a:gd name="adj1" fmla="val -56484"/>
              <a:gd name="adj2" fmla="val 6941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>
            <a:off x="7124282" y="4037885"/>
            <a:ext cx="1924761" cy="927877"/>
          </a:xfrm>
          <a:prstGeom prst="wedgeRectCallout">
            <a:avLst>
              <a:gd name="adj1" fmla="val -55077"/>
              <a:gd name="adj2" fmla="val 7265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utoShape 41"/>
          <p:cNvSpPr>
            <a:spLocks noChangeArrowheads="1"/>
          </p:cNvSpPr>
          <p:nvPr/>
        </p:nvSpPr>
        <p:spPr bwMode="auto">
          <a:xfrm rot="5400000" flipV="1">
            <a:off x="7853493" y="3438998"/>
            <a:ext cx="667817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直線コネクタ 41"/>
          <p:cNvCxnSpPr/>
          <p:nvPr/>
        </p:nvCxnSpPr>
        <p:spPr>
          <a:xfrm>
            <a:off x="1288087" y="5646389"/>
            <a:ext cx="2156784" cy="9689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10"/>
          <p:cNvSpPr>
            <a:spLocks noChangeArrowheads="1"/>
          </p:cNvSpPr>
          <p:nvPr/>
        </p:nvSpPr>
        <p:spPr bwMode="auto">
          <a:xfrm>
            <a:off x="1276406" y="1798759"/>
            <a:ext cx="201439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Dizziness, faintness, slight yawning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Heavy sweating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Muscle pain, stiff muscles (muscle cramps)</a:t>
            </a:r>
            <a:endParaRPr lang="ja-JP" altLang="ja-JP" sz="1050" kern="100" dirty="0"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Impaired consciousness is not observed (JCS=0)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テキスト ボックス 2"/>
          <p:cNvSpPr txBox="1">
            <a:spLocks noChangeArrowheads="1"/>
          </p:cNvSpPr>
          <p:nvPr/>
        </p:nvSpPr>
        <p:spPr bwMode="auto">
          <a:xfrm>
            <a:off x="7124282" y="1151896"/>
            <a:ext cx="1937553" cy="752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It is </a:t>
            </a:r>
            <a:r>
              <a:rPr lang="en-US" sz="1050" kern="100" dirty="0"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OK</a:t>
            </a:r>
            <a:r>
              <a:rPr lang="en-US" sz="1050" kern="100" dirty="0"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to carry out first aid and monitor the patient </a:t>
            </a:r>
            <a:r>
              <a:rPr lang="en-US" sz="1050" kern="100" dirty="0"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only when Stage I symptoms gradually </a:t>
            </a:r>
            <a:r>
              <a:rPr lang="en-US" sz="1050" kern="100" dirty="0" smtClean="0"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improve</a:t>
            </a:r>
            <a:endParaRPr lang="ja-JP" sz="1050" kern="100" dirty="0">
              <a:effectLst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7" name="テキスト ボックス 2"/>
          <p:cNvSpPr txBox="1">
            <a:spLocks noChangeArrowheads="1"/>
          </p:cNvSpPr>
          <p:nvPr/>
        </p:nvSpPr>
        <p:spPr bwMode="auto">
          <a:xfrm>
            <a:off x="7144379" y="2201889"/>
            <a:ext cx="1919858" cy="1099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The patient should immediately be taken to the hospital in the event stage II symptoms occur or improvement in Stage I is not observed</a:t>
            </a:r>
          </a:p>
          <a:p>
            <a:pPr algn="just">
              <a:spcAft>
                <a:spcPts val="0"/>
              </a:spcAft>
            </a:pPr>
            <a:r>
              <a:rPr lang="en-US" sz="1050" kern="100" dirty="0" smtClean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(assessed </a:t>
            </a:r>
            <a:r>
              <a:rPr lang="en-US" sz="105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by </a:t>
            </a:r>
            <a:r>
              <a:rPr lang="en-US" sz="1050" kern="100" dirty="0" smtClean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others)</a:t>
            </a:r>
            <a:endParaRPr lang="en-US" sz="1050" kern="100" dirty="0"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68" name="テキスト ボックス 2"/>
          <p:cNvSpPr txBox="1">
            <a:spLocks noChangeArrowheads="1"/>
          </p:cNvSpPr>
          <p:nvPr/>
        </p:nvSpPr>
        <p:spPr bwMode="auto">
          <a:xfrm>
            <a:off x="7138153" y="4055696"/>
            <a:ext cx="1967949" cy="816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105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Whether or not it is Stage III is determined by ambulance workers or at examination/checkup after arriving at the hospital</a:t>
            </a:r>
            <a:r>
              <a:rPr lang="en-US" sz="1050" kern="100" dirty="0"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4400101" y="2263633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Rectangle 12"/>
          <p:cNvSpPr>
            <a:spLocks noChangeArrowheads="1"/>
          </p:cNvSpPr>
          <p:nvPr/>
        </p:nvSpPr>
        <p:spPr bwMode="auto">
          <a:xfrm>
            <a:off x="4297703" y="1798759"/>
            <a:ext cx="158360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be handled on site under normal </a:t>
            </a:r>
            <a:r>
              <a:rPr lang="en-US" altLang="ja-JP" sz="10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→ Resting in a cool place, cooling the body surface, and orally supplying water and Na</a:t>
            </a:r>
            <a:r>
              <a:rPr kumimoji="0" lang="en-US" altLang="ja-JP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Rectangle 13"/>
          <p:cNvSpPr>
            <a:spLocks noChangeArrowheads="1"/>
          </p:cNvSpPr>
          <p:nvPr/>
        </p:nvSpPr>
        <p:spPr bwMode="auto">
          <a:xfrm>
            <a:off x="1276405" y="2829462"/>
            <a:ext cx="2047767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Headache, vomiting, 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fatigue, sinking feeling, 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Declined concentration </a:t>
            </a:r>
            <a:r>
              <a:rPr lang="en-US" altLang="ja-JP" sz="10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ja-JP" sz="1000" kern="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judgement</a:t>
            </a:r>
            <a:r>
              <a:rPr lang="en-US" altLang="ja-JP" sz="105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(JCS</a:t>
            </a: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≤ </a:t>
            </a: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1)</a:t>
            </a:r>
            <a:r>
              <a:rPr kumimoji="0" lang="en-US" altLang="ja-JP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Rectangle 14"/>
          <p:cNvSpPr>
            <a:spLocks noChangeArrowheads="1"/>
          </p:cNvSpPr>
          <p:nvPr/>
        </p:nvSpPr>
        <p:spPr bwMode="auto">
          <a:xfrm>
            <a:off x="4297703" y="4172245"/>
            <a:ext cx="159462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Inpatient hospital care (depending on the case, intensive care) is necessary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ja-JP" sz="10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altLang="ja-JP" sz="10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Body </a:t>
            </a:r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management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body cooling, intravascular cooling, etc. are carried out along with body surface cooling) 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Respiratory </a:t>
            </a:r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circulatory care</a:t>
            </a:r>
            <a:endParaRPr lang="ja-JP" altLang="ja-JP" sz="1050" kern="100" dirty="0"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DIC treatment</a:t>
            </a:r>
            <a:r>
              <a:rPr kumimoji="0" lang="en-US" altLang="ja-JP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4297703" y="2827523"/>
            <a:ext cx="1561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Examination at a medical institution is </a:t>
            </a: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</a:p>
          <a:p>
            <a:r>
              <a:rPr lang="ja-JP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ja-JP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 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management, resting, and sufficiently supplying water and Na (by drip infusion if oral intake is difficult) 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76406" y="4171056"/>
            <a:ext cx="2129247" cy="1485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Includes at least one of the following:</a:t>
            </a:r>
            <a:endParaRPr lang="ja-JP" altLang="ja-JP" sz="105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1000" kern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central nervous system manifestation (impaired consciousness JCS </a:t>
            </a:r>
            <a:r>
              <a:rPr lang="en-US" altLang="ja-JP" sz="105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≥ </a:t>
            </a:r>
            <a:r>
              <a:rPr lang="en-US" altLang="ja-JP" sz="1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 cerebellar symptoms, convulsive seizures) </a:t>
            </a:r>
            <a:endParaRPr lang="ja-JP" altLang="ja-JP" sz="1050" kern="100" dirty="0"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(H/K) hepatic/renal dysfunction (follow-up following admission to hospital, hepatic or renal impairment requiring inpatient hospital care) </a:t>
            </a: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276406" y="5636345"/>
            <a:ext cx="212924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 Coagulation disorder (diagnosed as DIC according to acute phase DIC diagnostic criteria (Japanese Association of </a:t>
            </a: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Acute</a:t>
            </a:r>
            <a:r>
              <a:rPr lang="ja-JP" alt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Medicine)</a:t>
            </a:r>
          </a:p>
          <a:p>
            <a:r>
              <a:rPr lang="ja-JP" altLang="ja-JP" sz="1000" dirty="0" smtClean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→</a:t>
            </a:r>
            <a:r>
              <a:rPr lang="en-US" altLang="ja-JP" sz="10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lang="en-US" altLang="ja-JP" sz="1000" dirty="0" smtClean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Most </a:t>
            </a:r>
            <a:r>
              <a:rPr lang="en-US" altLang="ja-JP" sz="10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severe of the three types</a:t>
            </a:r>
            <a:endParaRPr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Line 31"/>
          <p:cNvSpPr>
            <a:spLocks noChangeShapeType="1"/>
          </p:cNvSpPr>
          <p:nvPr/>
        </p:nvSpPr>
        <p:spPr bwMode="auto">
          <a:xfrm>
            <a:off x="6983629" y="1031849"/>
            <a:ext cx="0" cy="545423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3" name="グループ化 42"/>
          <p:cNvGrpSpPr/>
          <p:nvPr/>
        </p:nvGrpSpPr>
        <p:grpSpPr>
          <a:xfrm>
            <a:off x="89663" y="1031849"/>
            <a:ext cx="6907855" cy="5462605"/>
            <a:chOff x="89663" y="1130464"/>
            <a:chExt cx="6907855" cy="5462605"/>
          </a:xfrm>
        </p:grpSpPr>
        <p:cxnSp>
          <p:nvCxnSpPr>
            <p:cNvPr id="81" name="直線コネクタ 80"/>
            <p:cNvCxnSpPr/>
            <p:nvPr/>
          </p:nvCxnSpPr>
          <p:spPr>
            <a:xfrm>
              <a:off x="89663" y="1887958"/>
              <a:ext cx="69078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/>
            <p:nvPr/>
          </p:nvCxnSpPr>
          <p:spPr>
            <a:xfrm>
              <a:off x="89686" y="1130464"/>
              <a:ext cx="69078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/>
            <p:nvPr/>
          </p:nvCxnSpPr>
          <p:spPr>
            <a:xfrm>
              <a:off x="89686" y="6593069"/>
              <a:ext cx="69078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Line 31"/>
            <p:cNvSpPr>
              <a:spLocks noChangeShapeType="1"/>
            </p:cNvSpPr>
            <p:nvPr/>
          </p:nvSpPr>
          <p:spPr bwMode="auto">
            <a:xfrm>
              <a:off x="4257171" y="1130464"/>
              <a:ext cx="0" cy="54542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Line 31"/>
            <p:cNvSpPr>
              <a:spLocks noChangeShapeType="1"/>
            </p:cNvSpPr>
            <p:nvPr/>
          </p:nvSpPr>
          <p:spPr bwMode="auto">
            <a:xfrm>
              <a:off x="5940471" y="1130464"/>
              <a:ext cx="0" cy="54542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31"/>
            <p:cNvSpPr>
              <a:spLocks noChangeShapeType="1"/>
            </p:cNvSpPr>
            <p:nvPr/>
          </p:nvSpPr>
          <p:spPr bwMode="auto">
            <a:xfrm>
              <a:off x="1243023" y="1130464"/>
              <a:ext cx="0" cy="54542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31"/>
            <p:cNvSpPr>
              <a:spLocks noChangeShapeType="1"/>
            </p:cNvSpPr>
            <p:nvPr/>
          </p:nvSpPr>
          <p:spPr bwMode="auto">
            <a:xfrm>
              <a:off x="3475970" y="1130464"/>
              <a:ext cx="0" cy="54542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Line 31"/>
            <p:cNvSpPr>
              <a:spLocks noChangeShapeType="1"/>
            </p:cNvSpPr>
            <p:nvPr/>
          </p:nvSpPr>
          <p:spPr bwMode="auto">
            <a:xfrm>
              <a:off x="102163" y="1130464"/>
              <a:ext cx="0" cy="54542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直線コネクタ 30"/>
            <p:cNvCxnSpPr/>
            <p:nvPr/>
          </p:nvCxnSpPr>
          <p:spPr>
            <a:xfrm>
              <a:off x="102163" y="2910894"/>
              <a:ext cx="583830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>
              <a:off x="102165" y="4264565"/>
              <a:ext cx="583830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テキスト ボックス 3"/>
          <p:cNvSpPr txBox="1"/>
          <p:nvPr/>
        </p:nvSpPr>
        <p:spPr>
          <a:xfrm>
            <a:off x="192024" y="6519672"/>
            <a:ext cx="37481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JCS, Japan Coma Scale; DIC, </a:t>
            </a:r>
            <a:r>
              <a:rPr lang="ja-JP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disseminated intravascular coagulation</a:t>
            </a:r>
            <a:endParaRPr kumimoji="1"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27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351</Words>
  <Application>Microsoft Office PowerPoint</Application>
  <PresentationFormat>画面に合わせる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三宅専用</dc:creator>
  <cp:lastModifiedBy>小田 泰崇</cp:lastModifiedBy>
  <cp:revision>75</cp:revision>
  <cp:lastPrinted>2015-01-26T11:25:46Z</cp:lastPrinted>
  <dcterms:created xsi:type="dcterms:W3CDTF">2012-04-16T03:17:55Z</dcterms:created>
  <dcterms:modified xsi:type="dcterms:W3CDTF">2018-07-30T13:59:28Z</dcterms:modified>
</cp:coreProperties>
</file>