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2">
  <p:sldMasterIdLst>
    <p:sldMasterId id="2147483684" r:id="rId1"/>
  </p:sldMasterIdLst>
  <p:sldIdLst>
    <p:sldId id="256" r:id="rId2"/>
    <p:sldId id="257" r:id="rId3"/>
    <p:sldId id="258" r:id="rId4"/>
    <p:sldId id="259" r:id="rId5"/>
    <p:sldId id="260" r:id="rId6"/>
    <p:sldId id="262" r:id="rId7"/>
    <p:sldId id="268" r:id="rId8"/>
    <p:sldId id="263" r:id="rId9"/>
    <p:sldId id="264" r:id="rId10"/>
    <p:sldId id="265" r:id="rId11"/>
    <p:sldId id="266" r:id="rId12"/>
    <p:sldId id="267" r:id="rId13"/>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40" d="100"/>
          <a:sy n="40" d="100"/>
        </p:scale>
        <p:origin x="22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D:\&#6033;&#6071;&#6035;&#6098;&#6035;&#6035;&#6096;&#6041;&#8203;&#6019;&#6075;&#6086;&#8203;%20&#6047;&#6098;&#6042;&#6075;&#6016;&#8203;%20&#6017;&#6081;&#6031;&#6098;&#6031;\Descriptive%20Statistics%20of%20HH%20data%20analysis%202016.09.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escriptive%20Statistics%20of%20HH%20data%20analysis%202016.09.19.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DS!$A$24</c:f>
              <c:strCache>
                <c:ptCount val="1"/>
                <c:pt idx="0">
                  <c:v>Rice Quantity</c:v>
                </c:pt>
              </c:strCache>
            </c:strRef>
          </c:tx>
          <c:spPr>
            <a:pattFill prst="pct40">
              <a:fgClr>
                <a:schemeClr val="tx1"/>
              </a:fgClr>
              <a:bgClr>
                <a:schemeClr val="bg1"/>
              </a:bgClr>
            </a:pattFill>
            <a:ln w="3175">
              <a:solidFill>
                <a:schemeClr val="tx1"/>
              </a:solidFill>
            </a:ln>
            <a:effectLst/>
          </c:spPr>
          <c:invertIfNegative val="0"/>
          <c:cat>
            <c:strRef>
              <c:f>DS!$B$23:$D$23</c:f>
              <c:strCache>
                <c:ptCount val="3"/>
                <c:pt idx="0">
                  <c:v>2013-2014</c:v>
                </c:pt>
                <c:pt idx="1">
                  <c:v>2014-2015</c:v>
                </c:pt>
                <c:pt idx="2">
                  <c:v>2013-2015</c:v>
                </c:pt>
              </c:strCache>
            </c:strRef>
          </c:cat>
          <c:val>
            <c:numRef>
              <c:f>DS!$B$24:$D$24</c:f>
              <c:numCache>
                <c:formatCode>#,##0.00</c:formatCode>
                <c:ptCount val="3"/>
                <c:pt idx="0" formatCode="General">
                  <c:v>8.4956105347166808</c:v>
                </c:pt>
                <c:pt idx="1">
                  <c:v>-27.49433594468352</c:v>
                </c:pt>
                <c:pt idx="2">
                  <c:v>-6.4944134078212326</c:v>
                </c:pt>
              </c:numCache>
            </c:numRef>
          </c:val>
          <c:extLst>
            <c:ext xmlns:c16="http://schemas.microsoft.com/office/drawing/2014/chart" uri="{C3380CC4-5D6E-409C-BE32-E72D297353CC}">
              <c16:uniqueId val="{00000000-1003-4325-A754-35985280008B}"/>
            </c:ext>
          </c:extLst>
        </c:ser>
        <c:ser>
          <c:idx val="1"/>
          <c:order val="1"/>
          <c:tx>
            <c:strRef>
              <c:f>DS!$A$25</c:f>
              <c:strCache>
                <c:ptCount val="1"/>
                <c:pt idx="0">
                  <c:v>Land</c:v>
                </c:pt>
              </c:strCache>
            </c:strRef>
          </c:tx>
          <c:spPr>
            <a:pattFill prst="lgConfetti">
              <a:fgClr>
                <a:schemeClr val="tx1"/>
              </a:fgClr>
              <a:bgClr>
                <a:schemeClr val="bg1"/>
              </a:bgClr>
            </a:pattFill>
            <a:ln w="3175">
              <a:solidFill>
                <a:schemeClr val="tx1"/>
              </a:solidFill>
            </a:ln>
            <a:effectLst/>
          </c:spPr>
          <c:invertIfNegative val="0"/>
          <c:cat>
            <c:strRef>
              <c:f>DS!$B$23:$D$23</c:f>
              <c:strCache>
                <c:ptCount val="3"/>
                <c:pt idx="0">
                  <c:v>2013-2014</c:v>
                </c:pt>
                <c:pt idx="1">
                  <c:v>2014-2015</c:v>
                </c:pt>
                <c:pt idx="2">
                  <c:v>2013-2015</c:v>
                </c:pt>
              </c:strCache>
            </c:strRef>
          </c:cat>
          <c:val>
            <c:numRef>
              <c:f>DS!$B$25:$D$25</c:f>
              <c:numCache>
                <c:formatCode>#,##0.00</c:formatCode>
                <c:ptCount val="3"/>
                <c:pt idx="0" formatCode="General">
                  <c:v>1.1648915937618889</c:v>
                </c:pt>
                <c:pt idx="1">
                  <c:v>-0.56116933778260458</c:v>
                </c:pt>
                <c:pt idx="2">
                  <c:v>0.87961201977937442</c:v>
                </c:pt>
              </c:numCache>
            </c:numRef>
          </c:val>
          <c:extLst>
            <c:ext xmlns:c16="http://schemas.microsoft.com/office/drawing/2014/chart" uri="{C3380CC4-5D6E-409C-BE32-E72D297353CC}">
              <c16:uniqueId val="{00000001-1003-4325-A754-35985280008B}"/>
            </c:ext>
          </c:extLst>
        </c:ser>
        <c:ser>
          <c:idx val="2"/>
          <c:order val="2"/>
          <c:tx>
            <c:strRef>
              <c:f>DS!$A$26</c:f>
              <c:strCache>
                <c:ptCount val="1"/>
                <c:pt idx="0">
                  <c:v>Labor</c:v>
                </c:pt>
              </c:strCache>
            </c:strRef>
          </c:tx>
          <c:spPr>
            <a:pattFill prst="pct5">
              <a:fgClr>
                <a:schemeClr val="tx1"/>
              </a:fgClr>
              <a:bgClr>
                <a:schemeClr val="bg1"/>
              </a:bgClr>
            </a:pattFill>
            <a:ln w="3175">
              <a:solidFill>
                <a:schemeClr val="tx1"/>
              </a:solidFill>
            </a:ln>
            <a:effectLst/>
          </c:spPr>
          <c:invertIfNegative val="0"/>
          <c:cat>
            <c:strRef>
              <c:f>DS!$B$23:$D$23</c:f>
              <c:strCache>
                <c:ptCount val="3"/>
                <c:pt idx="0">
                  <c:v>2013-2014</c:v>
                </c:pt>
                <c:pt idx="1">
                  <c:v>2014-2015</c:v>
                </c:pt>
                <c:pt idx="2">
                  <c:v>2013-2015</c:v>
                </c:pt>
              </c:strCache>
            </c:strRef>
          </c:cat>
          <c:val>
            <c:numRef>
              <c:f>DS!$B$26:$D$26</c:f>
              <c:numCache>
                <c:formatCode>#,##0.00</c:formatCode>
                <c:ptCount val="3"/>
                <c:pt idx="0" formatCode="General">
                  <c:v>2.0130109242666028</c:v>
                </c:pt>
                <c:pt idx="1">
                  <c:v>-6.7582420887979779</c:v>
                </c:pt>
                <c:pt idx="2">
                  <c:v>-1.4514545231373495</c:v>
                </c:pt>
              </c:numCache>
            </c:numRef>
          </c:val>
          <c:extLst>
            <c:ext xmlns:c16="http://schemas.microsoft.com/office/drawing/2014/chart" uri="{C3380CC4-5D6E-409C-BE32-E72D297353CC}">
              <c16:uniqueId val="{00000002-1003-4325-A754-35985280008B}"/>
            </c:ext>
          </c:extLst>
        </c:ser>
        <c:ser>
          <c:idx val="3"/>
          <c:order val="3"/>
          <c:tx>
            <c:strRef>
              <c:f>DS!$A$27</c:f>
              <c:strCache>
                <c:ptCount val="1"/>
                <c:pt idx="0">
                  <c:v>Fertilizer</c:v>
                </c:pt>
              </c:strCache>
            </c:strRef>
          </c:tx>
          <c:spPr>
            <a:pattFill prst="wdDnDiag">
              <a:fgClr>
                <a:schemeClr val="tx1"/>
              </a:fgClr>
              <a:bgClr>
                <a:schemeClr val="bg1"/>
              </a:bgClr>
            </a:pattFill>
            <a:ln w="3175">
              <a:solidFill>
                <a:schemeClr val="tx1"/>
              </a:solidFill>
            </a:ln>
            <a:effectLst/>
          </c:spPr>
          <c:invertIfNegative val="0"/>
          <c:cat>
            <c:strRef>
              <c:f>DS!$B$23:$D$23</c:f>
              <c:strCache>
                <c:ptCount val="3"/>
                <c:pt idx="0">
                  <c:v>2013-2014</c:v>
                </c:pt>
                <c:pt idx="1">
                  <c:v>2014-2015</c:v>
                </c:pt>
                <c:pt idx="2">
                  <c:v>2013-2015</c:v>
                </c:pt>
              </c:strCache>
            </c:strRef>
          </c:cat>
          <c:val>
            <c:numRef>
              <c:f>DS!$B$27:$D$27</c:f>
              <c:numCache>
                <c:formatCode>#,##0.00</c:formatCode>
                <c:ptCount val="3"/>
                <c:pt idx="0" formatCode="General">
                  <c:v>2.638942700934181</c:v>
                </c:pt>
                <c:pt idx="1">
                  <c:v>-0.34388054693398956</c:v>
                </c:pt>
                <c:pt idx="2">
                  <c:v>2.461578199664213</c:v>
                </c:pt>
              </c:numCache>
            </c:numRef>
          </c:val>
          <c:extLst>
            <c:ext xmlns:c16="http://schemas.microsoft.com/office/drawing/2014/chart" uri="{C3380CC4-5D6E-409C-BE32-E72D297353CC}">
              <c16:uniqueId val="{00000003-1003-4325-A754-35985280008B}"/>
            </c:ext>
          </c:extLst>
        </c:ser>
        <c:ser>
          <c:idx val="4"/>
          <c:order val="4"/>
          <c:tx>
            <c:strRef>
              <c:f>DS!$A$28</c:f>
              <c:strCache>
                <c:ptCount val="1"/>
                <c:pt idx="0">
                  <c:v>Pesticide</c:v>
                </c:pt>
              </c:strCache>
            </c:strRef>
          </c:tx>
          <c:spPr>
            <a:pattFill prst="sphere">
              <a:fgClr>
                <a:schemeClr val="tx1"/>
              </a:fgClr>
              <a:bgClr>
                <a:schemeClr val="bg1"/>
              </a:bgClr>
            </a:pattFill>
            <a:ln w="3175">
              <a:solidFill>
                <a:schemeClr val="tx1"/>
              </a:solidFill>
            </a:ln>
            <a:effectLst/>
          </c:spPr>
          <c:invertIfNegative val="0"/>
          <c:cat>
            <c:strRef>
              <c:f>DS!$B$23:$D$23</c:f>
              <c:strCache>
                <c:ptCount val="3"/>
                <c:pt idx="0">
                  <c:v>2013-2014</c:v>
                </c:pt>
                <c:pt idx="1">
                  <c:v>2014-2015</c:v>
                </c:pt>
                <c:pt idx="2">
                  <c:v>2013-2015</c:v>
                </c:pt>
              </c:strCache>
            </c:strRef>
          </c:cat>
          <c:val>
            <c:numRef>
              <c:f>DS!$B$28:$D$28</c:f>
              <c:numCache>
                <c:formatCode>#,##0.00</c:formatCode>
                <c:ptCount val="3"/>
                <c:pt idx="0" formatCode="General">
                  <c:v>1.6886488839111824</c:v>
                </c:pt>
                <c:pt idx="1">
                  <c:v>-0.21963413604844351</c:v>
                </c:pt>
                <c:pt idx="2">
                  <c:v>1.5764162279134366</c:v>
                </c:pt>
              </c:numCache>
            </c:numRef>
          </c:val>
          <c:extLst>
            <c:ext xmlns:c16="http://schemas.microsoft.com/office/drawing/2014/chart" uri="{C3380CC4-5D6E-409C-BE32-E72D297353CC}">
              <c16:uniqueId val="{00000004-1003-4325-A754-35985280008B}"/>
            </c:ext>
          </c:extLst>
        </c:ser>
        <c:ser>
          <c:idx val="5"/>
          <c:order val="5"/>
          <c:tx>
            <c:strRef>
              <c:f>DS!$A$29</c:f>
              <c:strCache>
                <c:ptCount val="1"/>
                <c:pt idx="0">
                  <c:v>Capital</c:v>
                </c:pt>
              </c:strCache>
            </c:strRef>
          </c:tx>
          <c:spPr>
            <a:pattFill prst="wave">
              <a:fgClr>
                <a:schemeClr val="tx1"/>
              </a:fgClr>
              <a:bgClr>
                <a:schemeClr val="bg1"/>
              </a:bgClr>
            </a:pattFill>
            <a:ln w="3175">
              <a:solidFill>
                <a:schemeClr val="tx1"/>
              </a:solidFill>
            </a:ln>
            <a:effectLst/>
          </c:spPr>
          <c:invertIfNegative val="0"/>
          <c:cat>
            <c:strRef>
              <c:f>DS!$B$23:$D$23</c:f>
              <c:strCache>
                <c:ptCount val="3"/>
                <c:pt idx="0">
                  <c:v>2013-2014</c:v>
                </c:pt>
                <c:pt idx="1">
                  <c:v>2014-2015</c:v>
                </c:pt>
                <c:pt idx="2">
                  <c:v>2013-2015</c:v>
                </c:pt>
              </c:strCache>
            </c:strRef>
          </c:cat>
          <c:val>
            <c:numRef>
              <c:f>DS!$B$29:$D$29</c:f>
              <c:numCache>
                <c:formatCode>#,##0.00</c:formatCode>
                <c:ptCount val="3"/>
                <c:pt idx="0" formatCode="General">
                  <c:v>2.5513451000440646</c:v>
                </c:pt>
                <c:pt idx="1">
                  <c:v>-12.604854511594855</c:v>
                </c:pt>
                <c:pt idx="2">
                  <c:v>-3.944357336912776</c:v>
                </c:pt>
              </c:numCache>
            </c:numRef>
          </c:val>
          <c:extLst>
            <c:ext xmlns:c16="http://schemas.microsoft.com/office/drawing/2014/chart" uri="{C3380CC4-5D6E-409C-BE32-E72D297353CC}">
              <c16:uniqueId val="{00000005-1003-4325-A754-35985280008B}"/>
            </c:ext>
          </c:extLst>
        </c:ser>
        <c:dLbls>
          <c:showLegendKey val="0"/>
          <c:showVal val="0"/>
          <c:showCatName val="0"/>
          <c:showSerName val="0"/>
          <c:showPercent val="0"/>
          <c:showBubbleSize val="0"/>
        </c:dLbls>
        <c:gapWidth val="219"/>
        <c:overlap val="-27"/>
        <c:axId val="1214321999"/>
        <c:axId val="1214324079"/>
      </c:barChart>
      <c:catAx>
        <c:axId val="1214321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crossAx val="1214324079"/>
        <c:crosses val="autoZero"/>
        <c:auto val="1"/>
        <c:lblAlgn val="ctr"/>
        <c:lblOffset val="100"/>
        <c:noMultiLvlLbl val="0"/>
      </c:catAx>
      <c:valAx>
        <c:axId val="1214324079"/>
        <c:scaling>
          <c:orientation val="minMax"/>
          <c:max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r>
                  <a:rPr lang="en-US" sz="1600">
                    <a:solidFill>
                      <a:sysClr val="windowText" lastClr="000000"/>
                    </a:solidFill>
                    <a:latin typeface="Palatino Linotype" panose="02040502050505030304" pitchFamily="18" charset="0"/>
                    <a:cs typeface="Times New Roman" panose="02020603050405020304" pitchFamily="18" charset="0"/>
                  </a:rPr>
                  <a:t>Percentage</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crossAx val="1214321999"/>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1"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 distribution'!$K$2</c:f>
              <c:strCache>
                <c:ptCount val="1"/>
                <c:pt idx="0">
                  <c:v>2013</c:v>
                </c:pt>
              </c:strCache>
            </c:strRef>
          </c:tx>
          <c:spPr>
            <a:pattFill prst="diagBrick">
              <a:fgClr>
                <a:schemeClr val="tx1"/>
              </a:fgClr>
              <a:bgClr>
                <a:schemeClr val="bg1"/>
              </a:bgClr>
            </a:pattFill>
            <a:ln>
              <a:solidFill>
                <a:schemeClr val="tx1"/>
              </a:solidFill>
            </a:ln>
            <a:effectLst/>
          </c:spPr>
          <c:invertIfNegative val="0"/>
          <c:cat>
            <c:strRef>
              <c:f>'TE distribution'!$J$3:$J$12</c:f>
              <c:strCache>
                <c:ptCount val="10"/>
                <c:pt idx="0">
                  <c:v>0.00-0.10</c:v>
                </c:pt>
                <c:pt idx="1">
                  <c:v>0.11-0.20</c:v>
                </c:pt>
                <c:pt idx="2">
                  <c:v>0.21-0.30</c:v>
                </c:pt>
                <c:pt idx="3">
                  <c:v>0.31-0.40</c:v>
                </c:pt>
                <c:pt idx="4">
                  <c:v>0.41-0.50</c:v>
                </c:pt>
                <c:pt idx="5">
                  <c:v>0.51-0.60</c:v>
                </c:pt>
                <c:pt idx="6">
                  <c:v>0.61-0.70</c:v>
                </c:pt>
                <c:pt idx="7">
                  <c:v>0.71-0.80</c:v>
                </c:pt>
                <c:pt idx="8">
                  <c:v>0.81-0.90</c:v>
                </c:pt>
                <c:pt idx="9">
                  <c:v>0.91-1.00</c:v>
                </c:pt>
              </c:strCache>
            </c:strRef>
          </c:cat>
          <c:val>
            <c:numRef>
              <c:f>'TE distribution'!$K$3:$K$12</c:f>
              <c:numCache>
                <c:formatCode>#,##0.00</c:formatCode>
                <c:ptCount val="10"/>
                <c:pt idx="0">
                  <c:v>0</c:v>
                </c:pt>
                <c:pt idx="1">
                  <c:v>6.9767441860465116</c:v>
                </c:pt>
                <c:pt idx="2">
                  <c:v>30.564784053156146</c:v>
                </c:pt>
                <c:pt idx="3">
                  <c:v>32.89036544850498</c:v>
                </c:pt>
                <c:pt idx="4">
                  <c:v>18.604651162790699</c:v>
                </c:pt>
                <c:pt idx="5">
                  <c:v>5.9800664451827243</c:v>
                </c:pt>
                <c:pt idx="6">
                  <c:v>2.6578073089700998</c:v>
                </c:pt>
                <c:pt idx="7">
                  <c:v>1.6611295681063125</c:v>
                </c:pt>
                <c:pt idx="8">
                  <c:v>0.66445182724252494</c:v>
                </c:pt>
                <c:pt idx="9">
                  <c:v>0</c:v>
                </c:pt>
              </c:numCache>
            </c:numRef>
          </c:val>
          <c:extLst>
            <c:ext xmlns:c16="http://schemas.microsoft.com/office/drawing/2014/chart" uri="{C3380CC4-5D6E-409C-BE32-E72D297353CC}">
              <c16:uniqueId val="{00000000-FBEB-4466-B407-B894773DFE47}"/>
            </c:ext>
          </c:extLst>
        </c:ser>
        <c:ser>
          <c:idx val="1"/>
          <c:order val="1"/>
          <c:tx>
            <c:strRef>
              <c:f>'TE distribution'!$L$2</c:f>
              <c:strCache>
                <c:ptCount val="1"/>
                <c:pt idx="0">
                  <c:v>2014</c:v>
                </c:pt>
              </c:strCache>
            </c:strRef>
          </c:tx>
          <c:spPr>
            <a:pattFill prst="pct20">
              <a:fgClr>
                <a:schemeClr val="tx1"/>
              </a:fgClr>
              <a:bgClr>
                <a:schemeClr val="bg1"/>
              </a:bgClr>
            </a:pattFill>
            <a:ln>
              <a:solidFill>
                <a:schemeClr val="tx1"/>
              </a:solidFill>
            </a:ln>
            <a:effectLst/>
          </c:spPr>
          <c:invertIfNegative val="0"/>
          <c:cat>
            <c:strRef>
              <c:f>'TE distribution'!$J$3:$J$12</c:f>
              <c:strCache>
                <c:ptCount val="10"/>
                <c:pt idx="0">
                  <c:v>0.00-0.10</c:v>
                </c:pt>
                <c:pt idx="1">
                  <c:v>0.11-0.20</c:v>
                </c:pt>
                <c:pt idx="2">
                  <c:v>0.21-0.30</c:v>
                </c:pt>
                <c:pt idx="3">
                  <c:v>0.31-0.40</c:v>
                </c:pt>
                <c:pt idx="4">
                  <c:v>0.41-0.50</c:v>
                </c:pt>
                <c:pt idx="5">
                  <c:v>0.51-0.60</c:v>
                </c:pt>
                <c:pt idx="6">
                  <c:v>0.61-0.70</c:v>
                </c:pt>
                <c:pt idx="7">
                  <c:v>0.71-0.80</c:v>
                </c:pt>
                <c:pt idx="8">
                  <c:v>0.81-0.90</c:v>
                </c:pt>
                <c:pt idx="9">
                  <c:v>0.91-1.00</c:v>
                </c:pt>
              </c:strCache>
            </c:strRef>
          </c:cat>
          <c:val>
            <c:numRef>
              <c:f>'TE distribution'!$L$3:$L$12</c:f>
              <c:numCache>
                <c:formatCode>#,##0.00</c:formatCode>
                <c:ptCount val="10"/>
                <c:pt idx="0">
                  <c:v>0</c:v>
                </c:pt>
                <c:pt idx="1">
                  <c:v>8.3056478405315612</c:v>
                </c:pt>
                <c:pt idx="2">
                  <c:v>24.916943521594686</c:v>
                </c:pt>
                <c:pt idx="3">
                  <c:v>36.544850498338874</c:v>
                </c:pt>
                <c:pt idx="4">
                  <c:v>19.601328903654487</c:v>
                </c:pt>
                <c:pt idx="5">
                  <c:v>8.6378737541528228</c:v>
                </c:pt>
                <c:pt idx="6">
                  <c:v>0.66445182724252494</c:v>
                </c:pt>
                <c:pt idx="7">
                  <c:v>0.66445182724252494</c:v>
                </c:pt>
                <c:pt idx="8">
                  <c:v>0.66445182724252494</c:v>
                </c:pt>
                <c:pt idx="9">
                  <c:v>0</c:v>
                </c:pt>
              </c:numCache>
            </c:numRef>
          </c:val>
          <c:extLst>
            <c:ext xmlns:c16="http://schemas.microsoft.com/office/drawing/2014/chart" uri="{C3380CC4-5D6E-409C-BE32-E72D297353CC}">
              <c16:uniqueId val="{00000001-FBEB-4466-B407-B894773DFE47}"/>
            </c:ext>
          </c:extLst>
        </c:ser>
        <c:ser>
          <c:idx val="2"/>
          <c:order val="2"/>
          <c:tx>
            <c:strRef>
              <c:f>'TE distribution'!$M$2</c:f>
              <c:strCache>
                <c:ptCount val="1"/>
                <c:pt idx="0">
                  <c:v>2015</c:v>
                </c:pt>
              </c:strCache>
            </c:strRef>
          </c:tx>
          <c:spPr>
            <a:pattFill prst="pct60">
              <a:fgClr>
                <a:schemeClr val="tx1"/>
              </a:fgClr>
              <a:bgClr>
                <a:schemeClr val="bg1"/>
              </a:bgClr>
            </a:pattFill>
            <a:ln>
              <a:solidFill>
                <a:schemeClr val="tx1"/>
              </a:solidFill>
            </a:ln>
            <a:effectLst/>
          </c:spPr>
          <c:invertIfNegative val="0"/>
          <c:cat>
            <c:strRef>
              <c:f>'TE distribution'!$J$3:$J$12</c:f>
              <c:strCache>
                <c:ptCount val="10"/>
                <c:pt idx="0">
                  <c:v>0.00-0.10</c:v>
                </c:pt>
                <c:pt idx="1">
                  <c:v>0.11-0.20</c:v>
                </c:pt>
                <c:pt idx="2">
                  <c:v>0.21-0.30</c:v>
                </c:pt>
                <c:pt idx="3">
                  <c:v>0.31-0.40</c:v>
                </c:pt>
                <c:pt idx="4">
                  <c:v>0.41-0.50</c:v>
                </c:pt>
                <c:pt idx="5">
                  <c:v>0.51-0.60</c:v>
                </c:pt>
                <c:pt idx="6">
                  <c:v>0.61-0.70</c:v>
                </c:pt>
                <c:pt idx="7">
                  <c:v>0.71-0.80</c:v>
                </c:pt>
                <c:pt idx="8">
                  <c:v>0.81-0.90</c:v>
                </c:pt>
                <c:pt idx="9">
                  <c:v>0.91-1.00</c:v>
                </c:pt>
              </c:strCache>
            </c:strRef>
          </c:cat>
          <c:val>
            <c:numRef>
              <c:f>'TE distribution'!$M$3:$M$12</c:f>
              <c:numCache>
                <c:formatCode>#,##0.00</c:formatCode>
                <c:ptCount val="10"/>
                <c:pt idx="0">
                  <c:v>0.66445182724252494</c:v>
                </c:pt>
                <c:pt idx="1">
                  <c:v>18.272425249169437</c:v>
                </c:pt>
                <c:pt idx="2">
                  <c:v>37.873754152823921</c:v>
                </c:pt>
                <c:pt idx="3">
                  <c:v>24.58471760797342</c:v>
                </c:pt>
                <c:pt idx="4">
                  <c:v>11.295681063122924</c:v>
                </c:pt>
                <c:pt idx="5">
                  <c:v>4.9833887043189371</c:v>
                </c:pt>
                <c:pt idx="6">
                  <c:v>0.99667774086378735</c:v>
                </c:pt>
                <c:pt idx="7">
                  <c:v>0.33222591362126247</c:v>
                </c:pt>
                <c:pt idx="8">
                  <c:v>0.66445182724252494</c:v>
                </c:pt>
                <c:pt idx="9">
                  <c:v>0.33222591362126247</c:v>
                </c:pt>
              </c:numCache>
            </c:numRef>
          </c:val>
          <c:extLst>
            <c:ext xmlns:c16="http://schemas.microsoft.com/office/drawing/2014/chart" uri="{C3380CC4-5D6E-409C-BE32-E72D297353CC}">
              <c16:uniqueId val="{00000002-FBEB-4466-B407-B894773DFE47}"/>
            </c:ext>
          </c:extLst>
        </c:ser>
        <c:dLbls>
          <c:showLegendKey val="0"/>
          <c:showVal val="0"/>
          <c:showCatName val="0"/>
          <c:showSerName val="0"/>
          <c:showPercent val="0"/>
          <c:showBubbleSize val="0"/>
        </c:dLbls>
        <c:gapWidth val="219"/>
        <c:overlap val="-27"/>
        <c:axId val="743822127"/>
        <c:axId val="743830863"/>
      </c:barChart>
      <c:catAx>
        <c:axId val="743822127"/>
        <c:scaling>
          <c:orientation val="minMax"/>
        </c:scaling>
        <c:delete val="0"/>
        <c:axPos val="b"/>
        <c:title>
          <c:tx>
            <c:rich>
              <a:bodyPr rot="0" spcFirstLastPara="1" vertOverflow="ellipsis" vert="horz" wrap="square" anchor="ctr" anchorCtr="1"/>
              <a:lstStyle/>
              <a:p>
                <a:pPr>
                  <a:defRPr sz="1600" b="1"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r>
                  <a:rPr lang="en-US" sz="1600" b="1">
                    <a:solidFill>
                      <a:sysClr val="windowText" lastClr="000000"/>
                    </a:solidFill>
                    <a:latin typeface="Palatino Linotype" panose="02040502050505030304" pitchFamily="18" charset="0"/>
                    <a:cs typeface="Times New Roman" panose="02020603050405020304" pitchFamily="18" charset="0"/>
                  </a:rPr>
                  <a:t>Efficiency level</a:t>
                </a:r>
              </a:p>
            </c:rich>
          </c:tx>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crossAx val="743830863"/>
        <c:crosses val="autoZero"/>
        <c:auto val="1"/>
        <c:lblAlgn val="ctr"/>
        <c:lblOffset val="100"/>
        <c:noMultiLvlLbl val="0"/>
      </c:catAx>
      <c:valAx>
        <c:axId val="74383086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8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r>
                  <a:rPr lang="en-US" sz="800">
                    <a:solidFill>
                      <a:sysClr val="windowText" lastClr="000000"/>
                    </a:solidFill>
                    <a:latin typeface="Palatino Linotype" panose="02040502050505030304" pitchFamily="18" charset="0"/>
                    <a:cs typeface="Times New Roman" panose="02020603050405020304" pitchFamily="18" charset="0"/>
                  </a:rPr>
                  <a:t>Percentage</a:t>
                </a:r>
              </a:p>
            </c:rich>
          </c:tx>
          <c:layout/>
          <c:overlay val="0"/>
          <c:spPr>
            <a:noFill/>
            <a:ln>
              <a:noFill/>
            </a:ln>
            <a:effectLst/>
          </c:spPr>
          <c:txPr>
            <a:bodyPr rot="-5400000" spcFirstLastPara="1" vertOverflow="ellipsis" vert="horz" wrap="square" anchor="ctr" anchorCtr="1"/>
            <a:lstStyle/>
            <a:p>
              <a:pPr>
                <a:defRPr sz="8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crossAx val="743822127"/>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Palatino Linotype" panose="02040502050505030304" pitchFamily="18" charset="0"/>
              <a:ea typeface="+mn-ea"/>
              <a:cs typeface="Times New Roman" panose="02020603050405020304" pitchFamily="18"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smtClean="0"/>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0A3C72B-2B08-44E3-913E-B97DA20D20B5}" type="datetimeFigureOut">
              <a:rPr lang="en-US" smtClean="0"/>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3855572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A3C72B-2B08-44E3-913E-B97DA20D20B5}" type="datetimeFigureOut">
              <a:rPr lang="en-US" smtClean="0"/>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1108784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A3C72B-2B08-44E3-913E-B97DA20D20B5}" type="datetimeFigureOut">
              <a:rPr lang="en-US" smtClean="0"/>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3138031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A3C72B-2B08-44E3-913E-B97DA20D20B5}" type="datetimeFigureOut">
              <a:rPr lang="en-US" smtClean="0"/>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211059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smtClean="0"/>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A3C72B-2B08-44E3-913E-B97DA20D20B5}" type="datetimeFigureOut">
              <a:rPr lang="en-US" smtClean="0"/>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2431226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0A3C72B-2B08-44E3-913E-B97DA20D20B5}" type="datetimeFigureOut">
              <a:rPr lang="en-US" smtClean="0"/>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1698833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A3C72B-2B08-44E3-913E-B97DA20D20B5}" type="datetimeFigureOut">
              <a:rPr lang="en-US" smtClean="0"/>
              <a:t>10/29/2016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856841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0A3C72B-2B08-44E3-913E-B97DA20D20B5}" type="datetimeFigureOut">
              <a:rPr lang="en-US" smtClean="0"/>
              <a:t>10/29/2016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2188028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3C72B-2B08-44E3-913E-B97DA20D20B5}" type="datetimeFigureOut">
              <a:rPr lang="en-US" smtClean="0"/>
              <a:t>10/29/2016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415751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smtClean="0"/>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smtClean="0"/>
              <a:t>Edit Master text styles</a:t>
            </a:r>
          </a:p>
        </p:txBody>
      </p:sp>
      <p:sp>
        <p:nvSpPr>
          <p:cNvPr id="5" name="Date Placeholder 4"/>
          <p:cNvSpPr>
            <a:spLocks noGrp="1"/>
          </p:cNvSpPr>
          <p:nvPr>
            <p:ph type="dt" sz="half" idx="10"/>
          </p:nvPr>
        </p:nvSpPr>
        <p:spPr/>
        <p:txBody>
          <a:bodyPr/>
          <a:lstStyle/>
          <a:p>
            <a:fld id="{50A3C72B-2B08-44E3-913E-B97DA20D20B5}" type="datetimeFigureOut">
              <a:rPr lang="en-US" smtClean="0"/>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1179332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smtClean="0"/>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smtClean="0"/>
              <a:t>Edit Master text styles</a:t>
            </a:r>
          </a:p>
        </p:txBody>
      </p:sp>
      <p:sp>
        <p:nvSpPr>
          <p:cNvPr id="5" name="Date Placeholder 4"/>
          <p:cNvSpPr>
            <a:spLocks noGrp="1"/>
          </p:cNvSpPr>
          <p:nvPr>
            <p:ph type="dt" sz="half" idx="10"/>
          </p:nvPr>
        </p:nvSpPr>
        <p:spPr/>
        <p:txBody>
          <a:bodyPr/>
          <a:lstStyle/>
          <a:p>
            <a:fld id="{50A3C72B-2B08-44E3-913E-B97DA20D20B5}" type="datetimeFigureOut">
              <a:rPr lang="en-US" smtClean="0"/>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4E4651-229F-4521-A906-C2A6BDA7CE07}" type="slidenum">
              <a:rPr lang="en-US" smtClean="0"/>
              <a:t>‹#›</a:t>
            </a:fld>
            <a:endParaRPr lang="en-US"/>
          </a:p>
        </p:txBody>
      </p:sp>
    </p:spTree>
    <p:extLst>
      <p:ext uri="{BB962C8B-B14F-4D97-AF65-F5344CB8AC3E}">
        <p14:creationId xmlns:p14="http://schemas.microsoft.com/office/powerpoint/2010/main" val="396919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50A3C72B-2B08-44E3-913E-B97DA20D20B5}" type="datetimeFigureOut">
              <a:rPr lang="en-US" smtClean="0"/>
              <a:t>10/29/2016</a:t>
            </a:fld>
            <a:endParaRPr 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094E4651-229F-4521-A906-C2A6BDA7CE07}" type="slidenum">
              <a:rPr lang="en-US" smtClean="0"/>
              <a:t>‹#›</a:t>
            </a:fld>
            <a:endParaRPr lang="en-US"/>
          </a:p>
        </p:txBody>
      </p:sp>
    </p:spTree>
    <p:extLst>
      <p:ext uri="{BB962C8B-B14F-4D97-AF65-F5344CB8AC3E}">
        <p14:creationId xmlns:p14="http://schemas.microsoft.com/office/powerpoint/2010/main" val="1012843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191169209"/>
              </p:ext>
            </p:extLst>
          </p:nvPr>
        </p:nvGraphicFramePr>
        <p:xfrm>
          <a:off x="0" y="1347544"/>
          <a:ext cx="9601200" cy="2413564"/>
        </p:xfrm>
        <a:graphic>
          <a:graphicData uri="http://schemas.openxmlformats.org/drawingml/2006/table">
            <a:tbl>
              <a:tblPr firstRow="1" firstCol="1" bandRow="1"/>
              <a:tblGrid>
                <a:gridCol w="2404140">
                  <a:extLst>
                    <a:ext uri="{9D8B030D-6E8A-4147-A177-3AD203B41FA5}">
                      <a16:colId xmlns:a16="http://schemas.microsoft.com/office/drawing/2014/main" val="2960823080"/>
                    </a:ext>
                  </a:extLst>
                </a:gridCol>
                <a:gridCol w="1200150">
                  <a:extLst>
                    <a:ext uri="{9D8B030D-6E8A-4147-A177-3AD203B41FA5}">
                      <a16:colId xmlns:a16="http://schemas.microsoft.com/office/drawing/2014/main" val="3963300748"/>
                    </a:ext>
                  </a:extLst>
                </a:gridCol>
                <a:gridCol w="1200150">
                  <a:extLst>
                    <a:ext uri="{9D8B030D-6E8A-4147-A177-3AD203B41FA5}">
                      <a16:colId xmlns:a16="http://schemas.microsoft.com/office/drawing/2014/main" val="1789073871"/>
                    </a:ext>
                  </a:extLst>
                </a:gridCol>
                <a:gridCol w="1202070">
                  <a:extLst>
                    <a:ext uri="{9D8B030D-6E8A-4147-A177-3AD203B41FA5}">
                      <a16:colId xmlns:a16="http://schemas.microsoft.com/office/drawing/2014/main" val="524268463"/>
                    </a:ext>
                  </a:extLst>
                </a:gridCol>
                <a:gridCol w="1202070">
                  <a:extLst>
                    <a:ext uri="{9D8B030D-6E8A-4147-A177-3AD203B41FA5}">
                      <a16:colId xmlns:a16="http://schemas.microsoft.com/office/drawing/2014/main" val="912924405"/>
                    </a:ext>
                  </a:extLst>
                </a:gridCol>
                <a:gridCol w="1200150">
                  <a:extLst>
                    <a:ext uri="{9D8B030D-6E8A-4147-A177-3AD203B41FA5}">
                      <a16:colId xmlns:a16="http://schemas.microsoft.com/office/drawing/2014/main" val="165807776"/>
                    </a:ext>
                  </a:extLst>
                </a:gridCol>
                <a:gridCol w="1192470">
                  <a:extLst>
                    <a:ext uri="{9D8B030D-6E8A-4147-A177-3AD203B41FA5}">
                      <a16:colId xmlns:a16="http://schemas.microsoft.com/office/drawing/2014/main" val="1879246998"/>
                    </a:ext>
                  </a:extLst>
                </a:gridCol>
              </a:tblGrid>
              <a:tr h="244950">
                <a:tc rowSpan="2">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Variables</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2013</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2014</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2015</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339426139"/>
                  </a:ext>
                </a:extLst>
              </a:tr>
              <a:tr h="244950">
                <a:tc vMerge="1">
                  <a:txBody>
                    <a:bodyPr/>
                    <a:lstStyle/>
                    <a:p>
                      <a:endParaRPr lang="en-US"/>
                    </a:p>
                  </a:txBody>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1668620"/>
                  </a:ext>
                </a:extLst>
              </a:tr>
              <a:tr h="240458">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Output</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17838154"/>
                  </a:ext>
                </a:extLst>
              </a:tr>
              <a:tr h="240458">
                <a:tc>
                  <a:txBody>
                    <a:bodyPr/>
                    <a:lstStyle/>
                    <a:p>
                      <a:pPr algn="ctr">
                        <a:lnSpc>
                          <a:spcPts val="1500"/>
                        </a:lnSpc>
                        <a:spcAft>
                          <a:spcPts val="0"/>
                        </a:spcAft>
                      </a:pP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Rice quantity </a:t>
                      </a:r>
                      <a:r>
                        <a:rPr lang="en-US" sz="1600" i="1" kern="100" baseline="300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a:t>
                      </a: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(kg)</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16,651.16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1,244.43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18,065.78</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1,422.06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15,569.77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1,235.43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9660941"/>
                  </a:ext>
                </a:extLst>
              </a:tr>
              <a:tr h="240458">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Inputs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94121309"/>
                  </a:ext>
                </a:extLst>
              </a:tr>
              <a:tr h="240458">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Land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a:t>
                      </a: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6.99</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0.53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7.07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0.53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7.05</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0.52</a:t>
                      </a:r>
                    </a:p>
                  </a:txBody>
                  <a:tcPr marL="68580" marR="68580" marT="0" marB="0" anchor="ctr">
                    <a:lnL>
                      <a:noFill/>
                    </a:lnL>
                    <a:lnR>
                      <a:noFill/>
                    </a:lnR>
                    <a:lnT>
                      <a:noFill/>
                    </a:lnT>
                    <a:lnB>
                      <a:noFill/>
                    </a:lnB>
                  </a:tcPr>
                </a:tc>
                <a:extLst>
                  <a:ext uri="{0D108BD9-81ED-4DB2-BD59-A6C34878D82A}">
                    <a16:rowId xmlns:a16="http://schemas.microsoft.com/office/drawing/2014/main" val="4238056603"/>
                  </a:ext>
                </a:extLst>
              </a:tr>
              <a:tr h="240458">
                <a:tc>
                  <a:txBody>
                    <a:bodyPr/>
                    <a:lstStyle/>
                    <a:p>
                      <a:pPr algn="ctr">
                        <a:lnSpc>
                          <a:spcPts val="1500"/>
                        </a:lnSpc>
                        <a:spcAft>
                          <a:spcPts val="0"/>
                        </a:spcAft>
                      </a:pP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Labor </a:t>
                      </a:r>
                      <a:r>
                        <a:rPr lang="en-US" sz="1600" i="1" kern="100" baseline="300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a:t>
                      </a: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(days)</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108.27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110.45</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5.66</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106.69</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5.32</a:t>
                      </a:r>
                    </a:p>
                  </a:txBody>
                  <a:tcPr marL="68580" marR="68580" marT="0" marB="0" anchor="ctr">
                    <a:lnL>
                      <a:noFill/>
                    </a:lnL>
                    <a:lnR>
                      <a:noFill/>
                    </a:lnR>
                    <a:lnT>
                      <a:noFill/>
                    </a:lnT>
                    <a:lnB>
                      <a:noFill/>
                    </a:lnB>
                  </a:tcPr>
                </a:tc>
                <a:extLst>
                  <a:ext uri="{0D108BD9-81ED-4DB2-BD59-A6C34878D82A}">
                    <a16:rowId xmlns:a16="http://schemas.microsoft.com/office/drawing/2014/main" val="2383367295"/>
                  </a:ext>
                </a:extLst>
              </a:tr>
              <a:tr h="240458">
                <a:tc>
                  <a:txBody>
                    <a:bodyPr/>
                    <a:lstStyle/>
                    <a:p>
                      <a:pPr algn="ctr">
                        <a:lnSpc>
                          <a:spcPts val="1500"/>
                        </a:lnSpc>
                        <a:spcAft>
                          <a:spcPts val="0"/>
                        </a:spcAft>
                      </a:pP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Fertilizer </a:t>
                      </a:r>
                      <a:r>
                        <a:rPr lang="en-US" sz="1600" i="1" kern="100" baseline="300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a:t>
                      </a: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(kg)</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771.73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792.09</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55.98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790.72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55.87</a:t>
                      </a:r>
                    </a:p>
                  </a:txBody>
                  <a:tcPr marL="68580" marR="68580" marT="0" marB="0" anchor="ctr">
                    <a:lnL>
                      <a:noFill/>
                    </a:lnL>
                    <a:lnR>
                      <a:noFill/>
                    </a:lnR>
                    <a:lnT>
                      <a:noFill/>
                    </a:lnT>
                    <a:lnB>
                      <a:noFill/>
                    </a:lnB>
                  </a:tcPr>
                </a:tc>
                <a:extLst>
                  <a:ext uri="{0D108BD9-81ED-4DB2-BD59-A6C34878D82A}">
                    <a16:rowId xmlns:a16="http://schemas.microsoft.com/office/drawing/2014/main" val="675813680"/>
                  </a:ext>
                </a:extLst>
              </a:tr>
              <a:tr h="240458">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Pesticide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a:t>
                      </a: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(kg)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70.84</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6.64</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72.03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6.75</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71.95</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6.70</a:t>
                      </a:r>
                    </a:p>
                  </a:txBody>
                  <a:tcPr marL="68580" marR="68580" marT="0" marB="0" anchor="ctr">
                    <a:lnL>
                      <a:noFill/>
                    </a:lnL>
                    <a:lnR>
                      <a:noFill/>
                    </a:lnR>
                    <a:lnT>
                      <a:noFill/>
                    </a:lnT>
                    <a:lnB>
                      <a:noFill/>
                    </a:lnB>
                  </a:tcPr>
                </a:tc>
                <a:extLst>
                  <a:ext uri="{0D108BD9-81ED-4DB2-BD59-A6C34878D82A}">
                    <a16:rowId xmlns:a16="http://schemas.microsoft.com/office/drawing/2014/main" val="2885794513"/>
                  </a:ext>
                </a:extLst>
              </a:tr>
              <a:tr h="240458">
                <a:tc>
                  <a:txBody>
                    <a:bodyPr/>
                    <a:lstStyle/>
                    <a:p>
                      <a:pPr algn="ctr">
                        <a:lnSpc>
                          <a:spcPts val="1500"/>
                        </a:lnSpc>
                        <a:spcAft>
                          <a:spcPts val="0"/>
                        </a:spcAft>
                      </a:pP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Other capital </a:t>
                      </a:r>
                      <a:r>
                        <a:rPr lang="en-US" sz="1600" i="1" kern="100" baseline="300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a:t>
                      </a: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(USD)</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857.18</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59.49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879.05</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59.31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823.37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55.72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5863543"/>
                  </a:ext>
                </a:extLst>
              </a:tr>
            </a:tbl>
          </a:graphicData>
        </a:graphic>
      </p:graphicFrame>
      <p:sp>
        <p:nvSpPr>
          <p:cNvPr id="9" name="Rectangle 1"/>
          <p:cNvSpPr>
            <a:spLocks noChangeArrowheads="1"/>
          </p:cNvSpPr>
          <p:nvPr/>
        </p:nvSpPr>
        <p:spPr bwMode="auto">
          <a:xfrm>
            <a:off x="143042" y="664028"/>
            <a:ext cx="932581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1.</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Output and input summary statistics for households’ rice production in </a:t>
            </a:r>
            <a:r>
              <a:rPr kumimoji="0" lang="en-US" altLang="en-US" sz="1600" b="0" i="0" u="none" strike="noStrike" cap="none" normalizeH="0" baseline="0" dirty="0" err="1"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province of Cambodia, 2013-2015</a:t>
            </a:r>
            <a:endParaRPr kumimoji="0" lang="en-US" altLang="en-US" sz="1400" b="0" i="0" u="none" strike="noStrike" cap="none" normalizeH="0" baseline="0" dirty="0" smtClean="0" bmk="OLE_LINK7">
              <a:ln>
                <a:noFill/>
              </a:ln>
              <a:solidFill>
                <a:schemeClr val="tx1"/>
              </a:solidFill>
              <a:effectLst/>
            </a:endParaRPr>
          </a:p>
        </p:txBody>
      </p:sp>
      <p:sp>
        <p:nvSpPr>
          <p:cNvPr id="10" name="Rectangle 1"/>
          <p:cNvSpPr>
            <a:spLocks noChangeArrowheads="1"/>
          </p:cNvSpPr>
          <p:nvPr/>
        </p:nvSpPr>
        <p:spPr bwMode="auto">
          <a:xfrm>
            <a:off x="239297" y="3956045"/>
            <a:ext cx="9229559"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Calculated by Ms. Office Excel 2016, “S.E” = Standard Error, </a:t>
            </a:r>
            <a:r>
              <a:rPr kumimoji="0" lang="en-US" altLang="en-US" sz="1600" b="0" i="0" u="none" strike="noStrike" cap="none" normalizeH="0" baseline="3000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Rice output quantity</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measured as the total quantity of un-milled rice produced by individual households within the year or the sum of rice output produced in both wet season and dry season by households, unit in kilograms (kg).    </a:t>
            </a:r>
            <a:r>
              <a:rPr kumimoji="0" lang="en-US" altLang="en-US" sz="1600" b="0" i="0" u="none" strike="noStrike" cap="none" normalizeH="0" baseline="3000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Land</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was the total area (both in wet season and dry season) of rice actually harvested within the year, unit in hectares (ha). </a:t>
            </a:r>
            <a:r>
              <a:rPr kumimoji="0" lang="en-US" altLang="en-US" sz="1600" b="0" i="0" u="none" strike="noStrike" cap="none" normalizeH="0" baseline="3000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Labor</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measured as total annual working days of adult family members (18-65 years old) on the rice field(s) included both male(s) and female(s), unit in days per person per year. </a:t>
            </a:r>
            <a:r>
              <a:rPr kumimoji="0" lang="en-US" altLang="en-US" sz="1600" b="0" i="0" u="none" strike="noStrike" cap="none" normalizeH="0" baseline="3000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Fertilizer</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measured as total quantity of chemical and organic fertilizers using by households in rice production annually (in kg). </a:t>
            </a:r>
            <a:r>
              <a:rPr kumimoji="0" lang="en-US" altLang="en-US" sz="1600" b="0" i="0" u="none" strike="noStrike" cap="none" normalizeH="0" baseline="3000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Pesticide</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measured as total quantity of poisons for insects and grass (both chemical and organic) using by households, in kg. </a:t>
            </a:r>
            <a:r>
              <a:rPr kumimoji="0" lang="en-US" altLang="en-US" sz="1600" b="0" i="0" u="none" strike="noStrike" cap="none" normalizeH="0" baseline="3000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Other capital</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refer to other capital investment in household’s rice production, included investments on agricultural machineries, seeds, and other rental expenses within the year, measured as sum of depreciation of agricultural machineries (i.e. tractors, walking tractors or </a:t>
            </a:r>
            <a:r>
              <a:rPr kumimoji="0" lang="en-US" altLang="en-US" sz="1600" b="0" i="1" u="none" strike="noStrike" cap="none" normalizeH="0" baseline="0" dirty="0" err="1"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koryons</a:t>
            </a:r>
            <a:r>
              <a:rPr kumimoji="0" lang="en-US" altLang="en-US" sz="1600" b="0" i="0" u="none" strike="noStrike" cap="none" normalizeH="0" baseline="0" dirty="0" smtClean="0" bmk="OLE_LINK7">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pumping machines, pesticide prayers) owned by households, altogether with total expenses on seeds purchasing and other rentals such as wage paid for labors or equipment rentals during various stages of rice production (like plowing, seeding, transplanting, irrigating, harvesting, threshing, as well as transporting), unit in the US dollar (USD).</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4219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069327912"/>
              </p:ext>
            </p:extLst>
          </p:nvPr>
        </p:nvGraphicFramePr>
        <p:xfrm>
          <a:off x="0" y="1373195"/>
          <a:ext cx="9601201" cy="7457984"/>
        </p:xfrm>
        <a:graphic>
          <a:graphicData uri="http://schemas.openxmlformats.org/drawingml/2006/table">
            <a:tbl>
              <a:tblPr firstRow="1" firstCol="1" bandRow="1"/>
              <a:tblGrid>
                <a:gridCol w="1827674">
                  <a:extLst>
                    <a:ext uri="{9D8B030D-6E8A-4147-A177-3AD203B41FA5}">
                      <a16:colId xmlns:a16="http://schemas.microsoft.com/office/drawing/2014/main" val="2741391507"/>
                    </a:ext>
                  </a:extLst>
                </a:gridCol>
                <a:gridCol w="908180">
                  <a:extLst>
                    <a:ext uri="{9D8B030D-6E8A-4147-A177-3AD203B41FA5}">
                      <a16:colId xmlns:a16="http://schemas.microsoft.com/office/drawing/2014/main" val="3195141042"/>
                    </a:ext>
                  </a:extLst>
                </a:gridCol>
                <a:gridCol w="982233">
                  <a:extLst>
                    <a:ext uri="{9D8B030D-6E8A-4147-A177-3AD203B41FA5}">
                      <a16:colId xmlns:a16="http://schemas.microsoft.com/office/drawing/2014/main" val="1400020402"/>
                    </a:ext>
                  </a:extLst>
                </a:gridCol>
                <a:gridCol w="982233">
                  <a:extLst>
                    <a:ext uri="{9D8B030D-6E8A-4147-A177-3AD203B41FA5}">
                      <a16:colId xmlns:a16="http://schemas.microsoft.com/office/drawing/2014/main" val="965276877"/>
                    </a:ext>
                  </a:extLst>
                </a:gridCol>
                <a:gridCol w="983262">
                  <a:extLst>
                    <a:ext uri="{9D8B030D-6E8A-4147-A177-3AD203B41FA5}">
                      <a16:colId xmlns:a16="http://schemas.microsoft.com/office/drawing/2014/main" val="3446894998"/>
                    </a:ext>
                  </a:extLst>
                </a:gridCol>
                <a:gridCol w="983262">
                  <a:extLst>
                    <a:ext uri="{9D8B030D-6E8A-4147-A177-3AD203B41FA5}">
                      <a16:colId xmlns:a16="http://schemas.microsoft.com/office/drawing/2014/main" val="631773021"/>
                    </a:ext>
                  </a:extLst>
                </a:gridCol>
                <a:gridCol w="978119">
                  <a:extLst>
                    <a:ext uri="{9D8B030D-6E8A-4147-A177-3AD203B41FA5}">
                      <a16:colId xmlns:a16="http://schemas.microsoft.com/office/drawing/2014/main" val="91985516"/>
                    </a:ext>
                  </a:extLst>
                </a:gridCol>
                <a:gridCol w="978119">
                  <a:extLst>
                    <a:ext uri="{9D8B030D-6E8A-4147-A177-3AD203B41FA5}">
                      <a16:colId xmlns:a16="http://schemas.microsoft.com/office/drawing/2014/main" val="3807218953"/>
                    </a:ext>
                  </a:extLst>
                </a:gridCol>
                <a:gridCol w="978119">
                  <a:extLst>
                    <a:ext uri="{9D8B030D-6E8A-4147-A177-3AD203B41FA5}">
                      <a16:colId xmlns:a16="http://schemas.microsoft.com/office/drawing/2014/main" val="3487829454"/>
                    </a:ext>
                  </a:extLst>
                </a:gridCol>
              </a:tblGrid>
              <a:tr h="466124">
                <a:tc row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District</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2013</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2014</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TEC (%)</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094525959"/>
                  </a:ext>
                </a:extLst>
              </a:tr>
              <a:tr h="466124">
                <a:tc vMerge="1">
                  <a:txBody>
                    <a:bodyPr/>
                    <a:lstStyle/>
                    <a:p>
                      <a:endParaRPr lang="en-US"/>
                    </a:p>
                  </a:txBody>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13-14</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13-15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961542"/>
                  </a:ext>
                </a:extLst>
              </a:tr>
              <a:tr h="466124">
                <a:tc>
                  <a:txBody>
                    <a:bodyPr/>
                    <a:lstStyle/>
                    <a:p>
                      <a:pPr algn="ctr">
                        <a:lnSpc>
                          <a:spcPts val="1500"/>
                        </a:lnSpc>
                        <a:spcAft>
                          <a:spcPts val="0"/>
                        </a:spcAft>
                      </a:pPr>
                      <a:r>
                        <a:rPr lang="en-US" sz="1600" b="1"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Moung Russei</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0.3267</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0.3364</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0.2396</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2.98</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-26.66</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22044754"/>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Moung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0.3056</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0.3086</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0.2054</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0.98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-32.79</a:t>
                      </a:r>
                    </a:p>
                  </a:txBody>
                  <a:tcPr marL="68580" marR="68580" marT="0" marB="0" anchor="ctr">
                    <a:lnL>
                      <a:noFill/>
                    </a:lnL>
                    <a:lnR>
                      <a:noFill/>
                    </a:lnR>
                    <a:lnT>
                      <a:noFill/>
                    </a:lnT>
                    <a:lnB>
                      <a:noFill/>
                    </a:lnB>
                  </a:tcPr>
                </a:tc>
                <a:extLst>
                  <a:ext uri="{0D108BD9-81ED-4DB2-BD59-A6C34878D82A}">
                    <a16:rowId xmlns:a16="http://schemas.microsoft.com/office/drawing/2014/main" val="1999249262"/>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Prey Svay</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0.3503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0.3614</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0.2673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3.17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-23.70</a:t>
                      </a:r>
                    </a:p>
                  </a:txBody>
                  <a:tcPr marL="68580" marR="68580" marT="0" marB="0" anchor="ctr">
                    <a:lnL>
                      <a:noFill/>
                    </a:lnL>
                    <a:lnR>
                      <a:noFill/>
                    </a:lnR>
                    <a:lnT>
                      <a:noFill/>
                    </a:lnT>
                    <a:lnB>
                      <a:noFill/>
                    </a:lnB>
                  </a:tcPr>
                </a:tc>
                <a:extLst>
                  <a:ext uri="{0D108BD9-81ED-4DB2-BD59-A6C34878D82A}">
                    <a16:rowId xmlns:a16="http://schemas.microsoft.com/office/drawing/2014/main" val="3657535125"/>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Ruessei Krang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0.3287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0.3238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0.2502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-1.49</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-23.89</a:t>
                      </a:r>
                    </a:p>
                  </a:txBody>
                  <a:tcPr marL="68580" marR="68580" marT="0" marB="0" anchor="ctr">
                    <a:lnL>
                      <a:noFill/>
                    </a:lnL>
                    <a:lnR>
                      <a:noFill/>
                    </a:lnR>
                    <a:lnT>
                      <a:noFill/>
                    </a:lnT>
                    <a:lnB>
                      <a:noFill/>
                    </a:lnB>
                  </a:tcPr>
                </a:tc>
                <a:extLst>
                  <a:ext uri="{0D108BD9-81ED-4DB2-BD59-A6C34878D82A}">
                    <a16:rowId xmlns:a16="http://schemas.microsoft.com/office/drawing/2014/main" val="729219921"/>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Kakaoh</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0.3220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0.3517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0.2354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9.21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-26.89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4849955"/>
                  </a:ext>
                </a:extLst>
              </a:tr>
              <a:tr h="466124">
                <a:tc>
                  <a:txBody>
                    <a:bodyPr/>
                    <a:lstStyle/>
                    <a:p>
                      <a:pPr algn="ctr">
                        <a:lnSpc>
                          <a:spcPts val="1500"/>
                        </a:lnSpc>
                        <a:spcAft>
                          <a:spcPts val="0"/>
                        </a:spcAft>
                      </a:pPr>
                      <a:r>
                        <a:rPr lang="en-US" sz="1600" b="1"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Thmar Koul</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0.3550</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0.3415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0.2971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-3.80</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-16.31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00423647"/>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Anlong Run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0.3273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0.3296</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0.2808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0.72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-14.20</a:t>
                      </a:r>
                    </a:p>
                  </a:txBody>
                  <a:tcPr marL="68580" marR="68580" marT="0" marB="0" anchor="ctr">
                    <a:lnL>
                      <a:noFill/>
                    </a:lnL>
                    <a:lnR>
                      <a:noFill/>
                    </a:lnR>
                    <a:lnT>
                      <a:noFill/>
                    </a:lnT>
                    <a:lnB>
                      <a:noFill/>
                    </a:lnB>
                  </a:tcPr>
                </a:tc>
                <a:extLst>
                  <a:ext uri="{0D108BD9-81ED-4DB2-BD59-A6C34878D82A}">
                    <a16:rowId xmlns:a16="http://schemas.microsoft.com/office/drawing/2014/main" val="2714177607"/>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 Meun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0.3528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0.3291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0.2857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-6.70</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-19.01</a:t>
                      </a:r>
                    </a:p>
                  </a:txBody>
                  <a:tcPr marL="68580" marR="68580" marT="0" marB="0" anchor="ctr">
                    <a:lnL>
                      <a:noFill/>
                    </a:lnL>
                    <a:lnR>
                      <a:noFill/>
                    </a:lnR>
                    <a:lnT>
                      <a:noFill/>
                    </a:lnT>
                    <a:lnB>
                      <a:noFill/>
                    </a:lnB>
                  </a:tcPr>
                </a:tc>
                <a:extLst>
                  <a:ext uri="{0D108BD9-81ED-4DB2-BD59-A6C34878D82A}">
                    <a16:rowId xmlns:a16="http://schemas.microsoft.com/office/drawing/2014/main" val="2569493200"/>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Boeng Pring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0.3840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0.3651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0.3239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-4.94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-15.66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6805437"/>
                  </a:ext>
                </a:extLst>
              </a:tr>
              <a:tr h="466124">
                <a:tc>
                  <a:txBody>
                    <a:bodyPr/>
                    <a:lstStyle/>
                    <a:p>
                      <a:pPr algn="ctr">
                        <a:lnSpc>
                          <a:spcPts val="1500"/>
                        </a:lnSpc>
                        <a:spcAft>
                          <a:spcPts val="0"/>
                        </a:spcAft>
                      </a:pPr>
                      <a:r>
                        <a:rPr lang="en-US" sz="1600" b="1"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Sangkhae</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0.3827</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0.3865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0.3890</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1.00</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39302961"/>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 Pon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0.3370</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0.3407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0.3338</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1.10</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-0.94</a:t>
                      </a:r>
                    </a:p>
                  </a:txBody>
                  <a:tcPr marL="68580" marR="68580" marT="0" marB="0" anchor="ctr">
                    <a:lnL>
                      <a:noFill/>
                    </a:lnL>
                    <a:lnR>
                      <a:noFill/>
                    </a:lnR>
                    <a:lnT>
                      <a:noFill/>
                    </a:lnT>
                    <a:lnB>
                      <a:noFill/>
                    </a:lnB>
                  </a:tcPr>
                </a:tc>
                <a:extLst>
                  <a:ext uri="{0D108BD9-81ED-4DB2-BD59-A6C34878D82A}">
                    <a16:rowId xmlns:a16="http://schemas.microsoft.com/office/drawing/2014/main" val="2387217031"/>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Kampong Preah</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0.3067</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0.3205</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0.3359</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4.51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9.53</a:t>
                      </a:r>
                    </a:p>
                  </a:txBody>
                  <a:tcPr marL="68580" marR="68580" marT="0" marB="0" anchor="ctr">
                    <a:lnL>
                      <a:noFill/>
                    </a:lnL>
                    <a:lnR>
                      <a:noFill/>
                    </a:lnR>
                    <a:lnT>
                      <a:noFill/>
                    </a:lnT>
                    <a:lnB>
                      <a:noFill/>
                    </a:lnB>
                  </a:tcPr>
                </a:tc>
                <a:extLst>
                  <a:ext uri="{0D108BD9-81ED-4DB2-BD59-A6C34878D82A}">
                    <a16:rowId xmlns:a16="http://schemas.microsoft.com/office/drawing/2014/main" val="1793698065"/>
                  </a:ext>
                </a:extLst>
              </a:tr>
              <a:tr h="46612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Reang Kesei</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0.5044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0.4983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0.4973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1303423"/>
                  </a:ext>
                </a:extLst>
              </a:tr>
              <a:tr h="466124">
                <a:tc>
                  <a:txBody>
                    <a:bodyPr/>
                    <a:lstStyle/>
                    <a:p>
                      <a:pPr algn="ctr">
                        <a:lnSpc>
                          <a:spcPts val="1500"/>
                        </a:lnSpc>
                        <a:spcAft>
                          <a:spcPts val="0"/>
                        </a:spcAft>
                      </a:pPr>
                      <a:r>
                        <a:rPr lang="en-US" sz="1600" b="1"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All households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0.3520</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0.3529</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0.3016</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0.27</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-14.30</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3465755"/>
                  </a:ext>
                </a:extLst>
              </a:tr>
            </a:tbl>
          </a:graphicData>
        </a:graphic>
      </p:graphicFrame>
      <p:sp>
        <p:nvSpPr>
          <p:cNvPr id="6" name="Rectangle 1"/>
          <p:cNvSpPr>
            <a:spLocks noChangeArrowheads="1"/>
          </p:cNvSpPr>
          <p:nvPr/>
        </p:nvSpPr>
        <p:spPr bwMode="auto">
          <a:xfrm>
            <a:off x="264695" y="707821"/>
            <a:ext cx="914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3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8.</a:t>
            </a:r>
            <a:r>
              <a:rPr kumimoji="0" lang="en-US" altLang="en-US" sz="1600" b="0" i="0" u="none" strike="noStrike" cap="none" normalizeH="0" baseline="0" dirty="0" smtClean="0" bmk="OLE_LINK3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Technical efficiency (TE) and technical efficiency change (TEC) of household’s rice production in </a:t>
            </a:r>
            <a:r>
              <a:rPr kumimoji="0" lang="en-US" altLang="en-US" sz="1600" b="0" i="0" u="none" strike="noStrike" cap="none" normalizeH="0" baseline="0" dirty="0" err="1" smtClean="0" bmk="OLE_LINK3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OLE_LINK3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province of Cambodia, from 2013 to 2015</a:t>
            </a:r>
            <a:endParaRPr kumimoji="0" lang="en-US" altLang="en-US" sz="1600" b="0" i="0" u="none" strike="noStrike" cap="none" normalizeH="0" baseline="0" dirty="0" smtClean="0" bmk="OLE_LINK33">
              <a:ln>
                <a:noFill/>
              </a:ln>
              <a:solidFill>
                <a:schemeClr val="tx1"/>
              </a:solidFill>
              <a:effectLst/>
            </a:endParaRPr>
          </a:p>
        </p:txBody>
      </p:sp>
      <p:sp>
        <p:nvSpPr>
          <p:cNvPr id="7" name="Rectangle 1"/>
          <p:cNvSpPr>
            <a:spLocks noChangeArrowheads="1"/>
          </p:cNvSpPr>
          <p:nvPr/>
        </p:nvSpPr>
        <p:spPr bwMode="auto">
          <a:xfrm>
            <a:off x="248654" y="9041705"/>
            <a:ext cx="914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3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Estimated by FRONTIER 4.1. “S.E.” = Standard Error; “TEC” = Technical Efficiency Change; “13-14” = TEC between 2013 and 2014; “2013-2015” = TEC between 2013 and 2015</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60353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0" y="0"/>
            <a:ext cx="960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Chart 5"/>
          <p:cNvGraphicFramePr/>
          <p:nvPr>
            <p:extLst>
              <p:ext uri="{D42A27DB-BD31-4B8C-83A1-F6EECF244321}">
                <p14:modId xmlns:p14="http://schemas.microsoft.com/office/powerpoint/2010/main" val="1605247423"/>
              </p:ext>
            </p:extLst>
          </p:nvPr>
        </p:nvGraphicFramePr>
        <p:xfrm>
          <a:off x="220639" y="914400"/>
          <a:ext cx="91440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3"/>
          <p:cNvSpPr>
            <a:spLocks noChangeArrowheads="1"/>
          </p:cNvSpPr>
          <p:nvPr/>
        </p:nvSpPr>
        <p:spPr bwMode="auto">
          <a:xfrm>
            <a:off x="236563" y="5751096"/>
            <a:ext cx="91280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3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F</a:t>
            </a:r>
            <a:r>
              <a:rPr kumimoji="0" lang="en-US" altLang="en-US" sz="1600" b="1" i="0" u="none" strike="noStrike" cap="none" normalizeH="0" baseline="0" dirty="0" smtClean="0" bmk="">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igure </a:t>
            </a:r>
            <a:r>
              <a:rPr kumimoji="0" lang="en-US" altLang="en-US" sz="1600" b="1" i="0" u="none" strike="noStrike" cap="none" normalizeH="0" baseline="0" dirty="0" smtClean="0" bmk="OLE_LINK3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3.</a:t>
            </a:r>
            <a:r>
              <a:rPr kumimoji="0" lang="en-US" altLang="en-US" sz="1600" b="0" i="0" u="none" strike="noStrike" cap="none" normalizeH="0" baseline="0" dirty="0" smtClean="0" bmk="OLE_LINK3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Technical efficiency distribution of household’s rice production in </a:t>
            </a:r>
            <a:r>
              <a:rPr kumimoji="0" lang="en-US" altLang="en-US" sz="1600" b="0" i="0" u="none" strike="noStrike" cap="none" normalizeH="0" baseline="0" dirty="0" err="1" smtClean="0" bmk="OLE_LINK3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Battambang</a:t>
            </a:r>
            <a:r>
              <a:rPr kumimoji="0" lang="en-US" altLang="en-US" sz="1600" b="0" i="0" u="none" strike="noStrike" cap="none" normalizeH="0" baseline="0" dirty="0" smtClean="0" bmk="OLE_LINK3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2013-2015</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22455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618165333"/>
              </p:ext>
            </p:extLst>
          </p:nvPr>
        </p:nvGraphicFramePr>
        <p:xfrm>
          <a:off x="0" y="1467435"/>
          <a:ext cx="9601200" cy="5794376"/>
        </p:xfrm>
        <a:graphic>
          <a:graphicData uri="http://schemas.openxmlformats.org/drawingml/2006/table">
            <a:tbl>
              <a:tblPr firstRow="1" firstCol="1" bandRow="1"/>
              <a:tblGrid>
                <a:gridCol w="3810519">
                  <a:extLst>
                    <a:ext uri="{9D8B030D-6E8A-4147-A177-3AD203B41FA5}">
                      <a16:colId xmlns:a16="http://schemas.microsoft.com/office/drawing/2014/main" val="2382216702"/>
                    </a:ext>
                  </a:extLst>
                </a:gridCol>
                <a:gridCol w="1930227">
                  <a:extLst>
                    <a:ext uri="{9D8B030D-6E8A-4147-A177-3AD203B41FA5}">
                      <a16:colId xmlns:a16="http://schemas.microsoft.com/office/drawing/2014/main" val="415470182"/>
                    </a:ext>
                  </a:extLst>
                </a:gridCol>
                <a:gridCol w="1930227">
                  <a:extLst>
                    <a:ext uri="{9D8B030D-6E8A-4147-A177-3AD203B41FA5}">
                      <a16:colId xmlns:a16="http://schemas.microsoft.com/office/drawing/2014/main" val="484225089"/>
                    </a:ext>
                  </a:extLst>
                </a:gridCol>
                <a:gridCol w="1930227">
                  <a:extLst>
                    <a:ext uri="{9D8B030D-6E8A-4147-A177-3AD203B41FA5}">
                      <a16:colId xmlns:a16="http://schemas.microsoft.com/office/drawing/2014/main" val="1928778851"/>
                    </a:ext>
                  </a:extLst>
                </a:gridCol>
              </a:tblGrid>
              <a:tr h="413884">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Variables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Coefficient</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Standard Error</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t-ratio</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9911973"/>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Constant</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1.3048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0.2213</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5.8954</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579340998"/>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age (years old)</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0.0007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0.0010</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0.6266</a:t>
                      </a:r>
                    </a:p>
                  </a:txBody>
                  <a:tcPr marL="68580" marR="68580" marT="0" marB="0">
                    <a:lnL>
                      <a:noFill/>
                    </a:lnL>
                    <a:lnR>
                      <a:noFill/>
                    </a:lnR>
                    <a:lnT>
                      <a:noFill/>
                    </a:lnT>
                    <a:lnB>
                      <a:noFill/>
                    </a:lnB>
                  </a:tcPr>
                </a:tc>
                <a:extLst>
                  <a:ext uri="{0D108BD9-81ED-4DB2-BD59-A6C34878D82A}">
                    <a16:rowId xmlns:a16="http://schemas.microsoft.com/office/drawing/2014/main" val="2813974712"/>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Sex (0:male/1:female)</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-0.0657 **</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0.0327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-2.0097</a:t>
                      </a:r>
                    </a:p>
                  </a:txBody>
                  <a:tcPr marL="68580" marR="68580" marT="0" marB="0">
                    <a:lnL>
                      <a:noFill/>
                    </a:lnL>
                    <a:lnR>
                      <a:noFill/>
                    </a:lnR>
                    <a:lnT>
                      <a:noFill/>
                    </a:lnT>
                    <a:lnB>
                      <a:noFill/>
                    </a:lnB>
                  </a:tcPr>
                </a:tc>
                <a:extLst>
                  <a:ext uri="{0D108BD9-81ED-4DB2-BD59-A6C34878D82A}">
                    <a16:rowId xmlns:a16="http://schemas.microsoft.com/office/drawing/2014/main" val="2774038320"/>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education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0.0295 *</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0.0159</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1.8614</a:t>
                      </a:r>
                    </a:p>
                  </a:txBody>
                  <a:tcPr marL="68580" marR="68580" marT="0" marB="0">
                    <a:lnL>
                      <a:noFill/>
                    </a:lnL>
                    <a:lnR>
                      <a:noFill/>
                    </a:lnR>
                    <a:lnT>
                      <a:noFill/>
                    </a:lnT>
                    <a:lnB>
                      <a:noFill/>
                    </a:lnB>
                  </a:tcPr>
                </a:tc>
                <a:extLst>
                  <a:ext uri="{0D108BD9-81ED-4DB2-BD59-A6C34878D82A}">
                    <a16:rowId xmlns:a16="http://schemas.microsoft.com/office/drawing/2014/main" val="1869979831"/>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Family size (total family members)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0.0123 *</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0.0070</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1.7672</a:t>
                      </a:r>
                    </a:p>
                  </a:txBody>
                  <a:tcPr marL="68580" marR="68580" marT="0" marB="0">
                    <a:lnL>
                      <a:noFill/>
                    </a:lnL>
                    <a:lnR>
                      <a:noFill/>
                    </a:lnR>
                    <a:lnT>
                      <a:noFill/>
                    </a:lnT>
                    <a:lnB>
                      <a:noFill/>
                    </a:lnB>
                  </a:tcPr>
                </a:tc>
                <a:extLst>
                  <a:ext uri="{0D108BD9-81ED-4DB2-BD59-A6C34878D82A}">
                    <a16:rowId xmlns:a16="http://schemas.microsoft.com/office/drawing/2014/main" val="1589538778"/>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Female labor (total females 18-65yr)</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0.0161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0.0139</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1.1639</a:t>
                      </a:r>
                    </a:p>
                  </a:txBody>
                  <a:tcPr marL="68580" marR="68580" marT="0" marB="0">
                    <a:lnL>
                      <a:noFill/>
                    </a:lnL>
                    <a:lnR>
                      <a:noFill/>
                    </a:lnR>
                    <a:lnT>
                      <a:noFill/>
                    </a:lnT>
                    <a:lnB>
                      <a:noFill/>
                    </a:lnB>
                  </a:tcPr>
                </a:tc>
                <a:extLst>
                  <a:ext uri="{0D108BD9-81ED-4DB2-BD59-A6C34878D82A}">
                    <a16:rowId xmlns:a16="http://schemas.microsoft.com/office/drawing/2014/main" val="2051813571"/>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Other crops’ cultivated area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0.0000 ***</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0.0000</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3.4658</a:t>
                      </a:r>
                    </a:p>
                  </a:txBody>
                  <a:tcPr marL="68580" marR="68580" marT="0" marB="0">
                    <a:lnL>
                      <a:noFill/>
                    </a:lnL>
                    <a:lnR>
                      <a:noFill/>
                    </a:lnR>
                    <a:lnT>
                      <a:noFill/>
                    </a:lnT>
                    <a:lnB>
                      <a:noFill/>
                    </a:lnB>
                  </a:tcPr>
                </a:tc>
                <a:extLst>
                  <a:ext uri="{0D108BD9-81ED-4DB2-BD59-A6C34878D82A}">
                    <a16:rowId xmlns:a16="http://schemas.microsoft.com/office/drawing/2014/main" val="2878292463"/>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Irrigated area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-0.0087 ***</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-5.2380</a:t>
                      </a:r>
                    </a:p>
                  </a:txBody>
                  <a:tcPr marL="68580" marR="68580" marT="0" marB="0">
                    <a:lnL>
                      <a:noFill/>
                    </a:lnL>
                    <a:lnR>
                      <a:noFill/>
                    </a:lnR>
                    <a:lnT>
                      <a:noFill/>
                    </a:lnT>
                    <a:lnB>
                      <a:noFill/>
                    </a:lnB>
                  </a:tcPr>
                </a:tc>
                <a:extLst>
                  <a:ext uri="{0D108BD9-81ED-4DB2-BD59-A6C34878D82A}">
                    <a16:rowId xmlns:a16="http://schemas.microsoft.com/office/drawing/2014/main" val="3708056198"/>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Distance to water sources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-0.0264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0.0210</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-1.2547</a:t>
                      </a:r>
                    </a:p>
                  </a:txBody>
                  <a:tcPr marL="68580" marR="68580" marT="0" marB="0">
                    <a:lnL>
                      <a:noFill/>
                    </a:lnL>
                    <a:lnR>
                      <a:noFill/>
                    </a:lnR>
                    <a:lnT>
                      <a:noFill/>
                    </a:lnT>
                    <a:lnB>
                      <a:noFill/>
                    </a:lnB>
                  </a:tcPr>
                </a:tc>
                <a:extLst>
                  <a:ext uri="{0D108BD9-81ED-4DB2-BD59-A6C34878D82A}">
                    <a16:rowId xmlns:a16="http://schemas.microsoft.com/office/drawing/2014/main" val="3722948296"/>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Distance to district</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0.0004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0.2602</a:t>
                      </a:r>
                    </a:p>
                  </a:txBody>
                  <a:tcPr marL="68580" marR="68580" marT="0" marB="0">
                    <a:lnL>
                      <a:noFill/>
                    </a:lnL>
                    <a:lnR>
                      <a:noFill/>
                    </a:lnR>
                    <a:lnT>
                      <a:noFill/>
                    </a:lnT>
                    <a:lnB>
                      <a:noFill/>
                    </a:lnB>
                  </a:tcPr>
                </a:tc>
                <a:extLst>
                  <a:ext uri="{0D108BD9-81ED-4DB2-BD59-A6C34878D82A}">
                    <a16:rowId xmlns:a16="http://schemas.microsoft.com/office/drawing/2014/main" val="2310219516"/>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Number of plot area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-0.0678 **</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0.0273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-2.4867</a:t>
                      </a:r>
                    </a:p>
                  </a:txBody>
                  <a:tcPr marL="68580" marR="68580" marT="0" marB="0">
                    <a:lnL>
                      <a:noFill/>
                    </a:lnL>
                    <a:lnR>
                      <a:noFill/>
                    </a:lnR>
                    <a:lnT>
                      <a:noFill/>
                    </a:lnT>
                    <a:lnB>
                      <a:noFill/>
                    </a:lnB>
                  </a:tcPr>
                </a:tc>
                <a:extLst>
                  <a:ext uri="{0D108BD9-81ED-4DB2-BD59-A6C34878D82A}">
                    <a16:rowId xmlns:a16="http://schemas.microsoft.com/office/drawing/2014/main" val="920753203"/>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Number of cultivation per year</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-0.0581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0.1091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-0.5322</a:t>
                      </a:r>
                    </a:p>
                  </a:txBody>
                  <a:tcPr marL="68580" marR="68580" marT="0" marB="0">
                    <a:lnL>
                      <a:noFill/>
                    </a:lnL>
                    <a:lnR>
                      <a:noFill/>
                    </a:lnR>
                    <a:lnT>
                      <a:noFill/>
                    </a:lnT>
                    <a:lnB>
                      <a:noFill/>
                    </a:lnB>
                  </a:tcPr>
                </a:tc>
                <a:extLst>
                  <a:ext uri="{0D108BD9-81ED-4DB2-BD59-A6C34878D82A}">
                    <a16:rowId xmlns:a16="http://schemas.microsoft.com/office/drawing/2014/main" val="1003752640"/>
                  </a:ext>
                </a:extLst>
              </a:tr>
              <a:tr h="41388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Disaster</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0.2664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0.0344</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7.7360</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9501813"/>
                  </a:ext>
                </a:extLst>
              </a:tr>
            </a:tbl>
          </a:graphicData>
        </a:graphic>
      </p:graphicFrame>
      <p:sp>
        <p:nvSpPr>
          <p:cNvPr id="6" name="Rectangle 1"/>
          <p:cNvSpPr>
            <a:spLocks noChangeArrowheads="1"/>
          </p:cNvSpPr>
          <p:nvPr/>
        </p:nvSpPr>
        <p:spPr bwMode="auto">
          <a:xfrm>
            <a:off x="257369" y="804863"/>
            <a:ext cx="915132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41">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9.</a:t>
            </a:r>
            <a:r>
              <a:rPr kumimoji="0" lang="en-US" altLang="en-US" sz="1600" b="0" i="0" u="none" strike="noStrike" cap="none" normalizeH="0" baseline="0" dirty="0" smtClean="0" bmk="OLE_LINK41">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Rice production technical inefficiency model parameters</a:t>
            </a:r>
            <a:endParaRPr kumimoji="0" lang="en-US" altLang="en-US" sz="1600" b="0" i="0" u="none" strike="noStrike" cap="none" normalizeH="0" baseline="0" dirty="0" smtClean="0" bmk="OLE_LINK41">
              <a:ln>
                <a:noFill/>
              </a:ln>
              <a:solidFill>
                <a:schemeClr val="tx1"/>
              </a:solidFill>
              <a:effectLst/>
            </a:endParaRPr>
          </a:p>
        </p:txBody>
      </p:sp>
      <p:sp>
        <p:nvSpPr>
          <p:cNvPr id="7" name="Rectangle 1"/>
          <p:cNvSpPr>
            <a:spLocks noChangeArrowheads="1"/>
          </p:cNvSpPr>
          <p:nvPr/>
        </p:nvSpPr>
        <p:spPr bwMode="auto">
          <a:xfrm>
            <a:off x="265391" y="7454319"/>
            <a:ext cx="915132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41">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Estimated by FRONTIER 4.1.  * indicates significant at 10%, ** at 5%, and *** at 1%.</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07893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0" y="685800"/>
            <a:ext cx="960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Chart 5"/>
          <p:cNvGraphicFramePr/>
          <p:nvPr>
            <p:extLst>
              <p:ext uri="{D42A27DB-BD31-4B8C-83A1-F6EECF244321}">
                <p14:modId xmlns:p14="http://schemas.microsoft.com/office/powerpoint/2010/main" val="4280308214"/>
              </p:ext>
            </p:extLst>
          </p:nvPr>
        </p:nvGraphicFramePr>
        <p:xfrm>
          <a:off x="216569" y="589547"/>
          <a:ext cx="9144000" cy="512064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3"/>
          <p:cNvSpPr>
            <a:spLocks noChangeArrowheads="1"/>
          </p:cNvSpPr>
          <p:nvPr/>
        </p:nvSpPr>
        <p:spPr bwMode="auto">
          <a:xfrm>
            <a:off x="216569" y="6160052"/>
            <a:ext cx="916806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8">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F</a:t>
            </a:r>
            <a:r>
              <a:rPr kumimoji="0" lang="en-US" altLang="en-US" sz="1600" b="1" i="0" u="none" strike="noStrike" cap="none" normalizeH="0" baseline="0" dirty="0" smtClean="0" bmk="">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igure </a:t>
            </a:r>
            <a:r>
              <a:rPr kumimoji="0" lang="en-US" altLang="en-US" sz="1600" b="1" i="0" u="none" strike="noStrike" cap="none" normalizeH="0" baseline="0" dirty="0" smtClean="0" bmk="OLE_LINK8">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1.</a:t>
            </a:r>
            <a:r>
              <a:rPr kumimoji="0" lang="en-US" altLang="en-US" sz="1600" b="0" i="0" u="none" strike="noStrike" cap="none" normalizeH="0" baseline="0" dirty="0" smtClean="0" bmk="OLE_LINK8">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Percentage changes in output and input statistics for households’ rice production in </a:t>
            </a:r>
            <a:r>
              <a:rPr kumimoji="0" lang="en-US" altLang="en-US" sz="1600" b="0" i="0" u="none" strike="noStrike" cap="none" normalizeH="0" baseline="0" dirty="0" err="1" smtClean="0" bmk="OLE_LINK8">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Battambang</a:t>
            </a:r>
            <a:r>
              <a:rPr kumimoji="0" lang="en-US" altLang="en-US" sz="1600" b="0" i="0" u="none" strike="noStrike" cap="none" normalizeH="0" baseline="0" dirty="0" smtClean="0" bmk="OLE_LINK8">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for the periods 2013-2014, 2014-2015, and 2013-2015</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48169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675803784"/>
              </p:ext>
            </p:extLst>
          </p:nvPr>
        </p:nvGraphicFramePr>
        <p:xfrm>
          <a:off x="12444" y="1099512"/>
          <a:ext cx="9588755" cy="4582830"/>
        </p:xfrm>
        <a:graphic>
          <a:graphicData uri="http://schemas.openxmlformats.org/drawingml/2006/table">
            <a:tbl>
              <a:tblPr firstRow="1" firstCol="1" bandRow="1"/>
              <a:tblGrid>
                <a:gridCol w="2997446">
                  <a:extLst>
                    <a:ext uri="{9D8B030D-6E8A-4147-A177-3AD203B41FA5}">
                      <a16:colId xmlns:a16="http://schemas.microsoft.com/office/drawing/2014/main" val="2833619315"/>
                    </a:ext>
                  </a:extLst>
                </a:gridCol>
                <a:gridCol w="1098871">
                  <a:extLst>
                    <a:ext uri="{9D8B030D-6E8A-4147-A177-3AD203B41FA5}">
                      <a16:colId xmlns:a16="http://schemas.microsoft.com/office/drawing/2014/main" val="1417396335"/>
                    </a:ext>
                  </a:extLst>
                </a:gridCol>
                <a:gridCol w="1098871">
                  <a:extLst>
                    <a:ext uri="{9D8B030D-6E8A-4147-A177-3AD203B41FA5}">
                      <a16:colId xmlns:a16="http://schemas.microsoft.com/office/drawing/2014/main" val="2365353931"/>
                    </a:ext>
                  </a:extLst>
                </a:gridCol>
                <a:gridCol w="1098871">
                  <a:extLst>
                    <a:ext uri="{9D8B030D-6E8A-4147-A177-3AD203B41FA5}">
                      <a16:colId xmlns:a16="http://schemas.microsoft.com/office/drawing/2014/main" val="1090335185"/>
                    </a:ext>
                  </a:extLst>
                </a:gridCol>
                <a:gridCol w="1098871">
                  <a:extLst>
                    <a:ext uri="{9D8B030D-6E8A-4147-A177-3AD203B41FA5}">
                      <a16:colId xmlns:a16="http://schemas.microsoft.com/office/drawing/2014/main" val="2240671175"/>
                    </a:ext>
                  </a:extLst>
                </a:gridCol>
                <a:gridCol w="1098871">
                  <a:extLst>
                    <a:ext uri="{9D8B030D-6E8A-4147-A177-3AD203B41FA5}">
                      <a16:colId xmlns:a16="http://schemas.microsoft.com/office/drawing/2014/main" val="2844541506"/>
                    </a:ext>
                  </a:extLst>
                </a:gridCol>
                <a:gridCol w="1096954">
                  <a:extLst>
                    <a:ext uri="{9D8B030D-6E8A-4147-A177-3AD203B41FA5}">
                      <a16:colId xmlns:a16="http://schemas.microsoft.com/office/drawing/2014/main" val="1573273620"/>
                    </a:ext>
                  </a:extLst>
                </a:gridCol>
              </a:tblGrid>
              <a:tr h="327345">
                <a:tc rowSpan="2">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Variables</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2013</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2014</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2015</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452909292"/>
                  </a:ext>
                </a:extLst>
              </a:tr>
              <a:tr h="327345">
                <a:tc vMerge="1">
                  <a:txBody>
                    <a:bodyPr/>
                    <a:lstStyle/>
                    <a:p>
                      <a:endParaRPr lang="en-US"/>
                    </a:p>
                  </a:txBody>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Mean</a:t>
                      </a:r>
                      <a:endParaRPr lang="en-US" sz="12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S.E.</a:t>
                      </a:r>
                      <a:endParaRPr lang="en-US" sz="12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1593794"/>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age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47.39</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0.69</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48.39</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0.69</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49.39</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0.69</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00471888"/>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sex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0.02</a:t>
                      </a:r>
                    </a:p>
                  </a:txBody>
                  <a:tcPr marL="68580" marR="68580" marT="0" marB="0">
                    <a:lnL>
                      <a:noFill/>
                    </a:lnL>
                    <a:lnR>
                      <a:noFill/>
                    </a:lnR>
                    <a:lnT>
                      <a:noFill/>
                    </a:lnT>
                    <a:lnB>
                      <a:noFill/>
                    </a:lnB>
                  </a:tcPr>
                </a:tc>
                <a:extLst>
                  <a:ext uri="{0D108BD9-81ED-4DB2-BD59-A6C34878D82A}">
                    <a16:rowId xmlns:a16="http://schemas.microsoft.com/office/drawing/2014/main" val="3383719262"/>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education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2.33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2.33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2.33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a:t>
                      </a:r>
                    </a:p>
                  </a:txBody>
                  <a:tcPr marL="68580" marR="68580" marT="0" marB="0">
                    <a:lnL>
                      <a:noFill/>
                    </a:lnL>
                    <a:lnR>
                      <a:noFill/>
                    </a:lnR>
                    <a:lnT>
                      <a:noFill/>
                    </a:lnT>
                    <a:lnB>
                      <a:noFill/>
                    </a:lnB>
                  </a:tcPr>
                </a:tc>
                <a:extLst>
                  <a:ext uri="{0D108BD9-81ED-4DB2-BD59-A6C34878D82A}">
                    <a16:rowId xmlns:a16="http://schemas.microsoft.com/office/drawing/2014/main" val="4163277473"/>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Family size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5.16</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5.17</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0.11</a:t>
                      </a:r>
                    </a:p>
                  </a:txBody>
                  <a:tcPr marL="68580" marR="68580" marT="0" marB="0">
                    <a:lnL>
                      <a:noFill/>
                    </a:lnL>
                    <a:lnR>
                      <a:noFill/>
                    </a:lnR>
                    <a:lnT>
                      <a:noFill/>
                    </a:lnT>
                    <a:lnB>
                      <a:noFill/>
                    </a:lnB>
                  </a:tcPr>
                </a:tc>
                <a:extLst>
                  <a:ext uri="{0D108BD9-81ED-4DB2-BD59-A6C34878D82A}">
                    <a16:rowId xmlns:a16="http://schemas.microsoft.com/office/drawing/2014/main" val="3648322924"/>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Female labor (18-65yr)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a:t>
                      </a:r>
                    </a:p>
                  </a:txBody>
                  <a:tcPr marL="68580" marR="68580" marT="0" marB="0">
                    <a:lnL>
                      <a:noFill/>
                    </a:lnL>
                    <a:lnR>
                      <a:noFill/>
                    </a:lnR>
                    <a:lnT>
                      <a:noFill/>
                    </a:lnT>
                    <a:lnB>
                      <a:noFill/>
                    </a:lnB>
                  </a:tcPr>
                </a:tc>
                <a:extLst>
                  <a:ext uri="{0D108BD9-81ED-4DB2-BD59-A6C34878D82A}">
                    <a16:rowId xmlns:a16="http://schemas.microsoft.com/office/drawing/2014/main" val="655901586"/>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Other crops’ cultivated area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485.02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241.36</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247.14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106.52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247.14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106.52</a:t>
                      </a:r>
                    </a:p>
                  </a:txBody>
                  <a:tcPr marL="68580" marR="68580" marT="0" marB="0">
                    <a:lnL>
                      <a:noFill/>
                    </a:lnL>
                    <a:lnR>
                      <a:noFill/>
                    </a:lnR>
                    <a:lnT>
                      <a:noFill/>
                    </a:lnT>
                    <a:lnB>
                      <a:noFill/>
                    </a:lnB>
                  </a:tcPr>
                </a:tc>
                <a:extLst>
                  <a:ext uri="{0D108BD9-81ED-4DB2-BD59-A6C34878D82A}">
                    <a16:rowId xmlns:a16="http://schemas.microsoft.com/office/drawing/2014/main" val="733948840"/>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Irrigated areas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16.82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17.35</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17.30</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1.24</a:t>
                      </a:r>
                    </a:p>
                  </a:txBody>
                  <a:tcPr marL="68580" marR="68580" marT="0" marB="0">
                    <a:lnL>
                      <a:noFill/>
                    </a:lnL>
                    <a:lnR>
                      <a:noFill/>
                    </a:lnR>
                    <a:lnT>
                      <a:noFill/>
                    </a:lnT>
                    <a:lnB>
                      <a:noFill/>
                    </a:lnB>
                  </a:tcPr>
                </a:tc>
                <a:extLst>
                  <a:ext uri="{0D108BD9-81ED-4DB2-BD59-A6C34878D82A}">
                    <a16:rowId xmlns:a16="http://schemas.microsoft.com/office/drawing/2014/main" val="97749339"/>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Distance to water sources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2.91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2.91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2.91</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0.14</a:t>
                      </a:r>
                    </a:p>
                  </a:txBody>
                  <a:tcPr marL="68580" marR="68580" marT="0" marB="0">
                    <a:lnL>
                      <a:noFill/>
                    </a:lnL>
                    <a:lnR>
                      <a:noFill/>
                    </a:lnR>
                    <a:lnT>
                      <a:noFill/>
                    </a:lnT>
                    <a:lnB>
                      <a:noFill/>
                    </a:lnB>
                  </a:tcPr>
                </a:tc>
                <a:extLst>
                  <a:ext uri="{0D108BD9-81ED-4DB2-BD59-A6C34878D82A}">
                    <a16:rowId xmlns:a16="http://schemas.microsoft.com/office/drawing/2014/main" val="440785517"/>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Distance to district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15.89</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0.43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15.89</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0.43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15.89</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0.43</a:t>
                      </a:r>
                    </a:p>
                  </a:txBody>
                  <a:tcPr marL="68580" marR="68580" marT="0" marB="0">
                    <a:lnL>
                      <a:noFill/>
                    </a:lnL>
                    <a:lnR>
                      <a:noFill/>
                    </a:lnR>
                    <a:lnT>
                      <a:noFill/>
                    </a:lnT>
                    <a:lnB>
                      <a:noFill/>
                    </a:lnB>
                  </a:tcPr>
                </a:tc>
                <a:extLst>
                  <a:ext uri="{0D108BD9-81ED-4DB2-BD59-A6C34878D82A}">
                    <a16:rowId xmlns:a16="http://schemas.microsoft.com/office/drawing/2014/main" val="1277364440"/>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Num. of plot area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1.48</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1.52</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0.04</a:t>
                      </a:r>
                    </a:p>
                  </a:txBody>
                  <a:tcPr marL="68580" marR="68580" marT="0" marB="0">
                    <a:lnL>
                      <a:noFill/>
                    </a:lnL>
                    <a:lnR>
                      <a:noFill/>
                    </a:lnR>
                    <a:lnT>
                      <a:noFill/>
                    </a:lnT>
                    <a:lnB>
                      <a:noFill/>
                    </a:lnB>
                  </a:tcPr>
                </a:tc>
                <a:extLst>
                  <a:ext uri="{0D108BD9-81ED-4DB2-BD59-A6C34878D82A}">
                    <a16:rowId xmlns:a16="http://schemas.microsoft.com/office/drawing/2014/main" val="3686781506"/>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Num. of cultivation per year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1.44</a:t>
                      </a:r>
                    </a:p>
                  </a:txBody>
                  <a:tcPr marL="68580" marR="68580" marT="0" marB="0">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lnL>
                      <a:noFill/>
                    </a:lnL>
                    <a:lnR>
                      <a:noFill/>
                    </a:lnR>
                    <a:lnT>
                      <a:noFill/>
                    </a:lnT>
                    <a:lnB>
                      <a:noFill/>
                    </a:lnB>
                  </a:tcPr>
                </a:tc>
                <a:extLst>
                  <a:ext uri="{0D108BD9-81ED-4DB2-BD59-A6C34878D82A}">
                    <a16:rowId xmlns:a16="http://schemas.microsoft.com/office/drawing/2014/main" val="1050704916"/>
                  </a:ext>
                </a:extLst>
              </a:tr>
              <a:tr h="327345">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Disaster </a:t>
                      </a:r>
                      <a:r>
                        <a:rPr lang="en-US" sz="1600" i="1" kern="100" baseline="300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0.06</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0.07</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0.74</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0.03</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1078417"/>
                  </a:ext>
                </a:extLst>
              </a:tr>
            </a:tbl>
          </a:graphicData>
        </a:graphic>
      </p:graphicFrame>
      <p:sp>
        <p:nvSpPr>
          <p:cNvPr id="6" name="Rectangle 1"/>
          <p:cNvSpPr>
            <a:spLocks noChangeArrowheads="1"/>
          </p:cNvSpPr>
          <p:nvPr/>
        </p:nvSpPr>
        <p:spPr bwMode="auto">
          <a:xfrm>
            <a:off x="224721" y="5896603"/>
            <a:ext cx="919686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Estimated by Ms. Office Excel 2016. “S.E”: Standard Error.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age</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age of household head in years old.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sex</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gender dummy variable of household head which value of zero if household head is male and one if female.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head’s Education</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education dummy variable with value of one if household head is illiterate, two if has primary school education, three if has secondary school education, four if has high school education, five if has bachelor education, six if has graduated education (Master or Ph.D.), seven for other type of education, such as vocational training or informal education system;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Family size</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variable of the total number of family members in the household;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Female labor</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total number of female family member in the household age between 18-65 years old.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Other crops’ cultivated area</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total production area of other crops beside rice i.e. corn, sugarcane, cassava, cucumber, pepper, wax melon, bitter melon, bean, eggplant, and other vegetables, measured in square meters (m</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Irrigated areas</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percentage of rice production land located near water sources or benefited from irrigation systems to total annual cultivated land of rice.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Distance to water sources</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distance of rice production land from water source dummy variable with value of zero if production land is near (0-1 km), one if 1-2 km, two if 2-3 km, three if 3-4 km, four if 4-5 km, five if the production land is far (≥ 5 km).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Distance to district</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distance from the village to the district center, in kilometers (km).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Number of plot area</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total number of plot lands owned and cultivated rice crops by farmers.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Number of cultivation per year</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number of annual cultivation times that farmers can cultivate their rice crops. </a:t>
            </a:r>
            <a:r>
              <a:rPr kumimoji="0" lang="en-US" altLang="en-US" sz="1600" b="0" i="0" u="none" strike="noStrike" cap="none" normalizeH="0" baseline="3000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a:t>
            </a:r>
            <a:r>
              <a:rPr kumimoji="0" lang="en-US" altLang="en-US" sz="1600" b="0" i="1"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Disaster</a:t>
            </a:r>
            <a:r>
              <a:rPr kumimoji="0" lang="en-US" altLang="en-US" sz="1600" b="0" i="0" u="none" strike="noStrike" cap="none" normalizeH="0" baseline="0" dirty="0" smtClean="0" bmk="OLE_LINK1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is the dummy variable with the value zero if the farmers’ rice fields did not affect by floods, droughts, or insects during the study period, and one if farmers’ rice fields affected by floods, droughts, or insects.</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224721" y="670146"/>
            <a:ext cx="7826630" cy="338554"/>
          </a:xfrm>
          <a:prstGeom prst="rect">
            <a:avLst/>
          </a:prstGeom>
        </p:spPr>
        <p:txBody>
          <a:bodyPr wrap="none">
            <a:spAutoFit/>
          </a:bodyPr>
          <a:lstStyle/>
          <a:p>
            <a:pPr lvl="0" defTabSz="914400" eaLnBrk="0" fontAlgn="base" hangingPunct="0">
              <a:spcBef>
                <a:spcPct val="0"/>
              </a:spcBef>
              <a:spcAft>
                <a:spcPct val="0"/>
              </a:spcAft>
            </a:pPr>
            <a:r>
              <a:rPr lang="en-US" altLang="en-US" sz="1600" b="1" dirty="0" bmk="OLE_LINK1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Table 2.</a:t>
            </a:r>
            <a:r>
              <a:rPr lang="en-US" altLang="en-US" sz="1600" dirty="0" bmk="OLE_LINK1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 Descriptive statistics of technical inefficiency model’s parameters, 2012-2015</a:t>
            </a:r>
            <a:endParaRPr lang="en-US" altLang="en-US" sz="1400" dirty="0" bmk="OLE_LINK10">
              <a:solidFill>
                <a:prstClr val="black"/>
              </a:solidFill>
            </a:endParaRPr>
          </a:p>
        </p:txBody>
      </p:sp>
    </p:spTree>
    <p:extLst>
      <p:ext uri="{BB962C8B-B14F-4D97-AF65-F5344CB8AC3E}">
        <p14:creationId xmlns:p14="http://schemas.microsoft.com/office/powerpoint/2010/main" val="3672266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BB-Map"/>
          <p:cNvPicPr>
            <a:picLocks noChangeAspect="1" noChangeArrowheads="1"/>
          </p:cNvPicPr>
          <p:nvPr/>
        </p:nvPicPr>
        <p:blipFill>
          <a:blip r:embed="rId2">
            <a:extLst>
              <a:ext uri="{28A0092B-C50C-407E-A947-70E740481C1C}">
                <a14:useLocalDpi xmlns:a14="http://schemas.microsoft.com/office/drawing/2010/main" val="0"/>
              </a:ext>
            </a:extLst>
          </a:blip>
          <a:srcRect r="1976"/>
          <a:stretch>
            <a:fillRect/>
          </a:stretch>
        </p:blipFill>
        <p:spPr bwMode="auto">
          <a:xfrm>
            <a:off x="114288" y="930727"/>
            <a:ext cx="9394597" cy="694944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79" descr="File:Cambodia Battambang locator map.sv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5657" y="7146742"/>
            <a:ext cx="1836808" cy="161639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0"/>
            <a:ext cx="960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0" y="457200"/>
            <a:ext cx="960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3098333" y="8812119"/>
            <a:ext cx="36984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_Toc45932626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Figure 2.</a:t>
            </a:r>
            <a:r>
              <a:rPr kumimoji="0" lang="en-US" altLang="en-US" sz="1600" b="0" i="0" u="none" strike="noStrike" cap="none" normalizeH="0" baseline="0" dirty="0" smtClean="0" bmk="_Toc45932626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Map of </a:t>
            </a:r>
            <a:r>
              <a:rPr kumimoji="0" lang="en-US" altLang="en-US" sz="1600" b="0" i="0" u="none" strike="noStrike" cap="none" normalizeH="0" baseline="0" dirty="0" err="1" smtClean="0" bmk="_Toc45932626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Battambang</a:t>
            </a:r>
            <a:r>
              <a:rPr kumimoji="0" lang="en-US" altLang="en-US" sz="1600" b="0" i="0" u="none" strike="noStrike" cap="none" normalizeH="0" baseline="0" dirty="0" smtClean="0" bmk="_Toc459326269">
                <a:ln>
                  <a:noFill/>
                </a:ln>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province</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36850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528395050"/>
              </p:ext>
            </p:extLst>
          </p:nvPr>
        </p:nvGraphicFramePr>
        <p:xfrm>
          <a:off x="0" y="1223507"/>
          <a:ext cx="9601202" cy="5732460"/>
        </p:xfrm>
        <a:graphic>
          <a:graphicData uri="http://schemas.openxmlformats.org/drawingml/2006/table">
            <a:tbl>
              <a:tblPr firstRow="1" firstCol="1" bandRow="1"/>
              <a:tblGrid>
                <a:gridCol w="3216402">
                  <a:extLst>
                    <a:ext uri="{9D8B030D-6E8A-4147-A177-3AD203B41FA5}">
                      <a16:colId xmlns:a16="http://schemas.microsoft.com/office/drawing/2014/main" val="2339142939"/>
                    </a:ext>
                  </a:extLst>
                </a:gridCol>
                <a:gridCol w="1276960">
                  <a:extLst>
                    <a:ext uri="{9D8B030D-6E8A-4147-A177-3AD203B41FA5}">
                      <a16:colId xmlns:a16="http://schemas.microsoft.com/office/drawing/2014/main" val="1217966431"/>
                    </a:ext>
                  </a:extLst>
                </a:gridCol>
                <a:gridCol w="1276960">
                  <a:extLst>
                    <a:ext uri="{9D8B030D-6E8A-4147-A177-3AD203B41FA5}">
                      <a16:colId xmlns:a16="http://schemas.microsoft.com/office/drawing/2014/main" val="3907298079"/>
                    </a:ext>
                  </a:extLst>
                </a:gridCol>
                <a:gridCol w="1276960">
                  <a:extLst>
                    <a:ext uri="{9D8B030D-6E8A-4147-A177-3AD203B41FA5}">
                      <a16:colId xmlns:a16="http://schemas.microsoft.com/office/drawing/2014/main" val="2231257584"/>
                    </a:ext>
                  </a:extLst>
                </a:gridCol>
                <a:gridCol w="1276960">
                  <a:extLst>
                    <a:ext uri="{9D8B030D-6E8A-4147-A177-3AD203B41FA5}">
                      <a16:colId xmlns:a16="http://schemas.microsoft.com/office/drawing/2014/main" val="1018417904"/>
                    </a:ext>
                  </a:extLst>
                </a:gridCol>
                <a:gridCol w="1276960">
                  <a:extLst>
                    <a:ext uri="{9D8B030D-6E8A-4147-A177-3AD203B41FA5}">
                      <a16:colId xmlns:a16="http://schemas.microsoft.com/office/drawing/2014/main" val="864453565"/>
                    </a:ext>
                  </a:extLst>
                </a:gridCol>
              </a:tblGrid>
              <a:tr h="382164">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Description</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2011</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2012</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2013</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2014</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2015</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851774"/>
                  </a:ext>
                </a:extLst>
              </a:tr>
              <a:tr h="382164">
                <a:tc>
                  <a:txBody>
                    <a:bodyPr/>
                    <a:lstStyle/>
                    <a:p>
                      <a:pPr algn="ctr">
                        <a:lnSpc>
                          <a:spcPts val="1500"/>
                        </a:lnSpc>
                        <a:spcAft>
                          <a:spcPts val="0"/>
                        </a:spcAft>
                      </a:pPr>
                      <a:r>
                        <a:rPr lang="en-US" sz="1600" i="1"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Total population (person)</a:t>
                      </a:r>
                      <a:endPar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1,093,793</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1,120,907</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1,155,038</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1,173,414</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1,205,050</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04208897"/>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Annual growth rate (%)</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2.48</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3.04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2.53</a:t>
                      </a:r>
                    </a:p>
                  </a:txBody>
                  <a:tcPr marL="68580" marR="68580" marT="0" marB="0" anchor="ctr">
                    <a:lnL>
                      <a:noFill/>
                    </a:lnL>
                    <a:lnR>
                      <a:noFill/>
                    </a:lnR>
                    <a:lnT>
                      <a:noFill/>
                    </a:lnT>
                    <a:lnB>
                      <a:noFill/>
                    </a:lnB>
                  </a:tcPr>
                </a:tc>
                <a:extLst>
                  <a:ext uri="{0D108BD9-81ED-4DB2-BD59-A6C34878D82A}">
                    <a16:rowId xmlns:a16="http://schemas.microsoft.com/office/drawing/2014/main" val="1361672507"/>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Total male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540,570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555,501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569,947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584,690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602,056</a:t>
                      </a:r>
                    </a:p>
                  </a:txBody>
                  <a:tcPr marL="68580" marR="68580" marT="0" marB="0" anchor="ctr">
                    <a:lnL>
                      <a:noFill/>
                    </a:lnL>
                    <a:lnR>
                      <a:noFill/>
                    </a:lnR>
                    <a:lnT>
                      <a:noFill/>
                    </a:lnT>
                    <a:lnB>
                      <a:noFill/>
                    </a:lnB>
                  </a:tcPr>
                </a:tc>
                <a:extLst>
                  <a:ext uri="{0D108BD9-81ED-4DB2-BD59-A6C34878D82A}">
                    <a16:rowId xmlns:a16="http://schemas.microsoft.com/office/drawing/2014/main" val="1137309203"/>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Total female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553,223</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565,406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585,091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588,724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602,994</a:t>
                      </a:r>
                    </a:p>
                  </a:txBody>
                  <a:tcPr marL="68580" marR="68580" marT="0" marB="0" anchor="ctr">
                    <a:lnL>
                      <a:noFill/>
                    </a:lnL>
                    <a:lnR>
                      <a:noFill/>
                    </a:lnR>
                    <a:lnT>
                      <a:noFill/>
                    </a:lnT>
                    <a:lnB>
                      <a:noFill/>
                    </a:lnB>
                  </a:tcPr>
                </a:tc>
                <a:extLst>
                  <a:ext uri="{0D108BD9-81ED-4DB2-BD59-A6C34878D82A}">
                    <a16:rowId xmlns:a16="http://schemas.microsoft.com/office/drawing/2014/main" val="3022412216"/>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Female-male ratio</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102.34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101.78</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102.66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100.69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100.16</a:t>
                      </a:r>
                    </a:p>
                  </a:txBody>
                  <a:tcPr marL="68580" marR="68580" marT="0" marB="0" anchor="ctr">
                    <a:lnL>
                      <a:noFill/>
                    </a:lnL>
                    <a:lnR>
                      <a:noFill/>
                    </a:lnR>
                    <a:lnT>
                      <a:noFill/>
                    </a:lnT>
                    <a:lnB>
                      <a:noFill/>
                    </a:lnB>
                  </a:tcPr>
                </a:tc>
                <a:extLst>
                  <a:ext uri="{0D108BD9-81ED-4DB2-BD59-A6C34878D82A}">
                    <a16:rowId xmlns:a16="http://schemas.microsoft.com/office/drawing/2014/main" val="3440955778"/>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Total household</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226,764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234,940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241,081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246,376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258,682</a:t>
                      </a:r>
                    </a:p>
                  </a:txBody>
                  <a:tcPr marL="68580" marR="68580" marT="0" marB="0" anchor="ctr">
                    <a:lnL>
                      <a:noFill/>
                    </a:lnL>
                    <a:lnR>
                      <a:noFill/>
                    </a:lnR>
                    <a:lnT>
                      <a:noFill/>
                    </a:lnT>
                    <a:lnB>
                      <a:noFill/>
                    </a:lnB>
                  </a:tcPr>
                </a:tc>
                <a:extLst>
                  <a:ext uri="{0D108BD9-81ED-4DB2-BD59-A6C34878D82A}">
                    <a16:rowId xmlns:a16="http://schemas.microsoft.com/office/drawing/2014/main" val="3458520392"/>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Household with female leader (%)</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14.35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14.35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14.25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14.08</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13.53</a:t>
                      </a:r>
                    </a:p>
                  </a:txBody>
                  <a:tcPr marL="68580" marR="68580" marT="0" marB="0" anchor="ctr">
                    <a:lnL>
                      <a:noFill/>
                    </a:lnL>
                    <a:lnR>
                      <a:noFill/>
                    </a:lnR>
                    <a:lnT>
                      <a:noFill/>
                    </a:lnT>
                    <a:lnB>
                      <a:noFill/>
                    </a:lnB>
                  </a:tcPr>
                </a:tc>
                <a:extLst>
                  <a:ext uri="{0D108BD9-81ED-4DB2-BD59-A6C34878D82A}">
                    <a16:rowId xmlns:a16="http://schemas.microsoft.com/office/drawing/2014/main" val="1133472788"/>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Average family size (person/HH)</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4.82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4.77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4.79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4.76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4.66</a:t>
                      </a:r>
                    </a:p>
                  </a:txBody>
                  <a:tcPr marL="68580" marR="68580" marT="0" marB="0" anchor="ctr">
                    <a:lnL>
                      <a:noFill/>
                    </a:lnL>
                    <a:lnR>
                      <a:noFill/>
                    </a:lnR>
                    <a:lnT>
                      <a:noFill/>
                    </a:lnT>
                    <a:lnB>
                      <a:noFill/>
                    </a:lnB>
                  </a:tcPr>
                </a:tc>
                <a:extLst>
                  <a:ext uri="{0D108BD9-81ED-4DB2-BD59-A6C34878D82A}">
                    <a16:rowId xmlns:a16="http://schemas.microsoft.com/office/drawing/2014/main" val="952762480"/>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0-17 years old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438,347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443,034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458,879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461,592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467,558</a:t>
                      </a:r>
                    </a:p>
                  </a:txBody>
                  <a:tcPr marL="68580" marR="68580" marT="0" marB="0" anchor="ctr">
                    <a:lnL>
                      <a:noFill/>
                    </a:lnL>
                    <a:lnR>
                      <a:noFill/>
                    </a:lnR>
                    <a:lnT>
                      <a:noFill/>
                    </a:lnT>
                    <a:lnB>
                      <a:noFill/>
                    </a:lnB>
                  </a:tcPr>
                </a:tc>
                <a:extLst>
                  <a:ext uri="{0D108BD9-81ED-4DB2-BD59-A6C34878D82A}">
                    <a16:rowId xmlns:a16="http://schemas.microsoft.com/office/drawing/2014/main" val="2290876310"/>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of 0-17 years old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40.08</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39.52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39.73</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39.34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38.80</a:t>
                      </a:r>
                    </a:p>
                  </a:txBody>
                  <a:tcPr marL="68580" marR="68580" marT="0" marB="0" anchor="ctr">
                    <a:lnL>
                      <a:noFill/>
                    </a:lnL>
                    <a:lnR>
                      <a:noFill/>
                    </a:lnR>
                    <a:lnT>
                      <a:noFill/>
                    </a:lnT>
                    <a:lnB>
                      <a:noFill/>
                    </a:lnB>
                  </a:tcPr>
                </a:tc>
                <a:extLst>
                  <a:ext uri="{0D108BD9-81ED-4DB2-BD59-A6C34878D82A}">
                    <a16:rowId xmlns:a16="http://schemas.microsoft.com/office/drawing/2014/main" val="1977345263"/>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18-60 years old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563,165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574,119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588,737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613,723</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631,962</a:t>
                      </a:r>
                    </a:p>
                  </a:txBody>
                  <a:tcPr marL="68580" marR="68580" marT="0" marB="0" anchor="ctr">
                    <a:lnL>
                      <a:noFill/>
                    </a:lnL>
                    <a:lnR>
                      <a:noFill/>
                    </a:lnR>
                    <a:lnT>
                      <a:noFill/>
                    </a:lnT>
                    <a:lnB>
                      <a:noFill/>
                    </a:lnB>
                  </a:tcPr>
                </a:tc>
                <a:extLst>
                  <a:ext uri="{0D108BD9-81ED-4DB2-BD59-A6C34878D82A}">
                    <a16:rowId xmlns:a16="http://schemas.microsoft.com/office/drawing/2014/main" val="2309758177"/>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of 18-60 years old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51.49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51.22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50.97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52.30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52.44</a:t>
                      </a:r>
                    </a:p>
                  </a:txBody>
                  <a:tcPr marL="68580" marR="68580" marT="0" marB="0" anchor="ctr">
                    <a:lnL>
                      <a:noFill/>
                    </a:lnL>
                    <a:lnR>
                      <a:noFill/>
                    </a:lnR>
                    <a:lnT>
                      <a:noFill/>
                    </a:lnT>
                    <a:lnB>
                      <a:noFill/>
                    </a:lnB>
                  </a:tcPr>
                </a:tc>
                <a:extLst>
                  <a:ext uri="{0D108BD9-81ED-4DB2-BD59-A6C34878D82A}">
                    <a16:rowId xmlns:a16="http://schemas.microsoft.com/office/drawing/2014/main" val="3606722586"/>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Over 60 years old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92,281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103,754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107,422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98,099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105,530</a:t>
                      </a:r>
                    </a:p>
                  </a:txBody>
                  <a:tcPr marL="68580" marR="68580" marT="0" marB="0" anchor="ctr">
                    <a:lnL>
                      <a:noFill/>
                    </a:lnL>
                    <a:lnR>
                      <a:noFill/>
                    </a:lnR>
                    <a:lnT>
                      <a:noFill/>
                    </a:lnT>
                    <a:lnB>
                      <a:noFill/>
                    </a:lnB>
                  </a:tcPr>
                </a:tc>
                <a:extLst>
                  <a:ext uri="{0D108BD9-81ED-4DB2-BD59-A6C34878D82A}">
                    <a16:rowId xmlns:a16="http://schemas.microsoft.com/office/drawing/2014/main" val="1577860595"/>
                  </a:ext>
                </a:extLst>
              </a:tr>
              <a:tr h="382164">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of Over 60 years old population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8.44</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9.26</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9.30</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8.36</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8.76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2487202"/>
                  </a:ext>
                </a:extLst>
              </a:tr>
            </a:tbl>
          </a:graphicData>
        </a:graphic>
      </p:graphicFrame>
      <p:sp>
        <p:nvSpPr>
          <p:cNvPr id="6" name="Rectangle 1"/>
          <p:cNvSpPr>
            <a:spLocks noChangeArrowheads="1"/>
          </p:cNvSpPr>
          <p:nvPr/>
        </p:nvSpPr>
        <p:spPr bwMode="auto">
          <a:xfrm>
            <a:off x="228599" y="7141952"/>
            <a:ext cx="91766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a:t>
            </a:r>
            <a:r>
              <a:rPr kumimoji="0" lang="en-US" altLang="en-US" sz="1600" b="0" i="0" u="none" strike="noStrike" cap="none" normalizeH="0" baseline="0" dirty="0" err="1" smtClean="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Provincial Profile 2015 and 2016</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9" name="Rectangle 1"/>
          <p:cNvSpPr>
            <a:spLocks noChangeArrowheads="1"/>
          </p:cNvSpPr>
          <p:nvPr/>
        </p:nvSpPr>
        <p:spPr bwMode="auto">
          <a:xfrm>
            <a:off x="228599" y="667790"/>
            <a:ext cx="91766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_Toc45932628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3.</a:t>
            </a:r>
            <a:r>
              <a:rPr kumimoji="0" lang="en-US" altLang="en-US" sz="1600" b="0" i="0" u="none" strike="noStrike" cap="none" normalizeH="0" baseline="0" dirty="0" smtClean="0" bmk="_Toc45932628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Demography of </a:t>
            </a:r>
            <a:r>
              <a:rPr kumimoji="0" lang="en-US" altLang="en-US" sz="1600" b="0" i="0" u="none" strike="noStrike" cap="none" normalizeH="0" baseline="0" dirty="0" err="1" smtClean="0" bmk="_Toc45932628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_Toc45932628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province from 2011 to 2015</a:t>
            </a:r>
            <a:endParaRPr kumimoji="0" lang="en-US" altLang="en-US"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557098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t="13675" b="9819"/>
          <a:stretch/>
        </p:blipFill>
        <p:spPr>
          <a:xfrm>
            <a:off x="7481" y="3869871"/>
            <a:ext cx="9671836" cy="3380016"/>
          </a:xfrm>
          <a:prstGeom prst="rect">
            <a:avLst/>
          </a:prstGeom>
        </p:spPr>
      </p:pic>
      <p:cxnSp>
        <p:nvCxnSpPr>
          <p:cNvPr id="7" name="Straight Connector 6"/>
          <p:cNvCxnSpPr/>
          <p:nvPr/>
        </p:nvCxnSpPr>
        <p:spPr>
          <a:xfrm>
            <a:off x="-48987" y="4588329"/>
            <a:ext cx="9601200" cy="0"/>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a:off x="-27219" y="7336971"/>
            <a:ext cx="9601200" cy="0"/>
          </a:xfrm>
          <a:prstGeom prst="line">
            <a:avLst/>
          </a:prstGeom>
        </p:spPr>
        <p:style>
          <a:lnRef idx="1">
            <a:schemeClr val="dk1"/>
          </a:lnRef>
          <a:fillRef idx="0">
            <a:schemeClr val="dk1"/>
          </a:fillRef>
          <a:effectRef idx="0">
            <a:schemeClr val="dk1"/>
          </a:effectRef>
          <a:fontRef idx="minor">
            <a:schemeClr val="tx1"/>
          </a:fontRef>
        </p:style>
      </p:cxnSp>
      <p:sp>
        <p:nvSpPr>
          <p:cNvPr id="9" name="Rectangle 8"/>
          <p:cNvSpPr/>
          <p:nvPr/>
        </p:nvSpPr>
        <p:spPr>
          <a:xfrm>
            <a:off x="-1" y="3461053"/>
            <a:ext cx="9552213" cy="259045"/>
          </a:xfrm>
          <a:prstGeom prst="rect">
            <a:avLst/>
          </a:prstGeom>
        </p:spPr>
        <p:txBody>
          <a:bodyPr wrap="square">
            <a:spAutoFit/>
          </a:bodyPr>
          <a:lstStyle/>
          <a:p>
            <a:pPr marL="269875" marR="269875" algn="ctr">
              <a:lnSpc>
                <a:spcPts val="1300"/>
              </a:lnSpc>
              <a:spcBef>
                <a:spcPts val="1200"/>
              </a:spcBef>
              <a:spcAft>
                <a:spcPts val="600"/>
              </a:spcAft>
            </a:pPr>
            <a:r>
              <a:rPr lang="en-US" sz="1600" b="1" dirty="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Table 4.</a:t>
            </a:r>
            <a:r>
              <a:rPr lang="en-US" sz="1600" dirty="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 Percentage of population work in agriculture in </a:t>
            </a:r>
            <a:r>
              <a:rPr lang="en-US" sz="1600" dirty="0" err="1">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Battambang</a:t>
            </a:r>
            <a:r>
              <a:rPr lang="en-US" sz="1600" dirty="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 province 2012-2015</a:t>
            </a:r>
            <a:endParaRPr lang="en-US" sz="16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p:txBody>
      </p:sp>
      <p:sp>
        <p:nvSpPr>
          <p:cNvPr id="10" name="Rectangle 9"/>
          <p:cNvSpPr/>
          <p:nvPr/>
        </p:nvSpPr>
        <p:spPr>
          <a:xfrm>
            <a:off x="132180" y="7560129"/>
            <a:ext cx="9224091" cy="259045"/>
          </a:xfrm>
          <a:prstGeom prst="rect">
            <a:avLst/>
          </a:prstGeom>
        </p:spPr>
        <p:txBody>
          <a:bodyPr wrap="square">
            <a:spAutoFit/>
          </a:bodyPr>
          <a:lstStyle/>
          <a:p>
            <a:pPr algn="ctr">
              <a:lnSpc>
                <a:spcPts val="1300"/>
              </a:lnSpc>
              <a:spcAft>
                <a:spcPts val="600"/>
              </a:spcAft>
            </a:pPr>
            <a:r>
              <a:rPr lang="en-US" sz="1600" dirty="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Source: </a:t>
            </a:r>
            <a:r>
              <a:rPr lang="en-US" sz="1600" dirty="0" err="1">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Battambang</a:t>
            </a:r>
            <a:r>
              <a:rPr lang="en-US" sz="1600" dirty="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 Provincial Profile 2015 and </a:t>
            </a:r>
            <a:r>
              <a:rPr lang="en-US" sz="1600" dirty="0" smtClean="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2016, </a:t>
            </a:r>
            <a:r>
              <a:rPr lang="en-US" sz="1600" dirty="0">
                <a:solidFill>
                  <a:srgbClr val="000000"/>
                </a:solidFill>
                <a:latin typeface="Palatino Linotype" panose="02040502050505030304" pitchFamily="18" charset="0"/>
                <a:ea typeface="Times New Roman" panose="02020603050405020304" pitchFamily="18" charset="0"/>
                <a:cs typeface="DaunPenh" panose="01010101010101010101" pitchFamily="2" charset="0"/>
              </a:rPr>
              <a:t>“T. People” = Total People</a:t>
            </a:r>
            <a:endParaRPr lang="en-US" sz="16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p:txBody>
      </p:sp>
    </p:spTree>
    <p:extLst>
      <p:ext uri="{BB962C8B-B14F-4D97-AF65-F5344CB8AC3E}">
        <p14:creationId xmlns:p14="http://schemas.microsoft.com/office/powerpoint/2010/main" val="3807987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127788706"/>
              </p:ext>
            </p:extLst>
          </p:nvPr>
        </p:nvGraphicFramePr>
        <p:xfrm>
          <a:off x="2" y="1244619"/>
          <a:ext cx="9601199" cy="9800369"/>
        </p:xfrm>
        <a:graphic>
          <a:graphicData uri="http://schemas.openxmlformats.org/drawingml/2006/table">
            <a:tbl>
              <a:tblPr firstRow="1" firstCol="1" bandRow="1"/>
              <a:tblGrid>
                <a:gridCol w="3859683">
                  <a:extLst>
                    <a:ext uri="{9D8B030D-6E8A-4147-A177-3AD203B41FA5}">
                      <a16:colId xmlns:a16="http://schemas.microsoft.com/office/drawing/2014/main" val="1990547768"/>
                    </a:ext>
                  </a:extLst>
                </a:gridCol>
                <a:gridCol w="1436339">
                  <a:extLst>
                    <a:ext uri="{9D8B030D-6E8A-4147-A177-3AD203B41FA5}">
                      <a16:colId xmlns:a16="http://schemas.microsoft.com/office/drawing/2014/main" val="1083994419"/>
                    </a:ext>
                  </a:extLst>
                </a:gridCol>
                <a:gridCol w="1436339">
                  <a:extLst>
                    <a:ext uri="{9D8B030D-6E8A-4147-A177-3AD203B41FA5}">
                      <a16:colId xmlns:a16="http://schemas.microsoft.com/office/drawing/2014/main" val="1111817019"/>
                    </a:ext>
                  </a:extLst>
                </a:gridCol>
                <a:gridCol w="1436339">
                  <a:extLst>
                    <a:ext uri="{9D8B030D-6E8A-4147-A177-3AD203B41FA5}">
                      <a16:colId xmlns:a16="http://schemas.microsoft.com/office/drawing/2014/main" val="2623184296"/>
                    </a:ext>
                  </a:extLst>
                </a:gridCol>
                <a:gridCol w="1432499">
                  <a:extLst>
                    <a:ext uri="{9D8B030D-6E8A-4147-A177-3AD203B41FA5}">
                      <a16:colId xmlns:a16="http://schemas.microsoft.com/office/drawing/2014/main" val="956680377"/>
                    </a:ext>
                  </a:extLst>
                </a:gridCol>
              </a:tblGrid>
              <a:tr h="426103">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Description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2012</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2013</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2014</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2015</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0720072"/>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Total harvested area (ha)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442,488.00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459,378.10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424,470.30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529,239.6</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62402808"/>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Total output quantity (tons)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945,336.60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946,297.10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756,431.30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911,805.6</a:t>
                      </a:r>
                    </a:p>
                  </a:txBody>
                  <a:tcPr marL="68580" marR="68580" marT="0" marB="0">
                    <a:lnL>
                      <a:noFill/>
                    </a:lnL>
                    <a:lnR>
                      <a:noFill/>
                    </a:lnR>
                    <a:lnT>
                      <a:noFill/>
                    </a:lnT>
                    <a:lnB>
                      <a:noFill/>
                    </a:lnB>
                  </a:tcPr>
                </a:tc>
                <a:extLst>
                  <a:ext uri="{0D108BD9-81ED-4DB2-BD59-A6C34878D82A}">
                    <a16:rowId xmlns:a16="http://schemas.microsoft.com/office/drawing/2014/main" val="2045705397"/>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Rice yield (tons/ha)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2.10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2.10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1.7</a:t>
                      </a:r>
                    </a:p>
                  </a:txBody>
                  <a:tcPr marL="68580" marR="68580" marT="0" marB="0">
                    <a:lnL>
                      <a:noFill/>
                    </a:lnL>
                    <a:lnR>
                      <a:noFill/>
                    </a:lnR>
                    <a:lnT>
                      <a:noFill/>
                    </a:lnT>
                    <a:lnB>
                      <a:noFill/>
                    </a:lnB>
                  </a:tcPr>
                </a:tc>
                <a:extLst>
                  <a:ext uri="{0D108BD9-81ED-4DB2-BD59-A6C34878D82A}">
                    <a16:rowId xmlns:a16="http://schemas.microsoft.com/office/drawing/2014/main" val="2958140827"/>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Income of rice production per capita (USD)</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181.10</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173.50</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133.60</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158.5</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7317225"/>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Dry season rice available cultivated area (ha)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31,450.00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33,140.00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32,785.00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33,735.00</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21894203"/>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dry season rice area actual cultivated</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73.15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75.78</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77.11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81.42</a:t>
                      </a:r>
                    </a:p>
                  </a:txBody>
                  <a:tcPr marL="68580" marR="68580" marT="0" marB="0">
                    <a:lnL>
                      <a:noFill/>
                    </a:lnL>
                    <a:lnR>
                      <a:noFill/>
                    </a:lnR>
                    <a:lnT>
                      <a:noFill/>
                    </a:lnT>
                    <a:lnB>
                      <a:noFill/>
                    </a:lnB>
                  </a:tcPr>
                </a:tc>
                <a:extLst>
                  <a:ext uri="{0D108BD9-81ED-4DB2-BD59-A6C34878D82A}">
                    <a16:rowId xmlns:a16="http://schemas.microsoft.com/office/drawing/2014/main" val="1470872422"/>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Dry season rice yield (tons/ha)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2.69</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2.82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2.81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2.59</a:t>
                      </a:r>
                    </a:p>
                  </a:txBody>
                  <a:tcPr marL="68580" marR="68580" marT="0" marB="0">
                    <a:lnL>
                      <a:noFill/>
                    </a:lnL>
                    <a:lnR>
                      <a:noFill/>
                    </a:lnR>
                    <a:lnT>
                      <a:noFill/>
                    </a:lnT>
                    <a:lnB>
                      <a:noFill/>
                    </a:lnB>
                  </a:tcPr>
                </a:tc>
                <a:extLst>
                  <a:ext uri="{0D108BD9-81ED-4DB2-BD59-A6C34878D82A}">
                    <a16:rowId xmlns:a16="http://schemas.microsoft.com/office/drawing/2014/main" val="446569644"/>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Dry season rice quantity (tons)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61,970.34</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70,803.30</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71,043.82</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71,162.42</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316338"/>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Wet season rice available cultivated area (ha)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470,258.00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465,350.00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459,067.00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480,658</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74239953"/>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wet season rice area actual cultivated</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71.21</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77.43</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64.07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85.95</a:t>
                      </a:r>
                    </a:p>
                  </a:txBody>
                  <a:tcPr marL="68580" marR="68580" marT="0" marB="0">
                    <a:lnL>
                      <a:noFill/>
                    </a:lnL>
                    <a:lnR>
                      <a:noFill/>
                    </a:lnR>
                    <a:lnT>
                      <a:noFill/>
                    </a:lnT>
                    <a:lnB>
                      <a:noFill/>
                    </a:lnB>
                  </a:tcPr>
                </a:tc>
                <a:extLst>
                  <a:ext uri="{0D108BD9-81ED-4DB2-BD59-A6C34878D82A}">
                    <a16:rowId xmlns:a16="http://schemas.microsoft.com/office/drawing/2014/main" val="2591622875"/>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Wet season rice yield (tons/ha)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2.16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1.90</a:t>
                      </a:r>
                    </a:p>
                  </a:txBody>
                  <a:tcPr marL="68580" marR="68580" marT="0" marB="0">
                    <a:lnL>
                      <a:noFill/>
                    </a:lnL>
                    <a:lnR>
                      <a:noFill/>
                    </a:lnR>
                    <a:lnT>
                      <a:noFill/>
                    </a:lnT>
                    <a:lnB>
                      <a:noFill/>
                    </a:lnB>
                  </a:tcPr>
                </a:tc>
                <a:extLst>
                  <a:ext uri="{0D108BD9-81ED-4DB2-BD59-A6C34878D82A}">
                    <a16:rowId xmlns:a16="http://schemas.microsoft.com/office/drawing/2014/main" val="3308612714"/>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Wet season rice quantity (tons)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724,129.26</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737,706.16</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547,332.55</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783,005.93</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035672"/>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Intensive rice harvested area (ha)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49,900.00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65,358.00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84,664.00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84,933</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53608190"/>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Intensive rice yield (tons/ha)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5.57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5.22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4.85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4.93</a:t>
                      </a:r>
                    </a:p>
                  </a:txBody>
                  <a:tcPr marL="68580" marR="68580" marT="0" marB="0">
                    <a:lnL>
                      <a:noFill/>
                    </a:lnL>
                    <a:lnR>
                      <a:noFill/>
                    </a:lnR>
                    <a:lnT>
                      <a:noFill/>
                    </a:lnT>
                    <a:lnB>
                      <a:noFill/>
                    </a:lnB>
                  </a:tcPr>
                </a:tc>
                <a:extLst>
                  <a:ext uri="{0D108BD9-81ED-4DB2-BD59-A6C34878D82A}">
                    <a16:rowId xmlns:a16="http://schemas.microsoft.com/office/drawing/2014/main" val="4079537724"/>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Intensive rice quantity (tons)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138,000.80</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164,047.19</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199,724.13</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203,253.29</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0482786"/>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Up-land rice harvested area (ha)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34,700.00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8,591.00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20,415.00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3,733.00</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5564512"/>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Up-land rice yield (tons/ha)</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2.60</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2.57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1.95</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1.87</a:t>
                      </a:r>
                    </a:p>
                  </a:txBody>
                  <a:tcPr marL="68580" marR="68580" marT="0" marB="0">
                    <a:lnL>
                      <a:noFill/>
                    </a:lnL>
                    <a:lnR>
                      <a:noFill/>
                    </a:lnR>
                    <a:lnT>
                      <a:noFill/>
                    </a:lnT>
                    <a:lnB>
                      <a:noFill/>
                    </a:lnB>
                  </a:tcPr>
                </a:tc>
                <a:extLst>
                  <a:ext uri="{0D108BD9-81ED-4DB2-BD59-A6C34878D82A}">
                    <a16:rowId xmlns:a16="http://schemas.microsoft.com/office/drawing/2014/main" val="2841481361"/>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Up-land rice quantity (tons)</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90,157.58</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22,038.39</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39,848.14</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6,994.19</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25218"/>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Average rice output per capita (kg/person)</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904.85</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861.09</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731.16</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883.30</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184792043"/>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Average rice price (Riels/kg)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859.06</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847.32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829.28</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837.83</a:t>
                      </a:r>
                    </a:p>
                  </a:txBody>
                  <a:tcPr marL="68580" marR="68580" marT="0" marB="0">
                    <a:lnL>
                      <a:noFill/>
                    </a:lnL>
                    <a:lnR>
                      <a:noFill/>
                    </a:lnR>
                    <a:lnT>
                      <a:noFill/>
                    </a:lnT>
                    <a:lnB>
                      <a:noFill/>
                    </a:lnB>
                  </a:tcPr>
                </a:tc>
                <a:extLst>
                  <a:ext uri="{0D108BD9-81ED-4DB2-BD59-A6C34878D82A}">
                    <a16:rowId xmlns:a16="http://schemas.microsoft.com/office/drawing/2014/main" val="1520680692"/>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Average highest rice price (Riels/kg)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970.84</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970.07</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941.12</a:t>
                      </a:r>
                    </a:p>
                  </a:txBody>
                  <a:tcPr marL="68580" marR="68580" marT="0" marB="0" anchor="b">
                    <a:lnL>
                      <a:noFill/>
                    </a:lnL>
                    <a:lnR>
                      <a:noFill/>
                    </a:lnR>
                    <a:lnT>
                      <a:noFill/>
                    </a:lnT>
                    <a:lnB>
                      <a:noFill/>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951.14</a:t>
                      </a:r>
                    </a:p>
                  </a:txBody>
                  <a:tcPr marL="68580" marR="68580" marT="0" marB="0">
                    <a:lnL>
                      <a:noFill/>
                    </a:lnL>
                    <a:lnR>
                      <a:noFill/>
                    </a:lnR>
                    <a:lnT>
                      <a:noFill/>
                    </a:lnT>
                    <a:lnB>
                      <a:noFill/>
                    </a:lnB>
                  </a:tcPr>
                </a:tc>
                <a:extLst>
                  <a:ext uri="{0D108BD9-81ED-4DB2-BD59-A6C34878D82A}">
                    <a16:rowId xmlns:a16="http://schemas.microsoft.com/office/drawing/2014/main" val="3255786632"/>
                  </a:ext>
                </a:extLst>
              </a:tr>
              <a:tr h="426103">
                <a:tc>
                  <a:txBody>
                    <a:bodyPr/>
                    <a:lstStyle/>
                    <a:p>
                      <a:pPr algn="ctr">
                        <a:lnSpc>
                          <a:spcPts val="1500"/>
                        </a:lnSpc>
                        <a:spcAft>
                          <a:spcPts val="0"/>
                        </a:spcAft>
                      </a:pPr>
                      <a:r>
                        <a:rPr lang="en-US" sz="1600" i="1"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Average lowest rice price (Riels/kg)</a:t>
                      </a:r>
                      <a:endPar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747.28</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724.58</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717.43</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kern="1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724.52</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5176048"/>
                  </a:ext>
                </a:extLst>
              </a:tr>
            </a:tbl>
          </a:graphicData>
        </a:graphic>
      </p:graphicFrame>
      <p:sp>
        <p:nvSpPr>
          <p:cNvPr id="6" name="Rectangle 1"/>
          <p:cNvSpPr>
            <a:spLocks noChangeArrowheads="1"/>
          </p:cNvSpPr>
          <p:nvPr/>
        </p:nvSpPr>
        <p:spPr bwMode="auto">
          <a:xfrm>
            <a:off x="237295" y="611713"/>
            <a:ext cx="919546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5. </a:t>
            </a:r>
            <a:r>
              <a:rPr kumimoji="0" lang="en-US" altLang="en-US" sz="1600" b="0"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Situation of rice production in </a:t>
            </a:r>
            <a:r>
              <a:rPr kumimoji="0" lang="en-US" altLang="en-US" sz="1600" b="0" i="0" u="none" strike="noStrike" cap="none" normalizeH="0" baseline="0" dirty="0" err="1"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province between 2012 and 2015</a:t>
            </a:r>
            <a:endParaRPr kumimoji="0" lang="en-US" altLang="en-US" sz="1600" b="0" i="0" u="none" strike="noStrike" cap="none" normalizeH="0" baseline="0" dirty="0" smtClean="0" bmk="OLE_LINK23">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a:t>
            </a:r>
            <a:r>
              <a:rPr kumimoji="0" lang="en-US" altLang="en-US" sz="1600" b="0" i="0" u="none" strike="noStrike" cap="none" normalizeH="0" baseline="0" dirty="0" err="1"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Provincial Profile 2015 and 2016</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7" name="Rectangle 1"/>
          <p:cNvSpPr>
            <a:spLocks noChangeArrowheads="1"/>
          </p:cNvSpPr>
          <p:nvPr/>
        </p:nvSpPr>
        <p:spPr bwMode="auto">
          <a:xfrm>
            <a:off x="216567" y="11234382"/>
            <a:ext cx="91954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a:t>
            </a:r>
            <a:r>
              <a:rPr kumimoji="0" lang="en-US" altLang="en-US" sz="1600" b="0" i="0" u="none" strike="noStrike" cap="none" normalizeH="0" baseline="0" dirty="0" err="1"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OLE_LINK23">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Provincial Profile 2015 and 2016</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4011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610214" y="7520493"/>
            <a:ext cx="847732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2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Estimated by FRONTIER 4.1c.  * indicates significant at 10%, ** at 5%, and *** at 1%.</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rotWithShape="1">
          <a:blip r:embed="rId2"/>
          <a:srcRect t="9241" b="6165"/>
          <a:stretch/>
        </p:blipFill>
        <p:spPr>
          <a:xfrm>
            <a:off x="0" y="1251287"/>
            <a:ext cx="9649475" cy="5943600"/>
          </a:xfrm>
          <a:prstGeom prst="rect">
            <a:avLst/>
          </a:prstGeom>
        </p:spPr>
      </p:pic>
      <p:sp>
        <p:nvSpPr>
          <p:cNvPr id="8" name="Rectangle 1"/>
          <p:cNvSpPr>
            <a:spLocks noChangeArrowheads="1"/>
          </p:cNvSpPr>
          <p:nvPr/>
        </p:nvSpPr>
        <p:spPr bwMode="auto">
          <a:xfrm>
            <a:off x="2502406" y="694579"/>
            <a:ext cx="459638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2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6.</a:t>
            </a:r>
            <a:r>
              <a:rPr kumimoji="0" lang="en-US" altLang="en-US" sz="1600" b="0" i="0" u="none" strike="noStrike" cap="none" normalizeH="0" baseline="0" dirty="0" smtClean="0" bmk="OLE_LINK24">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Parameters estimated for the SFA model</a:t>
            </a:r>
            <a:endParaRPr kumimoji="0" lang="en-US" altLang="en-US" sz="1600" b="0" i="0" u="none" strike="noStrike" cap="none" normalizeH="0" baseline="0" dirty="0" smtClean="0" bmk="OLE_LINK24">
              <a:ln>
                <a:noFill/>
              </a:ln>
              <a:solidFill>
                <a:schemeClr val="tx1"/>
              </a:solidFill>
              <a:effectLst/>
            </a:endParaRPr>
          </a:p>
        </p:txBody>
      </p:sp>
      <p:cxnSp>
        <p:nvCxnSpPr>
          <p:cNvPr id="10" name="Straight Connector 9"/>
          <p:cNvCxnSpPr/>
          <p:nvPr/>
        </p:nvCxnSpPr>
        <p:spPr>
          <a:xfrm>
            <a:off x="0" y="1251287"/>
            <a:ext cx="9649475"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8022" y="1644317"/>
            <a:ext cx="9649475" cy="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32082" y="7210926"/>
            <a:ext cx="964947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10854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543787194"/>
              </p:ext>
            </p:extLst>
          </p:nvPr>
        </p:nvGraphicFramePr>
        <p:xfrm>
          <a:off x="0" y="1409281"/>
          <a:ext cx="9601201" cy="1863308"/>
        </p:xfrm>
        <a:graphic>
          <a:graphicData uri="http://schemas.openxmlformats.org/drawingml/2006/table">
            <a:tbl>
              <a:tblPr firstRow="1" firstCol="1" bandRow="1"/>
              <a:tblGrid>
                <a:gridCol w="1052201">
                  <a:extLst>
                    <a:ext uri="{9D8B030D-6E8A-4147-A177-3AD203B41FA5}">
                      <a16:colId xmlns:a16="http://schemas.microsoft.com/office/drawing/2014/main" val="520456438"/>
                    </a:ext>
                  </a:extLst>
                </a:gridCol>
                <a:gridCol w="1709164">
                  <a:extLst>
                    <a:ext uri="{9D8B030D-6E8A-4147-A177-3AD203B41FA5}">
                      <a16:colId xmlns:a16="http://schemas.microsoft.com/office/drawing/2014/main" val="4011283281"/>
                    </a:ext>
                  </a:extLst>
                </a:gridCol>
                <a:gridCol w="1710224">
                  <a:extLst>
                    <a:ext uri="{9D8B030D-6E8A-4147-A177-3AD203B41FA5}">
                      <a16:colId xmlns:a16="http://schemas.microsoft.com/office/drawing/2014/main" val="2663338975"/>
                    </a:ext>
                  </a:extLst>
                </a:gridCol>
                <a:gridCol w="1709164">
                  <a:extLst>
                    <a:ext uri="{9D8B030D-6E8A-4147-A177-3AD203B41FA5}">
                      <a16:colId xmlns:a16="http://schemas.microsoft.com/office/drawing/2014/main" val="1677100954"/>
                    </a:ext>
                  </a:extLst>
                </a:gridCol>
                <a:gridCol w="1710224">
                  <a:extLst>
                    <a:ext uri="{9D8B030D-6E8A-4147-A177-3AD203B41FA5}">
                      <a16:colId xmlns:a16="http://schemas.microsoft.com/office/drawing/2014/main" val="694584556"/>
                    </a:ext>
                  </a:extLst>
                </a:gridCol>
                <a:gridCol w="1710224">
                  <a:extLst>
                    <a:ext uri="{9D8B030D-6E8A-4147-A177-3AD203B41FA5}">
                      <a16:colId xmlns:a16="http://schemas.microsoft.com/office/drawing/2014/main" val="3984537584"/>
                    </a:ext>
                  </a:extLst>
                </a:gridCol>
              </a:tblGrid>
              <a:tr h="465827">
                <a:tc>
                  <a:txBody>
                    <a:bodyPr/>
                    <a:lstStyle/>
                    <a:p>
                      <a:pPr algn="ctr">
                        <a:lnSpc>
                          <a:spcPts val="1500"/>
                        </a:lnSpc>
                        <a:spcAft>
                          <a:spcPts val="0"/>
                        </a:spcAft>
                      </a:pPr>
                      <a:r>
                        <a:rPr lang="en-US" sz="1600" b="1">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Year</a:t>
                      </a:r>
                      <a:endPar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Ln(Land)</a:t>
                      </a:r>
                      <a:endPar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Ln(Labor)</a:t>
                      </a:r>
                      <a:endPar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Ln(Fertilizer)</a:t>
                      </a:r>
                      <a:endPar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Ln(Pesticide)</a:t>
                      </a:r>
                      <a:endPar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b="1">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Ln(Capital)</a:t>
                      </a:r>
                      <a:endPar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3288842"/>
                  </a:ext>
                </a:extLst>
              </a:tr>
              <a:tr h="465827">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2013</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0.8259</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-0.0175</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0.0562</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0.0831</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0.0087</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154104083"/>
                  </a:ext>
                </a:extLst>
              </a:tr>
              <a:tr h="465827">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2014</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0.8256</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-0.0171</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0.0559</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0.0833</a:t>
                      </a:r>
                    </a:p>
                  </a:txBody>
                  <a:tcPr marL="68580" marR="68580" marT="0" marB="0" anchor="ctr">
                    <a:lnL>
                      <a:noFill/>
                    </a:lnL>
                    <a:lnR>
                      <a:noFill/>
                    </a:lnR>
                    <a:lnT>
                      <a:noFill/>
                    </a:lnT>
                    <a:lnB>
                      <a:noFill/>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0.0085</a:t>
                      </a:r>
                    </a:p>
                  </a:txBody>
                  <a:tcPr marL="68580" marR="68580" marT="0" marB="0" anchor="ctr">
                    <a:lnL>
                      <a:noFill/>
                    </a:lnL>
                    <a:lnR>
                      <a:noFill/>
                    </a:lnR>
                    <a:lnT>
                      <a:noFill/>
                    </a:lnT>
                    <a:lnB>
                      <a:noFill/>
                    </a:lnB>
                  </a:tcPr>
                </a:tc>
                <a:extLst>
                  <a:ext uri="{0D108BD9-81ED-4DB2-BD59-A6C34878D82A}">
                    <a16:rowId xmlns:a16="http://schemas.microsoft.com/office/drawing/2014/main" val="3528745411"/>
                  </a:ext>
                </a:extLst>
              </a:tr>
              <a:tr h="465827">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2015</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0.8253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-0.0169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0.0559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0.0833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1600" dirty="0">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0.0086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1049178"/>
                  </a:ext>
                </a:extLst>
              </a:tr>
            </a:tbl>
          </a:graphicData>
        </a:graphic>
      </p:graphicFrame>
      <p:sp>
        <p:nvSpPr>
          <p:cNvPr id="6" name="Rectangle 1"/>
          <p:cNvSpPr>
            <a:spLocks noChangeArrowheads="1"/>
          </p:cNvSpPr>
          <p:nvPr/>
        </p:nvSpPr>
        <p:spPr bwMode="auto">
          <a:xfrm>
            <a:off x="263375" y="356111"/>
            <a:ext cx="912125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bmk="OLE_LINK3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Table 7.</a:t>
            </a:r>
            <a:r>
              <a:rPr kumimoji="0" lang="en-US" altLang="en-US" sz="1600" b="0" i="0" u="none" strike="noStrike" cap="none" normalizeH="0" baseline="0" dirty="0" smtClean="0" bmk="OLE_LINK3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Input elasticities of household’s rice production in </a:t>
            </a:r>
            <a:r>
              <a:rPr kumimoji="0" lang="en-US" altLang="en-US" sz="1600" b="0" i="0" u="none" strike="noStrike" cap="none" normalizeH="0" baseline="0" dirty="0" err="1" smtClean="0" bmk="OLE_LINK3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Battambang</a:t>
            </a:r>
            <a:r>
              <a:rPr kumimoji="0" lang="en-US" altLang="en-US" sz="1600" b="0" i="0" u="none" strike="noStrike" cap="none" normalizeH="0" baseline="0" dirty="0" smtClean="0" bmk="OLE_LINK3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 province, Cambodia from 2013 to 2015</a:t>
            </a:r>
            <a:endParaRPr kumimoji="0" lang="en-US" altLang="en-US" sz="1600" b="0" i="0" u="none" strike="noStrike" cap="none" normalizeH="0" baseline="0" dirty="0" smtClean="0" bmk="OLE_LINK3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3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Calculated by Ms. Excel 2016.</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7" name="Rectangle 1"/>
          <p:cNvSpPr>
            <a:spLocks noChangeArrowheads="1"/>
          </p:cNvSpPr>
          <p:nvPr/>
        </p:nvSpPr>
        <p:spPr bwMode="auto">
          <a:xfrm>
            <a:off x="271397" y="3425742"/>
            <a:ext cx="91212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bmk="OLE_LINK30">
                <a:ln>
                  <a:noFill/>
                </a:ln>
                <a:solidFill>
                  <a:srgbClr val="000000"/>
                </a:solidFill>
                <a:effectLst/>
                <a:latin typeface="Palatino Linotype" panose="02040502050505030304" pitchFamily="18" charset="0"/>
                <a:ea typeface="Times New Roman" panose="02020603050405020304" pitchFamily="18" charset="0"/>
                <a:cs typeface="DaunPenh" panose="01010101010101010101" pitchFamily="2" charset="0"/>
              </a:rPr>
              <a:t>Source: Calculated by Ms. Excel 2016.</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099574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TotalTime>
  <Words>1966</Words>
  <Application>Microsoft Office PowerPoint</Application>
  <PresentationFormat>A3 Paper (297x420 mm)</PresentationFormat>
  <Paragraphs>610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DaunPenh</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Sokvibol Kea</dc:creator>
  <cp:lastModifiedBy>Sokvibol Kea</cp:lastModifiedBy>
  <cp:revision>21</cp:revision>
  <dcterms:created xsi:type="dcterms:W3CDTF">2016-10-29T15:13:11Z</dcterms:created>
  <dcterms:modified xsi:type="dcterms:W3CDTF">2016-10-29T16:17:07Z</dcterms:modified>
</cp:coreProperties>
</file>